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03" r:id="rId3"/>
    <p:sldId id="257" r:id="rId4"/>
    <p:sldId id="258" r:id="rId5"/>
    <p:sldId id="291" r:id="rId6"/>
    <p:sldId id="292" r:id="rId7"/>
    <p:sldId id="259" r:id="rId8"/>
    <p:sldId id="260" r:id="rId9"/>
    <p:sldId id="261" r:id="rId10"/>
    <p:sldId id="279" r:id="rId11"/>
    <p:sldId id="263" r:id="rId12"/>
    <p:sldId id="264" r:id="rId13"/>
    <p:sldId id="280" r:id="rId14"/>
    <p:sldId id="265" r:id="rId15"/>
    <p:sldId id="266" r:id="rId16"/>
    <p:sldId id="281" r:id="rId17"/>
    <p:sldId id="275" r:id="rId18"/>
    <p:sldId id="282" r:id="rId19"/>
    <p:sldId id="276" r:id="rId20"/>
    <p:sldId id="283" r:id="rId21"/>
    <p:sldId id="277" r:id="rId22"/>
    <p:sldId id="278" r:id="rId23"/>
    <p:sldId id="284" r:id="rId24"/>
    <p:sldId id="267" r:id="rId25"/>
    <p:sldId id="285" r:id="rId26"/>
    <p:sldId id="268" r:id="rId27"/>
    <p:sldId id="293" r:id="rId28"/>
    <p:sldId id="294" r:id="rId29"/>
    <p:sldId id="295" r:id="rId30"/>
    <p:sldId id="286" r:id="rId31"/>
    <p:sldId id="269" r:id="rId32"/>
    <p:sldId id="296" r:id="rId33"/>
    <p:sldId id="297" r:id="rId34"/>
    <p:sldId id="298" r:id="rId35"/>
    <p:sldId id="287" r:id="rId36"/>
    <p:sldId id="270" r:id="rId37"/>
    <p:sldId id="299" r:id="rId38"/>
    <p:sldId id="300" r:id="rId39"/>
    <p:sldId id="301" r:id="rId40"/>
    <p:sldId id="302" r:id="rId41"/>
    <p:sldId id="288" r:id="rId42"/>
    <p:sldId id="271" r:id="rId43"/>
    <p:sldId id="304" r:id="rId44"/>
    <p:sldId id="305" r:id="rId45"/>
    <p:sldId id="306" r:id="rId46"/>
    <p:sldId id="289" r:id="rId47"/>
    <p:sldId id="272" r:id="rId48"/>
    <p:sldId id="308" r:id="rId49"/>
    <p:sldId id="309" r:id="rId50"/>
    <p:sldId id="310" r:id="rId51"/>
    <p:sldId id="311" r:id="rId52"/>
    <p:sldId id="312" r:id="rId5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Ocultar datos en archivos de sonido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7854696" cy="1752600"/>
          </a:xfrm>
        </p:spPr>
        <p:txBody>
          <a:bodyPr/>
          <a:lstStyle/>
          <a:p>
            <a:r>
              <a:rPr lang="es-ES" dirty="0" smtClean="0"/>
              <a:t>Juan Antonio Cano Salado</a:t>
            </a:r>
          </a:p>
          <a:p>
            <a:r>
              <a:rPr lang="es-ES" dirty="0" smtClean="0"/>
              <a:t>Borja Moreno Fernández</a:t>
            </a:r>
          </a:p>
          <a:p>
            <a:r>
              <a:rPr lang="es-ES" dirty="0" smtClean="0"/>
              <a:t>Pascual Javier Ruiz Benítez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s-ES" dirty="0" smtClean="0"/>
              <a:t>Señal discreta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genera a partir de una señal continua 	   </a:t>
            </a:r>
            <a:r>
              <a:rPr lang="es-ES" b="1" dirty="0" smtClean="0"/>
              <a:t>muestreo</a:t>
            </a:r>
            <a:r>
              <a:rPr lang="es-ES" dirty="0" smtClean="0"/>
              <a:t> y </a:t>
            </a:r>
            <a:r>
              <a:rPr lang="es-ES" b="1" dirty="0" err="1" smtClean="0"/>
              <a:t>cuantización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almacena en el ordenador como una secuencia de ceros y unos.</a:t>
            </a:r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6588224" y="3573016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r>
              <a:rPr lang="es-ES" dirty="0" smtClean="0"/>
              <a:t>Es posible alterar individualmente los bits que componen el archivo de audio digital.</a:t>
            </a:r>
          </a:p>
          <a:p>
            <a:endParaRPr lang="es-ES" dirty="0" smtClean="0"/>
          </a:p>
          <a:p>
            <a:r>
              <a:rPr lang="es-ES" dirty="0" smtClean="0"/>
              <a:t>Cambios no perceptibles por el oído humano.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3 Marcador de contenido" descr="digitalaudi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437112"/>
            <a:ext cx="5976664" cy="1782908"/>
          </a:xfrm>
          <a:prstGeom prst="rect">
            <a:avLst/>
          </a:prstGeom>
        </p:spPr>
      </p:pic>
      <p:sp>
        <p:nvSpPr>
          <p:cNvPr id="5" name="4 Flecha abajo"/>
          <p:cNvSpPr/>
          <p:nvPr/>
        </p:nvSpPr>
        <p:spPr>
          <a:xfrm>
            <a:off x="4211960" y="306896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2403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Utilizado para almacenar sonidos en PC.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Muy común.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Sin compresión.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Cabecera de 44 bytes, y región de datos variable.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pic>
        <p:nvPicPr>
          <p:cNvPr id="4" name="3 Marcador de contenido" descr="wav-sound-forma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3097" y="1935163"/>
            <a:ext cx="473780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Privacidad.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Protección de propiedad intelectual.</a:t>
            </a:r>
          </a:p>
          <a:p>
            <a:pPr lvl="1"/>
            <a:r>
              <a:rPr lang="es-ES" dirty="0" smtClean="0"/>
              <a:t>Todo el mundo puede copiar y distribuir archivos.</a:t>
            </a:r>
          </a:p>
          <a:p>
            <a:pPr lvl="1"/>
            <a:r>
              <a:rPr lang="es-ES" dirty="0" smtClean="0"/>
              <a:t>No empeora la calidad del archivo.</a:t>
            </a:r>
          </a:p>
          <a:p>
            <a:pPr lvl="1"/>
            <a:r>
              <a:rPr lang="es-ES" dirty="0" smtClean="0"/>
              <a:t>Grandes pérdidas de dinero para los autores.</a:t>
            </a:r>
          </a:p>
          <a:p>
            <a:pPr lvl="1"/>
            <a:r>
              <a:rPr lang="es-ES" dirty="0" smtClean="0"/>
              <a:t>Facilidad de sustituir una cabecera por otra.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r>
              <a:rPr lang="es-ES" dirty="0" smtClean="0"/>
              <a:t>Más dificultosa que la </a:t>
            </a:r>
            <a:r>
              <a:rPr lang="es-ES" dirty="0" err="1" smtClean="0"/>
              <a:t>esteganografía</a:t>
            </a:r>
            <a:r>
              <a:rPr lang="es-ES" dirty="0" smtClean="0"/>
              <a:t> de imágenes </a:t>
            </a:r>
          </a:p>
          <a:p>
            <a:pPr lvl="1"/>
            <a:r>
              <a:rPr lang="es-ES" dirty="0" smtClean="0"/>
              <a:t>Sistema auditivo humano más sensible que sistema visual.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Se puede introducir  de manera transparente una cantidad de información menor.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>
            <a:normAutofit/>
          </a:bodyPr>
          <a:lstStyle/>
          <a:p>
            <a:endParaRPr lang="es-ES" b="1" dirty="0" smtClean="0"/>
          </a:p>
          <a:p>
            <a:r>
              <a:rPr lang="es-ES" b="1" dirty="0" smtClean="0"/>
              <a:t>Transparencia</a:t>
            </a:r>
            <a:r>
              <a:rPr lang="es-ES" dirty="0" smtClean="0"/>
              <a:t>:</a:t>
            </a:r>
            <a:r>
              <a:rPr lang="es-ES" b="1" dirty="0" smtClean="0"/>
              <a:t> </a:t>
            </a:r>
            <a:r>
              <a:rPr lang="es-ES" dirty="0" smtClean="0"/>
              <a:t>Imposibilidad de percibir que se ha </a:t>
            </a:r>
            <a:r>
              <a:rPr lang="es-ES" dirty="0" err="1" smtClean="0"/>
              <a:t>incluído</a:t>
            </a:r>
            <a:r>
              <a:rPr lang="es-ES" dirty="0" smtClean="0"/>
              <a:t> un mensaje.</a:t>
            </a:r>
          </a:p>
          <a:p>
            <a:endParaRPr lang="es-ES" b="1" dirty="0" smtClean="0"/>
          </a:p>
          <a:p>
            <a:r>
              <a:rPr lang="es-ES" b="1" dirty="0" smtClean="0"/>
              <a:t>Robustez</a:t>
            </a:r>
            <a:r>
              <a:rPr lang="es-ES" dirty="0" smtClean="0"/>
              <a:t>: Resistencia a modificaciones del archivo de audio.</a:t>
            </a:r>
          </a:p>
          <a:p>
            <a:endParaRPr lang="es-ES" dirty="0" smtClean="0"/>
          </a:p>
          <a:p>
            <a:r>
              <a:rPr lang="es-ES" b="1" dirty="0" smtClean="0"/>
              <a:t>Alto volumen de datos </a:t>
            </a:r>
            <a:r>
              <a:rPr lang="es-ES" dirty="0" smtClean="0"/>
              <a:t>(data </a:t>
            </a:r>
            <a:r>
              <a:rPr lang="es-ES" dirty="0" err="1" smtClean="0"/>
              <a:t>rate</a:t>
            </a:r>
            <a:r>
              <a:rPr lang="es-ES" dirty="0" smtClean="0"/>
              <a:t>): Incluir grandes mensajes ocultos en pequeños archivos de audio.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objetivos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23528" y="2564903"/>
            <a:ext cx="8363272" cy="72008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Son requisitos contradictorios</a:t>
            </a:r>
            <a:endParaRPr lang="es-ES" sz="28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356992"/>
            <a:ext cx="484772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r>
              <a:rPr lang="es-ES" sz="3200" dirty="0" err="1" smtClean="0"/>
              <a:t>Phase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r>
              <a:rPr lang="es-ES" sz="3200" dirty="0" smtClean="0"/>
              <a:t>Spread </a:t>
            </a:r>
            <a:r>
              <a:rPr lang="es-ES" sz="3200" dirty="0" err="1" smtClean="0"/>
              <a:t>spectrum</a:t>
            </a:r>
            <a:endParaRPr lang="es-ES" sz="3200" dirty="0" smtClean="0"/>
          </a:p>
          <a:p>
            <a:r>
              <a:rPr lang="es-ES" sz="3200" dirty="0" smtClean="0"/>
              <a:t>Echo </a:t>
            </a:r>
            <a:r>
              <a:rPr lang="es-ES" sz="3200" dirty="0" err="1" smtClean="0"/>
              <a:t>hiding</a:t>
            </a:r>
            <a:endParaRPr lang="es-ES" sz="3200" dirty="0" smtClean="0"/>
          </a:p>
          <a:p>
            <a:r>
              <a:rPr lang="es-ES" sz="3200" dirty="0" smtClean="0"/>
              <a:t>Etc.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Parity</a:t>
            </a: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Sencillo.</a:t>
            </a:r>
          </a:p>
          <a:p>
            <a:endParaRPr lang="es-ES" dirty="0" smtClean="0"/>
          </a:p>
          <a:p>
            <a:r>
              <a:rPr lang="es-ES" dirty="0" smtClean="0"/>
              <a:t>Sustituir bit menos significativo de cada punto de muestreo por un mensaje binario.</a:t>
            </a:r>
          </a:p>
          <a:p>
            <a:endParaRPr lang="es-ES" dirty="0" smtClean="0"/>
          </a:p>
          <a:p>
            <a:r>
              <a:rPr lang="es-ES" dirty="0" smtClean="0"/>
              <a:t>Permite codificar una gran cantidad de datos.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Sustituciones de dos o más bits</a:t>
            </a:r>
          </a:p>
          <a:p>
            <a:pPr lvl="1">
              <a:buNone/>
            </a:pPr>
            <a:r>
              <a:rPr lang="es-ES" dirty="0" smtClean="0"/>
              <a:t>            Cantidad de información</a:t>
            </a:r>
          </a:p>
          <a:p>
            <a:pPr lvl="1">
              <a:buNone/>
            </a:pPr>
            <a:r>
              <a:rPr lang="es-ES" dirty="0" smtClean="0"/>
              <a:t>		     Ruido</a:t>
            </a:r>
          </a:p>
          <a:p>
            <a:pPr lvl="1">
              <a:buNone/>
            </a:pPr>
            <a:r>
              <a:rPr lang="es-ES" dirty="0" smtClean="0"/>
              <a:t>		      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Considerar tipo de señal antes de decidir aumentar el número de bits por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5" name="4 Más"/>
          <p:cNvSpPr/>
          <p:nvPr/>
        </p:nvSpPr>
        <p:spPr>
          <a:xfrm>
            <a:off x="1475656" y="2996952"/>
            <a:ext cx="288032" cy="28803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Más"/>
          <p:cNvSpPr/>
          <p:nvPr/>
        </p:nvSpPr>
        <p:spPr>
          <a:xfrm>
            <a:off x="1475656" y="3429000"/>
            <a:ext cx="288032" cy="28803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Extraer mensaje secreto 	Secuencia de </a:t>
            </a:r>
            <a:r>
              <a:rPr lang="es-ES" dirty="0" err="1" smtClean="0"/>
              <a:t>samples</a:t>
            </a:r>
            <a:r>
              <a:rPr lang="es-ES" dirty="0" smtClean="0"/>
              <a:t> utilizada en el proceso de inserción</a:t>
            </a:r>
          </a:p>
          <a:p>
            <a:endParaRPr lang="es-ES" dirty="0" smtClean="0"/>
          </a:p>
          <a:p>
            <a:r>
              <a:rPr lang="es-ES" dirty="0" smtClean="0"/>
              <a:t>Emisor y receptor deben acordar el subconjunto de </a:t>
            </a:r>
            <a:r>
              <a:rPr lang="es-ES" dirty="0" err="1" smtClean="0"/>
              <a:t>samples</a:t>
            </a:r>
            <a:r>
              <a:rPr lang="es-ES" dirty="0" smtClean="0"/>
              <a:t> que contendrán información.</a:t>
            </a:r>
          </a:p>
          <a:p>
            <a:endParaRPr lang="es-ES" dirty="0" smtClean="0"/>
          </a:p>
          <a:p>
            <a:r>
              <a:rPr lang="es-ES" dirty="0" smtClean="0"/>
              <a:t>Normalmente se eligen los primeros </a:t>
            </a:r>
            <a:r>
              <a:rPr lang="es-ES" dirty="0" err="1" smtClean="0"/>
              <a:t>samples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4355976" y="256490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3 Imagen" descr="lsbimage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2060848"/>
            <a:ext cx="5000625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Audio 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División de la señal en regiones disjuntas.</a:t>
            </a:r>
          </a:p>
          <a:p>
            <a:endParaRPr lang="es-ES" dirty="0" smtClean="0"/>
          </a:p>
          <a:p>
            <a:r>
              <a:rPr lang="es-ES" dirty="0" smtClean="0"/>
              <a:t>Regiones del mismo tamaño.</a:t>
            </a:r>
          </a:p>
          <a:p>
            <a:endParaRPr lang="es-ES" dirty="0" smtClean="0"/>
          </a:p>
          <a:p>
            <a:r>
              <a:rPr lang="es-ES" dirty="0" smtClean="0"/>
              <a:t>Última región puede ser menor.</a:t>
            </a:r>
          </a:p>
          <a:p>
            <a:pPr lvl="1"/>
            <a:r>
              <a:rPr lang="es-ES" dirty="0" smtClean="0"/>
              <a:t>Nº </a:t>
            </a:r>
            <a:r>
              <a:rPr lang="es-ES" dirty="0" err="1" smtClean="0"/>
              <a:t>samples</a:t>
            </a:r>
            <a:r>
              <a:rPr lang="es-ES" dirty="0" smtClean="0"/>
              <a:t> archivo no múltiplo nº </a:t>
            </a:r>
            <a:r>
              <a:rPr lang="es-ES" dirty="0" err="1" smtClean="0"/>
              <a:t>samples</a:t>
            </a:r>
            <a:r>
              <a:rPr lang="es-ES" dirty="0" smtClean="0"/>
              <a:t> por región.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Los bits del mensaje se ocultan en los bits de paridad de las regiones.</a:t>
            </a:r>
          </a:p>
          <a:p>
            <a:pPr lvl="1"/>
            <a:r>
              <a:rPr lang="es-ES" dirty="0" smtClean="0"/>
              <a:t>Bit paridad: XOR de todos los bits de la región</a:t>
            </a:r>
          </a:p>
          <a:p>
            <a:endParaRPr lang="es-ES" dirty="0" smtClean="0"/>
          </a:p>
          <a:p>
            <a:r>
              <a:rPr lang="es-ES" dirty="0" smtClean="0"/>
              <a:t>Si bit de paridad 	      bit secreto	 se modifica el bit menos significativo de uno de los </a:t>
            </a:r>
            <a:r>
              <a:rPr lang="es-ES" dirty="0" err="1" smtClean="0"/>
              <a:t>samples</a:t>
            </a:r>
            <a:r>
              <a:rPr lang="es-ES" dirty="0" smtClean="0"/>
              <a:t> de la región.</a:t>
            </a:r>
          </a:p>
          <a:p>
            <a:endParaRPr lang="es-ES" dirty="0" smtClean="0"/>
          </a:p>
          <a:p>
            <a:r>
              <a:rPr lang="es-ES" dirty="0" smtClean="0"/>
              <a:t>Si coinciden no se hace nada.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3 Distinto de"/>
          <p:cNvSpPr/>
          <p:nvPr/>
        </p:nvSpPr>
        <p:spPr>
          <a:xfrm>
            <a:off x="3203848" y="4293096"/>
            <a:ext cx="504056" cy="36004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5436096" y="436510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Extraer mensaje secreto 	Tamaño de las regiones y orden en el que fueron utilizadas en la inserción.</a:t>
            </a:r>
          </a:p>
          <a:p>
            <a:endParaRPr lang="es-ES" dirty="0" smtClean="0"/>
          </a:p>
          <a:p>
            <a:r>
              <a:rPr lang="es-ES" dirty="0" smtClean="0"/>
              <a:t>Regiones de distinto tamaño.</a:t>
            </a:r>
          </a:p>
          <a:p>
            <a:endParaRPr lang="es-ES" dirty="0" smtClean="0"/>
          </a:p>
          <a:p>
            <a:r>
              <a:rPr lang="es-ES" dirty="0" smtClean="0"/>
              <a:t>Calcular bits de paridad de las regiones empleadas.</a:t>
            </a:r>
          </a:p>
          <a:p>
            <a:pPr lvl="1"/>
            <a:r>
              <a:rPr lang="es-ES" dirty="0" smtClean="0"/>
              <a:t>Concatenación de los bits de paridad          mensaje.</a:t>
            </a:r>
          </a:p>
          <a:p>
            <a:pPr lvl="1"/>
            <a:endParaRPr lang="es-ES" dirty="0" smtClean="0"/>
          </a:p>
        </p:txBody>
      </p:sp>
      <p:sp>
        <p:nvSpPr>
          <p:cNvPr id="4" name="3 Flecha derecha"/>
          <p:cNvSpPr/>
          <p:nvPr/>
        </p:nvSpPr>
        <p:spPr>
          <a:xfrm>
            <a:off x="4355976" y="256490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Flecha derecha"/>
          <p:cNvSpPr/>
          <p:nvPr/>
        </p:nvSpPr>
        <p:spPr>
          <a:xfrm>
            <a:off x="6084168" y="530120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pic>
        <p:nvPicPr>
          <p:cNvPr id="4" name="5 Imagen" descr="parity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545" y="1935163"/>
            <a:ext cx="4608909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Phase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No se basa en la inserción de ruido.</a:t>
            </a:r>
          </a:p>
          <a:p>
            <a:endParaRPr lang="es-ES" dirty="0" smtClean="0"/>
          </a:p>
          <a:p>
            <a:r>
              <a:rPr lang="es-ES" dirty="0" smtClean="0"/>
              <a:t>Idea: Componentes en fase del sonido menos perceptibles al oído humano que el ruido.</a:t>
            </a:r>
          </a:p>
          <a:p>
            <a:endParaRPr lang="es-ES" dirty="0" smtClean="0"/>
          </a:p>
          <a:p>
            <a:r>
              <a:rPr lang="es-ES" dirty="0" smtClean="0"/>
              <a:t>Codifica bits del mensaje como desplazamientos en fase en el espectro de fases de la señal digital.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: Procedimiento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División en segmentos.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Transformada Discreta de Fourier a cada segmento.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Diferencias de fase entre segmentos adyacentes.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La nueva fase será: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>		</a:t>
            </a:r>
          </a:p>
          <a:p>
            <a:pPr marL="514350" indent="-514350">
              <a:buNone/>
            </a:pPr>
            <a:r>
              <a:rPr lang="es-ES" dirty="0" smtClean="0"/>
              <a:t>		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725144"/>
            <a:ext cx="4953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: Procedimiento(II)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endParaRPr lang="es-E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Nueva matriz	     Nuevas fases del primer segmento			            Diferencias de fase originales.</a:t>
            </a:r>
          </a:p>
          <a:p>
            <a:pPr marL="514350" indent="-514350">
              <a:buFont typeface="+mj-lt"/>
              <a:buAutoNum type="arabicPeriod" startAt="5"/>
            </a:pPr>
            <a:endParaRPr lang="es-E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Inversa Transformada Discreta de Fourier.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Nueva matriz de fases        magnitudes originales.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Concatenación de segmentos.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3131840" y="2492896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Más"/>
          <p:cNvSpPr/>
          <p:nvPr/>
        </p:nvSpPr>
        <p:spPr>
          <a:xfrm>
            <a:off x="3851920" y="2852936"/>
            <a:ext cx="360040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Más"/>
          <p:cNvSpPr/>
          <p:nvPr/>
        </p:nvSpPr>
        <p:spPr>
          <a:xfrm>
            <a:off x="4355976" y="4293096"/>
            <a:ext cx="360040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Extraer mensaje secreto 	Longitud del segmento.</a:t>
            </a:r>
          </a:p>
          <a:p>
            <a:pPr lvl="1"/>
            <a:r>
              <a:rPr lang="es-ES" dirty="0" smtClean="0"/>
              <a:t>Transformada Discreta de Fourier</a:t>
            </a:r>
          </a:p>
          <a:p>
            <a:pPr lvl="2"/>
            <a:r>
              <a:rPr lang="es-ES" dirty="0" smtClean="0"/>
              <a:t>Obtener fases y extraer información.</a:t>
            </a:r>
          </a:p>
          <a:p>
            <a:endParaRPr lang="es-ES" dirty="0" smtClean="0"/>
          </a:p>
          <a:p>
            <a:r>
              <a:rPr lang="es-ES" dirty="0" smtClean="0"/>
              <a:t>Desventaja: Baja tasa de transferencia de información.</a:t>
            </a:r>
          </a:p>
          <a:p>
            <a:endParaRPr lang="es-ES" dirty="0" smtClean="0"/>
          </a:p>
          <a:p>
            <a:r>
              <a:rPr lang="es-ES" dirty="0" smtClean="0"/>
              <a:t>Útil para transmitir una pequeña cantidad de datos.</a:t>
            </a:r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4427984" y="256490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Disciplina de ocultamiento de mensajes y objetos.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Distinta a la </a:t>
            </a:r>
            <a:r>
              <a:rPr lang="es-ES" b="1" dirty="0" smtClean="0"/>
              <a:t>criptografía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Criptografía + </a:t>
            </a:r>
            <a:r>
              <a:rPr lang="es-ES" dirty="0" err="1" smtClean="0"/>
              <a:t>Esteganografía</a:t>
            </a:r>
            <a:endParaRPr lang="es-ES" dirty="0" smtClean="0"/>
          </a:p>
          <a:p>
            <a:pPr algn="just">
              <a:buNone/>
            </a:pPr>
            <a:r>
              <a:rPr lang="es-ES" dirty="0" smtClean="0"/>
              <a:t> 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pic>
        <p:nvPicPr>
          <p:cNvPr id="5" name="6 Imagen" descr="phaseshift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8862" y="3063081"/>
            <a:ext cx="448627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Phase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smtClean="0"/>
              <a:t>Spread </a:t>
            </a:r>
            <a:r>
              <a:rPr lang="es-ES" sz="3200" dirty="0" err="1" smtClean="0"/>
              <a:t>spectrum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32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Expandir la información secreta al máximo.</a:t>
            </a:r>
          </a:p>
          <a:p>
            <a:endParaRPr lang="es-ES" dirty="0" smtClean="0"/>
          </a:p>
          <a:p>
            <a:r>
              <a:rPr lang="es-ES" dirty="0" smtClean="0"/>
              <a:t>Código independiente de la señal.</a:t>
            </a:r>
          </a:p>
          <a:p>
            <a:endParaRPr lang="es-ES" dirty="0" smtClean="0"/>
          </a:p>
          <a:p>
            <a:r>
              <a:rPr lang="es-ES" dirty="0" smtClean="0"/>
              <a:t>Señal final          mayor ancho de banda. </a:t>
            </a:r>
          </a:p>
          <a:p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2483768" y="443711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Dos versiones:</a:t>
            </a:r>
          </a:p>
          <a:p>
            <a:pPr lvl="1"/>
            <a:r>
              <a:rPr lang="es-ES" b="1" dirty="0" smtClean="0"/>
              <a:t>Secuencia directa:</a:t>
            </a:r>
          </a:p>
          <a:p>
            <a:pPr lvl="2"/>
            <a:r>
              <a:rPr lang="es-ES" dirty="0" smtClean="0"/>
              <a:t>Distribución =&gt; </a:t>
            </a:r>
            <a:r>
              <a:rPr lang="es-ES" b="1" dirty="0" smtClean="0"/>
              <a:t>chip </a:t>
            </a:r>
            <a:r>
              <a:rPr lang="es-ES" b="1" dirty="0" err="1" smtClean="0"/>
              <a:t>rate</a:t>
            </a:r>
            <a:endParaRPr lang="es-ES" dirty="0" smtClean="0"/>
          </a:p>
          <a:p>
            <a:pPr lvl="2"/>
            <a:r>
              <a:rPr lang="es-ES" dirty="0" smtClean="0"/>
              <a:t>Modulación =&gt; señal </a:t>
            </a:r>
            <a:r>
              <a:rPr lang="es-ES" dirty="0" err="1" smtClean="0"/>
              <a:t>pseudoaleatoria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Finalmente se entrelaza con la señal original.</a:t>
            </a:r>
          </a:p>
          <a:p>
            <a:pPr lvl="1"/>
            <a:r>
              <a:rPr lang="es-ES" b="1" dirty="0" smtClean="0"/>
              <a:t>Salto de frecuencia:</a:t>
            </a:r>
          </a:p>
          <a:p>
            <a:pPr lvl="2"/>
            <a:r>
              <a:rPr lang="es-ES" dirty="0" smtClean="0"/>
              <a:t>Alteración espectro de frecuencia.</a:t>
            </a:r>
          </a:p>
          <a:p>
            <a:pPr lvl="2"/>
            <a:r>
              <a:rPr lang="es-ES" dirty="0" smtClean="0"/>
              <a:t>Objetivo =&gt; saltar rápidamente entre frecuencias.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algn="just"/>
            <a:r>
              <a:rPr lang="es-ES" dirty="0" smtClean="0"/>
              <a:t>Tasa de transmisión de datos moderada.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Nivel de robustez alto.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Desventaja: Introduce ruido.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pic>
        <p:nvPicPr>
          <p:cNvPr id="4" name="8 Imagen" descr="spreadspectrum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51621" y="1935163"/>
            <a:ext cx="3840757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err="1" smtClean="0"/>
              <a:t>Phase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smtClean="0"/>
              <a:t>Spread </a:t>
            </a:r>
            <a:r>
              <a:rPr lang="es-ES" sz="3200" dirty="0" err="1" smtClean="0"/>
              <a:t>spectrum</a:t>
            </a:r>
            <a:endParaRPr lang="es-ES" sz="3200" dirty="0" smtClean="0"/>
          </a:p>
          <a:p>
            <a:pPr>
              <a:buFont typeface="Wingdings 2" pitchFamily="18" charset="2"/>
              <a:buChar char=""/>
            </a:pPr>
            <a:r>
              <a:rPr lang="es-ES" sz="3200" dirty="0" smtClean="0"/>
              <a:t>Echo </a:t>
            </a:r>
            <a:r>
              <a:rPr lang="es-ES" sz="3200" dirty="0" err="1" smtClean="0"/>
              <a:t>hiding</a:t>
            </a:r>
            <a:endParaRPr lang="es-E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Introducir eco en la señal discreta.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Tres parámetros del eco.</a:t>
            </a:r>
          </a:p>
          <a:p>
            <a:pPr lvl="1" algn="just"/>
            <a:r>
              <a:rPr lang="es-ES" dirty="0" smtClean="0"/>
              <a:t>Amplitud</a:t>
            </a:r>
          </a:p>
          <a:p>
            <a:pPr lvl="1" algn="just"/>
            <a:r>
              <a:rPr lang="es-ES" dirty="0" smtClean="0"/>
              <a:t>Decadencia</a:t>
            </a:r>
          </a:p>
          <a:p>
            <a:pPr lvl="1" algn="just"/>
            <a:r>
              <a:rPr lang="es-ES" dirty="0" smtClean="0"/>
              <a:t>Offset (retraso)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Valores inferiores al umbral del oído humano.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Mensaje: “HEY”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señal se divide en bloques antes del a inserción.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le asigna un ‘0’ o un ‘1’ en función del mensaje a ocultar.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157192"/>
            <a:ext cx="59245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inserta la información necesaria en cada bloque.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060846"/>
            <a:ext cx="4752528" cy="348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Disciplina de ocultamiento de mensajes y objetos.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Distinta a la </a:t>
            </a:r>
            <a:r>
              <a:rPr lang="es-ES" b="1" dirty="0" smtClean="0"/>
              <a:t>criptografía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Criptografía + </a:t>
            </a:r>
            <a:r>
              <a:rPr lang="es-ES" dirty="0" err="1" smtClean="0"/>
              <a:t>Esteganografía</a:t>
            </a:r>
            <a:endParaRPr lang="es-ES" dirty="0" smtClean="0"/>
          </a:p>
          <a:p>
            <a:pPr algn="just">
              <a:buNone/>
            </a:pPr>
            <a:r>
              <a:rPr lang="es-ES" dirty="0" smtClean="0"/>
              <a:t> 			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2555776" y="508518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Finalmente los bloques se recombinan para formar la señal final.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Problema: Mezcla de ecos considerable, lo que incrementa el riesgo de detección.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Solución: Una nueva implementación de eco </a:t>
            </a:r>
            <a:r>
              <a:rPr lang="es-ES" dirty="0" err="1" smtClean="0"/>
              <a:t>hiding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crean dos señales:</a:t>
            </a:r>
          </a:p>
          <a:p>
            <a:pPr lvl="1" algn="just"/>
            <a:r>
              <a:rPr lang="es-ES" dirty="0" smtClean="0"/>
              <a:t>Señal de eco utilizando el offset asociado al 0 binario.</a:t>
            </a:r>
          </a:p>
          <a:p>
            <a:pPr lvl="1" algn="just"/>
            <a:r>
              <a:rPr lang="es-ES" dirty="0" smtClean="0"/>
              <a:t>Señal de eco utilizando el offset asociado al 1 binario.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combinan ambas usando dos señales de mezcla.</a:t>
            </a:r>
          </a:p>
          <a:p>
            <a:pPr lvl="1" algn="just"/>
            <a:r>
              <a:rPr lang="es-ES" dirty="0" smtClean="0"/>
              <a:t>Señal de eco “cero”</a:t>
            </a:r>
          </a:p>
          <a:p>
            <a:pPr lvl="1"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229200"/>
            <a:ext cx="5829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combinan ambas usando dos señales de mezcla.</a:t>
            </a:r>
          </a:p>
          <a:p>
            <a:pPr lvl="1" algn="just"/>
            <a:r>
              <a:rPr lang="es-ES" dirty="0" smtClean="0"/>
              <a:t>Señal de eco “uno”</a:t>
            </a:r>
          </a:p>
          <a:p>
            <a:pPr lvl="1" algn="just"/>
            <a:endParaRPr lang="es-ES" dirty="0" smtClean="0"/>
          </a:p>
          <a:p>
            <a:pPr algn="just"/>
            <a:endParaRPr lang="es-ES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429000"/>
            <a:ext cx="58197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Disciplina de ocultamiento de mensajes y objetos.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Distinta a la </a:t>
            </a:r>
            <a:r>
              <a:rPr lang="es-ES" b="1" dirty="0" smtClean="0"/>
              <a:t>criptografía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Criptografía + </a:t>
            </a:r>
            <a:r>
              <a:rPr lang="es-ES" dirty="0" err="1" smtClean="0"/>
              <a:t>Esteganografía</a:t>
            </a:r>
            <a:endParaRPr lang="es-ES" dirty="0" smtClean="0"/>
          </a:p>
          <a:p>
            <a:pPr algn="just">
              <a:buNone/>
            </a:pPr>
            <a:r>
              <a:rPr lang="es-ES" dirty="0" smtClean="0"/>
              <a:t> 			</a:t>
            </a:r>
          </a:p>
          <a:p>
            <a:pPr lvl="1" algn="just"/>
            <a:r>
              <a:rPr lang="es-ES" dirty="0" smtClean="0"/>
              <a:t>nivel de seguridad extra.</a:t>
            </a:r>
            <a:endParaRPr lang="es-ES" dirty="0"/>
          </a:p>
        </p:txBody>
      </p:sp>
      <p:sp>
        <p:nvSpPr>
          <p:cNvPr id="5" name="4 Flecha abajo"/>
          <p:cNvSpPr/>
          <p:nvPr/>
        </p:nvSpPr>
        <p:spPr>
          <a:xfrm>
            <a:off x="2555776" y="508518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historia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3759696"/>
          </a:xfrm>
        </p:spPr>
        <p:txBody>
          <a:bodyPr/>
          <a:lstStyle/>
          <a:p>
            <a:r>
              <a:rPr lang="es-ES" dirty="0" smtClean="0"/>
              <a:t>Ha estado presente desde tiempos antiguos.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En la era digital ha resurgido como una tecnología útil en seguridad informática.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usa en documentos, imágenes, audio, vídeo, etc.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fundamentos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Explota las limitaciones de la percepción humana (visión, oído, etc.).</a:t>
            </a:r>
          </a:p>
          <a:p>
            <a:endParaRPr lang="es-ES" dirty="0" smtClean="0"/>
          </a:p>
          <a:p>
            <a:r>
              <a:rPr lang="es-ES" dirty="0" smtClean="0"/>
              <a:t>Pequeños cambios en los objetos portadores</a:t>
            </a:r>
          </a:p>
          <a:p>
            <a:pPr lvl="1"/>
            <a:r>
              <a:rPr lang="es-ES" dirty="0" smtClean="0"/>
              <a:t>imperceptibles para una persona.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Técnica invasiva		</a:t>
            </a:r>
            <a:r>
              <a:rPr lang="es-ES" b="1" dirty="0" smtClean="0"/>
              <a:t> </a:t>
            </a:r>
            <a:r>
              <a:rPr lang="es-ES" b="1" dirty="0" err="1" smtClean="0"/>
              <a:t>esteganálisis</a:t>
            </a:r>
            <a:r>
              <a:rPr lang="es-ES" b="1" dirty="0" smtClean="0"/>
              <a:t> </a:t>
            </a:r>
            <a:r>
              <a:rPr lang="es-ES" dirty="0" smtClean="0"/>
              <a:t>basado en detectar las huellas dejadas durante el ocultamiento.</a:t>
            </a:r>
          </a:p>
          <a:p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3419872" y="522920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ejemplo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048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417</TotalTime>
  <Words>960</Words>
  <Application>Microsoft Office PowerPoint</Application>
  <PresentationFormat>Presentación en pantalla (4:3)</PresentationFormat>
  <Paragraphs>360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3" baseType="lpstr">
      <vt:lpstr>Flujo</vt:lpstr>
      <vt:lpstr>Ocultar datos en archivos de sonido</vt:lpstr>
      <vt:lpstr>Índice</vt:lpstr>
      <vt:lpstr>Índice</vt:lpstr>
      <vt:lpstr>Esteganografía: introducción</vt:lpstr>
      <vt:lpstr>Esteganografía: introducción</vt:lpstr>
      <vt:lpstr>Esteganografía: introducción</vt:lpstr>
      <vt:lpstr>Esteganografía: historia</vt:lpstr>
      <vt:lpstr>Esteganografía: fundamentos</vt:lpstr>
      <vt:lpstr>Esteganografía: ejemplo</vt:lpstr>
      <vt:lpstr>Índice</vt:lpstr>
      <vt:lpstr>Audio digital</vt:lpstr>
      <vt:lpstr>Audio digital</vt:lpstr>
      <vt:lpstr>Índice</vt:lpstr>
      <vt:lpstr>Formato WAV</vt:lpstr>
      <vt:lpstr>Formato WAV</vt:lpstr>
      <vt:lpstr>Índice</vt:lpstr>
      <vt:lpstr>Esteganografía de audio: motivación</vt:lpstr>
      <vt:lpstr>Índice</vt:lpstr>
      <vt:lpstr>Esteganografía de audio: problemas</vt:lpstr>
      <vt:lpstr>Índice</vt:lpstr>
      <vt:lpstr>Esteganografía de audio: objetivos</vt:lpstr>
      <vt:lpstr>Esteganografía de audio: objetivos</vt:lpstr>
      <vt:lpstr>Índice</vt:lpstr>
      <vt:lpstr>Esteganografía de audio: métodos</vt:lpstr>
      <vt:lpstr>Esteganografía de audio: métodos</vt:lpstr>
      <vt:lpstr>LSB coding</vt:lpstr>
      <vt:lpstr>LSB coding</vt:lpstr>
      <vt:lpstr>LSB coding</vt:lpstr>
      <vt:lpstr>LSB coding</vt:lpstr>
      <vt:lpstr>Esteganografía de audio: métodos</vt:lpstr>
      <vt:lpstr>Parity coding</vt:lpstr>
      <vt:lpstr>Parity coding</vt:lpstr>
      <vt:lpstr>Parity coding</vt:lpstr>
      <vt:lpstr>Parity coding</vt:lpstr>
      <vt:lpstr>Esteganografía de audio: métodos</vt:lpstr>
      <vt:lpstr>Phase coding</vt:lpstr>
      <vt:lpstr>Phase coding: Procedimiento</vt:lpstr>
      <vt:lpstr>Phase coding: Procedimiento(II)</vt:lpstr>
      <vt:lpstr>Phase coding</vt:lpstr>
      <vt:lpstr>Phase coding</vt:lpstr>
      <vt:lpstr>Esteganografía de audio: métodos</vt:lpstr>
      <vt:lpstr>Spread spectrum</vt:lpstr>
      <vt:lpstr>Spread spectrum</vt:lpstr>
      <vt:lpstr>Spread spectrum</vt:lpstr>
      <vt:lpstr>Spread spectrum</vt:lpstr>
      <vt:lpstr>Esteganografía de audio: métodos</vt:lpstr>
      <vt:lpstr>Echo hiding</vt:lpstr>
      <vt:lpstr>Echo hiding: Ejemplo</vt:lpstr>
      <vt:lpstr>Echo hiding</vt:lpstr>
      <vt:lpstr>Echo hiding</vt:lpstr>
      <vt:lpstr>Echo hiding: Implementación(II)</vt:lpstr>
      <vt:lpstr>Echo hiding: Implementación(II)</vt:lpstr>
    </vt:vector>
  </TitlesOfParts>
  <Company>ETSII. Universidad de Sevilla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Ocultar datos en archivos de sonido</dc:title>
  <dc:creator>practica</dc:creator>
  <cp:lastModifiedBy>Pascual Javier</cp:lastModifiedBy>
  <cp:revision>54</cp:revision>
  <dcterms:created xsi:type="dcterms:W3CDTF">2011-05-10T14:25:32Z</dcterms:created>
  <dcterms:modified xsi:type="dcterms:W3CDTF">2011-05-26T15:04:19Z</dcterms:modified>
</cp:coreProperties>
</file>