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63" r:id="rId6"/>
    <p:sldId id="265" r:id="rId7"/>
    <p:sldId id="264" r:id="rId8"/>
    <p:sldId id="259" r:id="rId9"/>
    <p:sldId id="260" r:id="rId10"/>
    <p:sldId id="266" r:id="rId11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D0EB2-105D-4A82-8FC9-34267A19866C}" v="67" dt="2019-05-21T04:46:0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>
        <p:scale>
          <a:sx n="60" d="100"/>
          <a:sy n="60" d="100"/>
        </p:scale>
        <p:origin x="16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B8720-2516-4A98-9772-C1348DCED938}" type="datetimeFigureOut">
              <a:rPr lang="es-CO" smtClean="0"/>
              <a:t>20/05/2019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4AE15-2F61-4F7D-9B5B-2AC88EF64C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8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4AE15-2F61-4F7D-9B5B-2AC88EF64CC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88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Collision de Abejas 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Jairo Alonso Carvajal Ochoa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21 mayo 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		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 de Datos Diseñada</a:t>
            </a: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CEAA0C8A-C5DE-4F7E-AEF0-B71D236B4260}"/>
              </a:ext>
            </a:extLst>
          </p:cNvPr>
          <p:cNvSpPr/>
          <p:nvPr/>
        </p:nvSpPr>
        <p:spPr>
          <a:xfrm>
            <a:off x="-1585097" y="149354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		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Primera estructura diseñada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B68D938-901C-499F-9409-5AFB9F4313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3" y="2107703"/>
            <a:ext cx="20574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2EAC23-DB2E-4FC0-A532-0EE1472689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7" y="3283838"/>
            <a:ext cx="30575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7675D1B-7FF2-472B-AFCA-5561E149CC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3" y="4469498"/>
            <a:ext cx="30575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42A1A8A-ADA2-47A1-AA30-A1048AC8831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37" y="1652170"/>
            <a:ext cx="3063240" cy="93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3C72A7A-A697-473F-B111-A33977D66AC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99" y="2709388"/>
            <a:ext cx="2400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67C235A-AE6A-43EC-985A-104A37B292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83" y="3736617"/>
            <a:ext cx="3057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0B142B4-DAB2-42FD-BEB9-159ADEC70EF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17" y="4787365"/>
            <a:ext cx="3063240" cy="83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 de la Estructura de Datos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DBDA3895-6CBD-47DD-8D04-A6752D43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601525"/>
                  </p:ext>
                </p:extLst>
              </p:nvPr>
            </p:nvGraphicFramePr>
            <p:xfrm>
              <a:off x="512619" y="962472"/>
              <a:ext cx="8188036" cy="2238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94018">
                      <a:extLst>
                        <a:ext uri="{9D8B030D-6E8A-4147-A177-3AD203B41FA5}">
                          <a16:colId xmlns:a16="http://schemas.microsoft.com/office/drawing/2014/main" val="1297939559"/>
                        </a:ext>
                      </a:extLst>
                    </a:gridCol>
                    <a:gridCol w="4094018">
                      <a:extLst>
                        <a:ext uri="{9D8B030D-6E8A-4147-A177-3AD203B41FA5}">
                          <a16:colId xmlns:a16="http://schemas.microsoft.com/office/drawing/2014/main" val="3843693984"/>
                        </a:ext>
                      </a:extLst>
                    </a:gridCol>
                  </a:tblGrid>
                  <a:tr h="24383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Método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 dirty="0">
                              <a:effectLst/>
                            </a:rPr>
                            <a:t>Complejidad</a:t>
                          </a:r>
                          <a:endParaRPr lang="es-E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5888505"/>
                      </a:ext>
                    </a:extLst>
                  </a:tr>
                  <a:tr h="79440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Sacar los datos del archivo 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 dirty="0">
                              <a:effectLst/>
                            </a:rPr>
                            <a:t>O(n)</a:t>
                          </a:r>
                          <a:endParaRPr lang="es-E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6410543"/>
                      </a:ext>
                    </a:extLst>
                  </a:tr>
                  <a:tr h="79440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Insertar los datos a la pila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O(1)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93254256"/>
                      </a:ext>
                    </a:extLst>
                  </a:tr>
                  <a:tr h="40617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Comparar datos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 dirty="0">
                              <a:effectLst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s-ES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s-ES_tradnl" sz="1200">
                                      <a:effectLst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_tradnl" sz="12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_tradnl" sz="1200" dirty="0">
                              <a:effectLst/>
                            </a:rPr>
                            <a:t>)</a:t>
                          </a:r>
                          <a:endParaRPr lang="es-E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20979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a 1">
                <a:extLst>
                  <a:ext uri="{FF2B5EF4-FFF2-40B4-BE49-F238E27FC236}">
                    <a16:creationId xmlns:a16="http://schemas.microsoft.com/office/drawing/2014/main" id="{DBDA3895-6CBD-47DD-8D04-A6752D43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8601525"/>
                  </p:ext>
                </p:extLst>
              </p:nvPr>
            </p:nvGraphicFramePr>
            <p:xfrm>
              <a:off x="512619" y="962472"/>
              <a:ext cx="8188036" cy="2238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94018">
                      <a:extLst>
                        <a:ext uri="{9D8B030D-6E8A-4147-A177-3AD203B41FA5}">
                          <a16:colId xmlns:a16="http://schemas.microsoft.com/office/drawing/2014/main" val="1297939559"/>
                        </a:ext>
                      </a:extLst>
                    </a:gridCol>
                    <a:gridCol w="4094018">
                      <a:extLst>
                        <a:ext uri="{9D8B030D-6E8A-4147-A177-3AD203B41FA5}">
                          <a16:colId xmlns:a16="http://schemas.microsoft.com/office/drawing/2014/main" val="3843693984"/>
                        </a:ext>
                      </a:extLst>
                    </a:gridCol>
                  </a:tblGrid>
                  <a:tr h="24383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Método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 dirty="0">
                              <a:effectLst/>
                            </a:rPr>
                            <a:t>Complejidad</a:t>
                          </a:r>
                          <a:endParaRPr lang="es-E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5888505"/>
                      </a:ext>
                    </a:extLst>
                  </a:tr>
                  <a:tr h="79440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Sacar los datos del archivo 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 dirty="0">
                              <a:effectLst/>
                            </a:rPr>
                            <a:t>O(n)</a:t>
                          </a:r>
                          <a:endParaRPr lang="es-ES" sz="1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26410543"/>
                      </a:ext>
                    </a:extLst>
                  </a:tr>
                  <a:tr h="794407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Insertar los datos a la pila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O(1)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93254256"/>
                      </a:ext>
                    </a:extLst>
                  </a:tr>
                  <a:tr h="40617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600"/>
                            </a:spcAft>
                          </a:pPr>
                          <a:r>
                            <a:rPr lang="es-ES_tradnl" sz="1200">
                              <a:effectLst/>
                            </a:rPr>
                            <a:t>Comparar datos</a:t>
                          </a:r>
                          <a:endParaRPr lang="es-ES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0149" t="-462687" r="-595" b="-2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9799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Big-O Complexity Chart &#10;Bad Fair Good &#10;0(2An &#10;O(nA2) &#10;O(n log n) &#10;o &#10;000 &#10;Elements &#10;n 01 ">
            <a:extLst>
              <a:ext uri="{FF2B5EF4-FFF2-40B4-BE49-F238E27FC236}">
                <a16:creationId xmlns:a16="http://schemas.microsoft.com/office/drawing/2014/main" id="{08F5E22B-85EB-4646-8FF8-BB4D9ECE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3201293"/>
            <a:ext cx="8742217" cy="25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		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 de Datos Diseñada</a:t>
            </a: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CEAA0C8A-C5DE-4F7E-AEF0-B71D236B4260}"/>
              </a:ext>
            </a:extLst>
          </p:cNvPr>
          <p:cNvSpPr/>
          <p:nvPr/>
        </p:nvSpPr>
        <p:spPr>
          <a:xfrm>
            <a:off x="-1536971" y="149354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		</a:t>
            </a: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 final diseñada</a:t>
            </a:r>
          </a:p>
        </p:txBody>
      </p:sp>
      <p:pic>
        <p:nvPicPr>
          <p:cNvPr id="11" name="Imagen 10" descr="Resultado de imagen para octree">
            <a:extLst>
              <a:ext uri="{FF2B5EF4-FFF2-40B4-BE49-F238E27FC236}">
                <a16:creationId xmlns:a16="http://schemas.microsoft.com/office/drawing/2014/main" id="{EB45194A-4278-4450-9F80-92EDA5CF25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7" y="2321750"/>
            <a:ext cx="2517727" cy="145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2AFEF9F-132B-4F2B-BEBC-937A6B31EC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67" y="2338412"/>
            <a:ext cx="2150444" cy="130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61D05C-53D1-47D4-8970-4B2F245319D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94" y="2048165"/>
            <a:ext cx="3057525" cy="172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40E30F-9C6C-4318-A732-B58ECF8163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332" y="4062593"/>
            <a:ext cx="306133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854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CO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Operaciones de la Estructura de Datos </a:t>
            </a:r>
          </a:p>
        </p:txBody>
      </p:sp>
      <p:pic>
        <p:nvPicPr>
          <p:cNvPr id="1026" name="Picture 2" descr="Big-O Complexity Chart &#10;Bad Fair Good &#10;0(2An &#10;O(nA2) &#10;O(n log n) &#10;o &#10;000 &#10;Elements &#10;n 01 ">
            <a:extLst>
              <a:ext uri="{FF2B5EF4-FFF2-40B4-BE49-F238E27FC236}">
                <a16:creationId xmlns:a16="http://schemas.microsoft.com/office/drawing/2014/main" id="{08F5E22B-85EB-4646-8FF8-BB4D9ECE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3201293"/>
            <a:ext cx="8742217" cy="25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F71D21-860A-4C7B-A78A-6B58892A8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240"/>
              </p:ext>
            </p:extLst>
          </p:nvPr>
        </p:nvGraphicFramePr>
        <p:xfrm>
          <a:off x="689811" y="962471"/>
          <a:ext cx="8101262" cy="2238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0631">
                  <a:extLst>
                    <a:ext uri="{9D8B030D-6E8A-4147-A177-3AD203B41FA5}">
                      <a16:colId xmlns:a16="http://schemas.microsoft.com/office/drawing/2014/main" val="2888602912"/>
                    </a:ext>
                  </a:extLst>
                </a:gridCol>
                <a:gridCol w="4050631">
                  <a:extLst>
                    <a:ext uri="{9D8B030D-6E8A-4147-A177-3AD203B41FA5}">
                      <a16:colId xmlns:a16="http://schemas.microsoft.com/office/drawing/2014/main" val="2593156447"/>
                    </a:ext>
                  </a:extLst>
                </a:gridCol>
              </a:tblGrid>
              <a:tr h="3198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Método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Complejidad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489781"/>
                  </a:ext>
                </a:extLst>
              </a:tr>
              <a:tr h="6396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Sacar los datos del archivo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O(n)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509539"/>
                  </a:ext>
                </a:extLst>
              </a:tr>
              <a:tr h="6396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Insertar los datos a la lista enlazada 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O(1)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24414"/>
                  </a:ext>
                </a:extLst>
              </a:tr>
              <a:tr h="6396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Comparar los datos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O(</a:t>
                      </a:r>
                      <a:r>
                        <a:rPr lang="es-ES" sz="1200" dirty="0" err="1">
                          <a:effectLst/>
                        </a:rPr>
                        <a:t>fr</a:t>
                      </a:r>
                      <a:r>
                        <a:rPr lang="es-ES" sz="1200" dirty="0">
                          <a:effectLst/>
                        </a:rPr>
                        <a:t>*n)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07152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1A3E1E1-BA09-4471-BE40-1CEBF71C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143" y="1322997"/>
            <a:ext cx="17192412" cy="57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3092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07329-EE6C-4A7E-B8B4-05F77B5C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77DB4A-2655-43A1-A016-1A5DB9740D2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32B64ED-359D-4FCA-8FEC-CEC979417A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6684"/>
            <a:ext cx="8188142" cy="4626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95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la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B0C8342-EFBC-424D-98DD-81668D6E89A9}"/>
              </a:ext>
            </a:extLst>
          </p:cNvPr>
          <p:cNvSpPr/>
          <p:nvPr/>
        </p:nvSpPr>
        <p:spPr>
          <a:xfrm>
            <a:off x="251019" y="1235244"/>
            <a:ext cx="864196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_tradnl" sz="2400" dirty="0"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Esta estructura se eligió basándose en el paradigma de diseño de algoritmo, que dice divide y vencerás (DYV), implica resolver un problema difícil, dividiéndolo en partes mas simples tantas veces como sea necesario, hasta que la resolución de la parte se torne obvia.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ES_tradnl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Por su eficiencia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ES_tradnl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Por el poder que tiene ya que se puede generalizar a resolver otros problemas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ES_tradnl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Por que se implementan  muchos temas que se dictaron en clase.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8B911BB-0A74-4862-A528-E40DAABB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92224"/>
              </p:ext>
            </p:extLst>
          </p:nvPr>
        </p:nvGraphicFramePr>
        <p:xfrm>
          <a:off x="131065" y="2266598"/>
          <a:ext cx="3237230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445">
                  <a:extLst>
                    <a:ext uri="{9D8B030D-6E8A-4147-A177-3AD203B41FA5}">
                      <a16:colId xmlns:a16="http://schemas.microsoft.com/office/drawing/2014/main" val="181341706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788617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Cantidad de abejas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Tiempo en milisegundos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95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4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02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37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38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04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82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15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76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88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224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250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00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1000000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3528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51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1500000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9526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5859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6C066DF-7832-4AB7-BEA7-AC155F45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65" y="1250935"/>
            <a:ext cx="349445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5.5 </a:t>
            </a:r>
            <a:r>
              <a:rPr kumimoji="0" lang="es-ES_tradnl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Prueba del algoritmo con diferentes datos procesados para calcular el tiempo de ejecución.</a:t>
            </a:r>
            <a:endParaRPr kumimoji="0" lang="es-E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6743251-D9B4-4A82-AC22-E4A1C0CDB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15860"/>
              </p:ext>
            </p:extLst>
          </p:nvPr>
        </p:nvGraphicFramePr>
        <p:xfrm>
          <a:off x="5281066" y="2139946"/>
          <a:ext cx="2955925" cy="280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5730">
                  <a:extLst>
                    <a:ext uri="{9D8B030D-6E8A-4147-A177-3AD203B41FA5}">
                      <a16:colId xmlns:a16="http://schemas.microsoft.com/office/drawing/2014/main" val="1869671139"/>
                    </a:ext>
                  </a:extLst>
                </a:gridCol>
                <a:gridCol w="1560195">
                  <a:extLst>
                    <a:ext uri="{9D8B030D-6E8A-4147-A177-3AD203B41FA5}">
                      <a16:colId xmlns:a16="http://schemas.microsoft.com/office/drawing/2014/main" val="3335139988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Cantidad de abejas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Memoria en MB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07884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0.576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68782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0.576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99430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0.576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836318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1.2087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438751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1.153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249464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1.730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644152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2.30699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6168449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10.38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479822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15.572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16513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1000000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155.504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220747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>
                          <a:effectLst/>
                        </a:rPr>
                        <a:t>1500000</a:t>
                      </a:r>
                      <a:endParaRPr lang="es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_tradnl" sz="1200" dirty="0">
                          <a:effectLst/>
                        </a:rPr>
                        <a:t>274.184</a:t>
                      </a:r>
                      <a:endParaRPr lang="es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298058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F241A7B4-10DF-4E21-8003-F52D6168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490" y="1158602"/>
            <a:ext cx="34944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5.6 </a:t>
            </a:r>
            <a:r>
              <a:rPr kumimoji="0" lang="es-ES_tradnl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Prueba del algoritmo con diferentes datos procesados para calcular el consumo de memoria. </a:t>
            </a:r>
            <a:endParaRPr kumimoji="0" lang="es-ES_tradnl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8E49715-ADB4-483F-A4E0-A2775B679E49}"/>
              </a:ext>
            </a:extLst>
          </p:cNvPr>
          <p:cNvCxnSpPr/>
          <p:nvPr/>
        </p:nvCxnSpPr>
        <p:spPr>
          <a:xfrm>
            <a:off x="4170947" y="916538"/>
            <a:ext cx="0" cy="485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34EED-C85C-4832-AAA4-29BA2492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FD5949-FA95-443E-A3A3-918BC86ACF2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0" indent="0" algn="ctr">
              <a:buNone/>
            </a:pPr>
            <a:r>
              <a:rPr lang="es-CO" sz="96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49058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1072</TotalTime>
  <Words>262</Words>
  <Application>Microsoft Office PowerPoint</Application>
  <PresentationFormat>Presentación en pantalla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Jairo Alonso Carvajal Ochoa</cp:lastModifiedBy>
  <cp:revision>71</cp:revision>
  <dcterms:created xsi:type="dcterms:W3CDTF">2015-03-03T14:30:17Z</dcterms:created>
  <dcterms:modified xsi:type="dcterms:W3CDTF">2019-05-21T05:04:47Z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