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 id="275" r:id="rId16"/>
    <p:sldId id="270" r:id="rId17"/>
    <p:sldId id="272" r:id="rId18"/>
    <p:sldId id="273" r:id="rId19"/>
    <p:sldId id="274"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DAF8-D2C4-4080-B021-AE11F48159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1903EC-4859-40CE-B16C-5D62A22A7E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D3CB5C-1766-4120-B543-588D15413A0C}"/>
              </a:ext>
            </a:extLst>
          </p:cNvPr>
          <p:cNvSpPr>
            <a:spLocks noGrp="1"/>
          </p:cNvSpPr>
          <p:nvPr>
            <p:ph type="dt" sz="half" idx="10"/>
          </p:nvPr>
        </p:nvSpPr>
        <p:spPr/>
        <p:txBody>
          <a:bodyPr/>
          <a:lstStyle/>
          <a:p>
            <a:fld id="{64FE6F52-C1FD-4031-B0A7-57888C2D81A9}" type="datetimeFigureOut">
              <a:rPr lang="en-US" smtClean="0"/>
              <a:t>4/28/20</a:t>
            </a:fld>
            <a:endParaRPr lang="en-US"/>
          </a:p>
        </p:txBody>
      </p:sp>
      <p:sp>
        <p:nvSpPr>
          <p:cNvPr id="5" name="Footer Placeholder 4">
            <a:extLst>
              <a:ext uri="{FF2B5EF4-FFF2-40B4-BE49-F238E27FC236}">
                <a16:creationId xmlns:a16="http://schemas.microsoft.com/office/drawing/2014/main" id="{56279289-4B41-4B82-928B-89BED4C30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A7E61-6CF9-4AAF-90F9-32475F0E514C}"/>
              </a:ext>
            </a:extLst>
          </p:cNvPr>
          <p:cNvSpPr>
            <a:spLocks noGrp="1"/>
          </p:cNvSpPr>
          <p:nvPr>
            <p:ph type="sldNum" sz="quarter" idx="12"/>
          </p:nvPr>
        </p:nvSpPr>
        <p:spPr/>
        <p:txBody>
          <a:bodyPr/>
          <a:lstStyle/>
          <a:p>
            <a:fld id="{2404D4C3-63A2-49C7-91D6-D09EEF7930D1}" type="slidenum">
              <a:rPr lang="en-US" smtClean="0"/>
              <a:t>‹#›</a:t>
            </a:fld>
            <a:endParaRPr lang="en-US"/>
          </a:p>
        </p:txBody>
      </p:sp>
    </p:spTree>
    <p:extLst>
      <p:ext uri="{BB962C8B-B14F-4D97-AF65-F5344CB8AC3E}">
        <p14:creationId xmlns:p14="http://schemas.microsoft.com/office/powerpoint/2010/main" val="144770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EE9C-EEED-4AC7-841C-F57425B672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9C498C-73E7-45C9-A351-5EAA50FB366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720DE-F4CB-4C59-9D0E-67D977E983C5}"/>
              </a:ext>
            </a:extLst>
          </p:cNvPr>
          <p:cNvSpPr>
            <a:spLocks noGrp="1"/>
          </p:cNvSpPr>
          <p:nvPr>
            <p:ph type="dt" sz="half" idx="10"/>
          </p:nvPr>
        </p:nvSpPr>
        <p:spPr/>
        <p:txBody>
          <a:bodyPr/>
          <a:lstStyle/>
          <a:p>
            <a:fld id="{64FE6F52-C1FD-4031-B0A7-57888C2D81A9}" type="datetimeFigureOut">
              <a:rPr lang="en-US" smtClean="0"/>
              <a:t>4/28/20</a:t>
            </a:fld>
            <a:endParaRPr lang="en-US"/>
          </a:p>
        </p:txBody>
      </p:sp>
      <p:sp>
        <p:nvSpPr>
          <p:cNvPr id="5" name="Footer Placeholder 4">
            <a:extLst>
              <a:ext uri="{FF2B5EF4-FFF2-40B4-BE49-F238E27FC236}">
                <a16:creationId xmlns:a16="http://schemas.microsoft.com/office/drawing/2014/main" id="{23DCA14E-3852-4B25-97B6-839E45DA3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40B60-4DE3-41E0-8E22-01428FED63A8}"/>
              </a:ext>
            </a:extLst>
          </p:cNvPr>
          <p:cNvSpPr>
            <a:spLocks noGrp="1"/>
          </p:cNvSpPr>
          <p:nvPr>
            <p:ph type="sldNum" sz="quarter" idx="12"/>
          </p:nvPr>
        </p:nvSpPr>
        <p:spPr/>
        <p:txBody>
          <a:bodyPr/>
          <a:lstStyle/>
          <a:p>
            <a:fld id="{2404D4C3-63A2-49C7-91D6-D09EEF7930D1}" type="slidenum">
              <a:rPr lang="en-US" smtClean="0"/>
              <a:t>‹#›</a:t>
            </a:fld>
            <a:endParaRPr lang="en-US"/>
          </a:p>
        </p:txBody>
      </p:sp>
    </p:spTree>
    <p:extLst>
      <p:ext uri="{BB962C8B-B14F-4D97-AF65-F5344CB8AC3E}">
        <p14:creationId xmlns:p14="http://schemas.microsoft.com/office/powerpoint/2010/main" val="318434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8FC1D7-4488-40E9-AC0D-38E239D508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F49DF6-0189-43BA-9FEC-F776B6EB49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91BEC-63F0-433E-8572-C99F732FF158}"/>
              </a:ext>
            </a:extLst>
          </p:cNvPr>
          <p:cNvSpPr>
            <a:spLocks noGrp="1"/>
          </p:cNvSpPr>
          <p:nvPr>
            <p:ph type="dt" sz="half" idx="10"/>
          </p:nvPr>
        </p:nvSpPr>
        <p:spPr/>
        <p:txBody>
          <a:bodyPr/>
          <a:lstStyle/>
          <a:p>
            <a:fld id="{64FE6F52-C1FD-4031-B0A7-57888C2D81A9}" type="datetimeFigureOut">
              <a:rPr lang="en-US" smtClean="0"/>
              <a:t>4/28/20</a:t>
            </a:fld>
            <a:endParaRPr lang="en-US"/>
          </a:p>
        </p:txBody>
      </p:sp>
      <p:sp>
        <p:nvSpPr>
          <p:cNvPr id="5" name="Footer Placeholder 4">
            <a:extLst>
              <a:ext uri="{FF2B5EF4-FFF2-40B4-BE49-F238E27FC236}">
                <a16:creationId xmlns:a16="http://schemas.microsoft.com/office/drawing/2014/main" id="{4485F74F-BDF8-41F0-B7B5-D47ED9199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3B61D-8010-49A0-B50A-198C09FDAC33}"/>
              </a:ext>
            </a:extLst>
          </p:cNvPr>
          <p:cNvSpPr>
            <a:spLocks noGrp="1"/>
          </p:cNvSpPr>
          <p:nvPr>
            <p:ph type="sldNum" sz="quarter" idx="12"/>
          </p:nvPr>
        </p:nvSpPr>
        <p:spPr/>
        <p:txBody>
          <a:bodyPr/>
          <a:lstStyle/>
          <a:p>
            <a:fld id="{2404D4C3-63A2-49C7-91D6-D09EEF7930D1}" type="slidenum">
              <a:rPr lang="en-US" smtClean="0"/>
              <a:t>‹#›</a:t>
            </a:fld>
            <a:endParaRPr lang="en-US"/>
          </a:p>
        </p:txBody>
      </p:sp>
    </p:spTree>
    <p:extLst>
      <p:ext uri="{BB962C8B-B14F-4D97-AF65-F5344CB8AC3E}">
        <p14:creationId xmlns:p14="http://schemas.microsoft.com/office/powerpoint/2010/main" val="354722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1D83-48D6-4074-92C5-A68E8E2DE7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D29F8E-AC2E-4503-A3D8-7B6B8FB4AE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AAEA2-83F0-417F-A3E5-19B1C5601F23}"/>
              </a:ext>
            </a:extLst>
          </p:cNvPr>
          <p:cNvSpPr>
            <a:spLocks noGrp="1"/>
          </p:cNvSpPr>
          <p:nvPr>
            <p:ph type="dt" sz="half" idx="10"/>
          </p:nvPr>
        </p:nvSpPr>
        <p:spPr/>
        <p:txBody>
          <a:bodyPr/>
          <a:lstStyle/>
          <a:p>
            <a:fld id="{64FE6F52-C1FD-4031-B0A7-57888C2D81A9}" type="datetimeFigureOut">
              <a:rPr lang="en-US" smtClean="0"/>
              <a:t>4/28/20</a:t>
            </a:fld>
            <a:endParaRPr lang="en-US"/>
          </a:p>
        </p:txBody>
      </p:sp>
      <p:sp>
        <p:nvSpPr>
          <p:cNvPr id="5" name="Footer Placeholder 4">
            <a:extLst>
              <a:ext uri="{FF2B5EF4-FFF2-40B4-BE49-F238E27FC236}">
                <a16:creationId xmlns:a16="http://schemas.microsoft.com/office/drawing/2014/main" id="{4BA3E0E6-43EF-4722-AE9C-8D58778CC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9469E-F8D6-41CB-A937-F6FBBA9E29CF}"/>
              </a:ext>
            </a:extLst>
          </p:cNvPr>
          <p:cNvSpPr>
            <a:spLocks noGrp="1"/>
          </p:cNvSpPr>
          <p:nvPr>
            <p:ph type="sldNum" sz="quarter" idx="12"/>
          </p:nvPr>
        </p:nvSpPr>
        <p:spPr/>
        <p:txBody>
          <a:bodyPr/>
          <a:lstStyle/>
          <a:p>
            <a:fld id="{2404D4C3-63A2-49C7-91D6-D09EEF7930D1}" type="slidenum">
              <a:rPr lang="en-US" smtClean="0"/>
              <a:t>‹#›</a:t>
            </a:fld>
            <a:endParaRPr lang="en-US"/>
          </a:p>
        </p:txBody>
      </p:sp>
    </p:spTree>
    <p:extLst>
      <p:ext uri="{BB962C8B-B14F-4D97-AF65-F5344CB8AC3E}">
        <p14:creationId xmlns:p14="http://schemas.microsoft.com/office/powerpoint/2010/main" val="124088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DCFE-A034-493F-903D-1B16B0510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E6BBB3-0A29-4C68-9186-7926414F2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D4E959-9901-428C-B971-DE15CBFB3975}"/>
              </a:ext>
            </a:extLst>
          </p:cNvPr>
          <p:cNvSpPr>
            <a:spLocks noGrp="1"/>
          </p:cNvSpPr>
          <p:nvPr>
            <p:ph type="dt" sz="half" idx="10"/>
          </p:nvPr>
        </p:nvSpPr>
        <p:spPr/>
        <p:txBody>
          <a:bodyPr/>
          <a:lstStyle/>
          <a:p>
            <a:fld id="{64FE6F52-C1FD-4031-B0A7-57888C2D81A9}" type="datetimeFigureOut">
              <a:rPr lang="en-US" smtClean="0"/>
              <a:t>4/28/20</a:t>
            </a:fld>
            <a:endParaRPr lang="en-US"/>
          </a:p>
        </p:txBody>
      </p:sp>
      <p:sp>
        <p:nvSpPr>
          <p:cNvPr id="5" name="Footer Placeholder 4">
            <a:extLst>
              <a:ext uri="{FF2B5EF4-FFF2-40B4-BE49-F238E27FC236}">
                <a16:creationId xmlns:a16="http://schemas.microsoft.com/office/drawing/2014/main" id="{1FE09EA8-393B-4492-909E-10B2FFD53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57237-1036-4233-9988-9B37DE7C41C1}"/>
              </a:ext>
            </a:extLst>
          </p:cNvPr>
          <p:cNvSpPr>
            <a:spLocks noGrp="1"/>
          </p:cNvSpPr>
          <p:nvPr>
            <p:ph type="sldNum" sz="quarter" idx="12"/>
          </p:nvPr>
        </p:nvSpPr>
        <p:spPr/>
        <p:txBody>
          <a:bodyPr/>
          <a:lstStyle/>
          <a:p>
            <a:fld id="{2404D4C3-63A2-49C7-91D6-D09EEF7930D1}" type="slidenum">
              <a:rPr lang="en-US" smtClean="0"/>
              <a:t>‹#›</a:t>
            </a:fld>
            <a:endParaRPr lang="en-US"/>
          </a:p>
        </p:txBody>
      </p:sp>
    </p:spTree>
    <p:extLst>
      <p:ext uri="{BB962C8B-B14F-4D97-AF65-F5344CB8AC3E}">
        <p14:creationId xmlns:p14="http://schemas.microsoft.com/office/powerpoint/2010/main" val="415253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75D8-AC68-43EF-89E7-8DF2D0159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6EC91-B81B-43B9-8CFE-0D70557315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7130E-4577-4AEE-9F34-A5CBEC7E63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D6CEB9-AD5C-4897-B6D7-F83E521D0591}"/>
              </a:ext>
            </a:extLst>
          </p:cNvPr>
          <p:cNvSpPr>
            <a:spLocks noGrp="1"/>
          </p:cNvSpPr>
          <p:nvPr>
            <p:ph type="dt" sz="half" idx="10"/>
          </p:nvPr>
        </p:nvSpPr>
        <p:spPr/>
        <p:txBody>
          <a:bodyPr/>
          <a:lstStyle/>
          <a:p>
            <a:fld id="{64FE6F52-C1FD-4031-B0A7-57888C2D81A9}" type="datetimeFigureOut">
              <a:rPr lang="en-US" smtClean="0"/>
              <a:t>4/28/20</a:t>
            </a:fld>
            <a:endParaRPr lang="en-US"/>
          </a:p>
        </p:txBody>
      </p:sp>
      <p:sp>
        <p:nvSpPr>
          <p:cNvPr id="6" name="Footer Placeholder 5">
            <a:extLst>
              <a:ext uri="{FF2B5EF4-FFF2-40B4-BE49-F238E27FC236}">
                <a16:creationId xmlns:a16="http://schemas.microsoft.com/office/drawing/2014/main" id="{96490436-046D-478F-ADAC-1E2EF0BED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4D5CC-3B74-49CF-8501-9BF1B613CDE7}"/>
              </a:ext>
            </a:extLst>
          </p:cNvPr>
          <p:cNvSpPr>
            <a:spLocks noGrp="1"/>
          </p:cNvSpPr>
          <p:nvPr>
            <p:ph type="sldNum" sz="quarter" idx="12"/>
          </p:nvPr>
        </p:nvSpPr>
        <p:spPr/>
        <p:txBody>
          <a:bodyPr/>
          <a:lstStyle/>
          <a:p>
            <a:fld id="{2404D4C3-63A2-49C7-91D6-D09EEF7930D1}" type="slidenum">
              <a:rPr lang="en-US" smtClean="0"/>
              <a:t>‹#›</a:t>
            </a:fld>
            <a:endParaRPr lang="en-US"/>
          </a:p>
        </p:txBody>
      </p:sp>
    </p:spTree>
    <p:extLst>
      <p:ext uri="{BB962C8B-B14F-4D97-AF65-F5344CB8AC3E}">
        <p14:creationId xmlns:p14="http://schemas.microsoft.com/office/powerpoint/2010/main" val="102776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7BD6-17D0-414F-8474-2C9669CD25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A48391-D125-4214-B2FB-382BBC7503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FB8345-3BB4-41B3-980A-82CFAFB71B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CF231A-04E8-43D9-97F4-A25E707CF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DDED40-E095-425D-8227-CBC2B1B016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F3E32C-0045-4974-A73A-875726992A89}"/>
              </a:ext>
            </a:extLst>
          </p:cNvPr>
          <p:cNvSpPr>
            <a:spLocks noGrp="1"/>
          </p:cNvSpPr>
          <p:nvPr>
            <p:ph type="dt" sz="half" idx="10"/>
          </p:nvPr>
        </p:nvSpPr>
        <p:spPr/>
        <p:txBody>
          <a:bodyPr/>
          <a:lstStyle/>
          <a:p>
            <a:fld id="{64FE6F52-C1FD-4031-B0A7-57888C2D81A9}" type="datetimeFigureOut">
              <a:rPr lang="en-US" smtClean="0"/>
              <a:t>4/28/20</a:t>
            </a:fld>
            <a:endParaRPr lang="en-US"/>
          </a:p>
        </p:txBody>
      </p:sp>
      <p:sp>
        <p:nvSpPr>
          <p:cNvPr id="8" name="Footer Placeholder 7">
            <a:extLst>
              <a:ext uri="{FF2B5EF4-FFF2-40B4-BE49-F238E27FC236}">
                <a16:creationId xmlns:a16="http://schemas.microsoft.com/office/drawing/2014/main" id="{E253751D-B087-46CD-8BFF-752485A265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D615DD-2044-4599-B803-E3C7C1E50C8A}"/>
              </a:ext>
            </a:extLst>
          </p:cNvPr>
          <p:cNvSpPr>
            <a:spLocks noGrp="1"/>
          </p:cNvSpPr>
          <p:nvPr>
            <p:ph type="sldNum" sz="quarter" idx="12"/>
          </p:nvPr>
        </p:nvSpPr>
        <p:spPr/>
        <p:txBody>
          <a:bodyPr/>
          <a:lstStyle/>
          <a:p>
            <a:fld id="{2404D4C3-63A2-49C7-91D6-D09EEF7930D1}" type="slidenum">
              <a:rPr lang="en-US" smtClean="0"/>
              <a:t>‹#›</a:t>
            </a:fld>
            <a:endParaRPr lang="en-US"/>
          </a:p>
        </p:txBody>
      </p:sp>
    </p:spTree>
    <p:extLst>
      <p:ext uri="{BB962C8B-B14F-4D97-AF65-F5344CB8AC3E}">
        <p14:creationId xmlns:p14="http://schemas.microsoft.com/office/powerpoint/2010/main" val="3994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F3D2-6468-4C4F-8CBB-11ADF6BF5E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FF240-340F-4D5B-9E34-4737437443D3}"/>
              </a:ext>
            </a:extLst>
          </p:cNvPr>
          <p:cNvSpPr>
            <a:spLocks noGrp="1"/>
          </p:cNvSpPr>
          <p:nvPr>
            <p:ph type="dt" sz="half" idx="10"/>
          </p:nvPr>
        </p:nvSpPr>
        <p:spPr/>
        <p:txBody>
          <a:bodyPr/>
          <a:lstStyle/>
          <a:p>
            <a:fld id="{64FE6F52-C1FD-4031-B0A7-57888C2D81A9}" type="datetimeFigureOut">
              <a:rPr lang="en-US" smtClean="0"/>
              <a:t>4/28/20</a:t>
            </a:fld>
            <a:endParaRPr lang="en-US"/>
          </a:p>
        </p:txBody>
      </p:sp>
      <p:sp>
        <p:nvSpPr>
          <p:cNvPr id="4" name="Footer Placeholder 3">
            <a:extLst>
              <a:ext uri="{FF2B5EF4-FFF2-40B4-BE49-F238E27FC236}">
                <a16:creationId xmlns:a16="http://schemas.microsoft.com/office/drawing/2014/main" id="{5218F023-4F7A-4067-A345-06EF672831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C75D57-3AB5-4CFE-AB2B-126AFC4B5C3F}"/>
              </a:ext>
            </a:extLst>
          </p:cNvPr>
          <p:cNvSpPr>
            <a:spLocks noGrp="1"/>
          </p:cNvSpPr>
          <p:nvPr>
            <p:ph type="sldNum" sz="quarter" idx="12"/>
          </p:nvPr>
        </p:nvSpPr>
        <p:spPr/>
        <p:txBody>
          <a:bodyPr/>
          <a:lstStyle/>
          <a:p>
            <a:fld id="{2404D4C3-63A2-49C7-91D6-D09EEF7930D1}" type="slidenum">
              <a:rPr lang="en-US" smtClean="0"/>
              <a:t>‹#›</a:t>
            </a:fld>
            <a:endParaRPr lang="en-US"/>
          </a:p>
        </p:txBody>
      </p:sp>
    </p:spTree>
    <p:extLst>
      <p:ext uri="{BB962C8B-B14F-4D97-AF65-F5344CB8AC3E}">
        <p14:creationId xmlns:p14="http://schemas.microsoft.com/office/powerpoint/2010/main" val="332160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6C6CA3-B796-4E40-8BCD-45EDB9C76CCC}"/>
              </a:ext>
            </a:extLst>
          </p:cNvPr>
          <p:cNvSpPr>
            <a:spLocks noGrp="1"/>
          </p:cNvSpPr>
          <p:nvPr>
            <p:ph type="dt" sz="half" idx="10"/>
          </p:nvPr>
        </p:nvSpPr>
        <p:spPr/>
        <p:txBody>
          <a:bodyPr/>
          <a:lstStyle/>
          <a:p>
            <a:fld id="{64FE6F52-C1FD-4031-B0A7-57888C2D81A9}" type="datetimeFigureOut">
              <a:rPr lang="en-US" smtClean="0"/>
              <a:t>4/28/20</a:t>
            </a:fld>
            <a:endParaRPr lang="en-US"/>
          </a:p>
        </p:txBody>
      </p:sp>
      <p:sp>
        <p:nvSpPr>
          <p:cNvPr id="3" name="Footer Placeholder 2">
            <a:extLst>
              <a:ext uri="{FF2B5EF4-FFF2-40B4-BE49-F238E27FC236}">
                <a16:creationId xmlns:a16="http://schemas.microsoft.com/office/drawing/2014/main" id="{54774145-E5A3-4D45-ACBB-D61AF3BA4C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17A49B-4E16-44E1-A989-8861CBD50FF3}"/>
              </a:ext>
            </a:extLst>
          </p:cNvPr>
          <p:cNvSpPr>
            <a:spLocks noGrp="1"/>
          </p:cNvSpPr>
          <p:nvPr>
            <p:ph type="sldNum" sz="quarter" idx="12"/>
          </p:nvPr>
        </p:nvSpPr>
        <p:spPr/>
        <p:txBody>
          <a:bodyPr/>
          <a:lstStyle/>
          <a:p>
            <a:fld id="{2404D4C3-63A2-49C7-91D6-D09EEF7930D1}" type="slidenum">
              <a:rPr lang="en-US" smtClean="0"/>
              <a:t>‹#›</a:t>
            </a:fld>
            <a:endParaRPr lang="en-US"/>
          </a:p>
        </p:txBody>
      </p:sp>
    </p:spTree>
    <p:extLst>
      <p:ext uri="{BB962C8B-B14F-4D97-AF65-F5344CB8AC3E}">
        <p14:creationId xmlns:p14="http://schemas.microsoft.com/office/powerpoint/2010/main" val="344721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75E9-8E7F-4190-9D1F-153F9AE577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A1F58-D23D-4CB3-84F2-0E88866A33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6571F8-B6DB-4A68-817B-6F6AA9E4E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F528C8-89F7-4B42-912A-1CD92EC57979}"/>
              </a:ext>
            </a:extLst>
          </p:cNvPr>
          <p:cNvSpPr>
            <a:spLocks noGrp="1"/>
          </p:cNvSpPr>
          <p:nvPr>
            <p:ph type="dt" sz="half" idx="10"/>
          </p:nvPr>
        </p:nvSpPr>
        <p:spPr/>
        <p:txBody>
          <a:bodyPr/>
          <a:lstStyle/>
          <a:p>
            <a:fld id="{64FE6F52-C1FD-4031-B0A7-57888C2D81A9}" type="datetimeFigureOut">
              <a:rPr lang="en-US" smtClean="0"/>
              <a:t>4/28/20</a:t>
            </a:fld>
            <a:endParaRPr lang="en-US"/>
          </a:p>
        </p:txBody>
      </p:sp>
      <p:sp>
        <p:nvSpPr>
          <p:cNvPr id="6" name="Footer Placeholder 5">
            <a:extLst>
              <a:ext uri="{FF2B5EF4-FFF2-40B4-BE49-F238E27FC236}">
                <a16:creationId xmlns:a16="http://schemas.microsoft.com/office/drawing/2014/main" id="{F66D5863-614A-449A-BD04-2017469729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02348-621B-457C-AF32-DC44E38103D0}"/>
              </a:ext>
            </a:extLst>
          </p:cNvPr>
          <p:cNvSpPr>
            <a:spLocks noGrp="1"/>
          </p:cNvSpPr>
          <p:nvPr>
            <p:ph type="sldNum" sz="quarter" idx="12"/>
          </p:nvPr>
        </p:nvSpPr>
        <p:spPr/>
        <p:txBody>
          <a:bodyPr/>
          <a:lstStyle/>
          <a:p>
            <a:fld id="{2404D4C3-63A2-49C7-91D6-D09EEF7930D1}" type="slidenum">
              <a:rPr lang="en-US" smtClean="0"/>
              <a:t>‹#›</a:t>
            </a:fld>
            <a:endParaRPr lang="en-US"/>
          </a:p>
        </p:txBody>
      </p:sp>
    </p:spTree>
    <p:extLst>
      <p:ext uri="{BB962C8B-B14F-4D97-AF65-F5344CB8AC3E}">
        <p14:creationId xmlns:p14="http://schemas.microsoft.com/office/powerpoint/2010/main" val="23986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2104-A4EA-407B-9AED-BF7281B79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04E5C6-8CFB-437F-AAF0-8A2201116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67D1D2-BC8D-4E64-A12E-29697156C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89E2FD-0739-44A9-9B68-B5DCDEC90008}"/>
              </a:ext>
            </a:extLst>
          </p:cNvPr>
          <p:cNvSpPr>
            <a:spLocks noGrp="1"/>
          </p:cNvSpPr>
          <p:nvPr>
            <p:ph type="dt" sz="half" idx="10"/>
          </p:nvPr>
        </p:nvSpPr>
        <p:spPr/>
        <p:txBody>
          <a:bodyPr/>
          <a:lstStyle/>
          <a:p>
            <a:fld id="{64FE6F52-C1FD-4031-B0A7-57888C2D81A9}" type="datetimeFigureOut">
              <a:rPr lang="en-US" smtClean="0"/>
              <a:t>4/28/20</a:t>
            </a:fld>
            <a:endParaRPr lang="en-US"/>
          </a:p>
        </p:txBody>
      </p:sp>
      <p:sp>
        <p:nvSpPr>
          <p:cNvPr id="6" name="Footer Placeholder 5">
            <a:extLst>
              <a:ext uri="{FF2B5EF4-FFF2-40B4-BE49-F238E27FC236}">
                <a16:creationId xmlns:a16="http://schemas.microsoft.com/office/drawing/2014/main" id="{D4970220-F94E-474A-9D6B-4F85B4789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4826E-6CC2-4A45-A399-4DFED1E81D46}"/>
              </a:ext>
            </a:extLst>
          </p:cNvPr>
          <p:cNvSpPr>
            <a:spLocks noGrp="1"/>
          </p:cNvSpPr>
          <p:nvPr>
            <p:ph type="sldNum" sz="quarter" idx="12"/>
          </p:nvPr>
        </p:nvSpPr>
        <p:spPr/>
        <p:txBody>
          <a:bodyPr/>
          <a:lstStyle/>
          <a:p>
            <a:fld id="{2404D4C3-63A2-49C7-91D6-D09EEF7930D1}" type="slidenum">
              <a:rPr lang="en-US" smtClean="0"/>
              <a:t>‹#›</a:t>
            </a:fld>
            <a:endParaRPr lang="en-US"/>
          </a:p>
        </p:txBody>
      </p:sp>
    </p:spTree>
    <p:extLst>
      <p:ext uri="{BB962C8B-B14F-4D97-AF65-F5344CB8AC3E}">
        <p14:creationId xmlns:p14="http://schemas.microsoft.com/office/powerpoint/2010/main" val="69257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F9590-E3D3-44E0-974C-D67856AA5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DF212C-363F-4078-A434-DA669B9273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06029-64B7-48BD-B057-4C342248A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E6F52-C1FD-4031-B0A7-57888C2D81A9}" type="datetimeFigureOut">
              <a:rPr lang="en-US" smtClean="0"/>
              <a:t>4/28/20</a:t>
            </a:fld>
            <a:endParaRPr lang="en-US"/>
          </a:p>
        </p:txBody>
      </p:sp>
      <p:sp>
        <p:nvSpPr>
          <p:cNvPr id="5" name="Footer Placeholder 4">
            <a:extLst>
              <a:ext uri="{FF2B5EF4-FFF2-40B4-BE49-F238E27FC236}">
                <a16:creationId xmlns:a16="http://schemas.microsoft.com/office/drawing/2014/main" id="{4A866C81-B331-4BA7-A3A4-4CAB4104A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9C06CF-21B5-4AD4-B2F6-172E95A41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4D4C3-63A2-49C7-91D6-D09EEF7930D1}" type="slidenum">
              <a:rPr lang="en-US" smtClean="0"/>
              <a:t>‹#›</a:t>
            </a:fld>
            <a:endParaRPr lang="en-US"/>
          </a:p>
        </p:txBody>
      </p:sp>
    </p:spTree>
    <p:extLst>
      <p:ext uri="{BB962C8B-B14F-4D97-AF65-F5344CB8AC3E}">
        <p14:creationId xmlns:p14="http://schemas.microsoft.com/office/powerpoint/2010/main" val="3379484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easynn.com/application/EasyNN-plus.htm?mw=MjMw&amp;st=MQ==&amp;sct=MA==&amp;ms=AAA" TargetMode="External"/><Relationship Id="rId2" Type="http://schemas.openxmlformats.org/officeDocument/2006/relationships/hyperlink" Target="https://easynn-plus.en.softonic.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85A5-A1E5-4CA1-BC70-AAA034320239}"/>
              </a:ext>
            </a:extLst>
          </p:cNvPr>
          <p:cNvSpPr>
            <a:spLocks noGrp="1"/>
          </p:cNvSpPr>
          <p:nvPr>
            <p:ph type="ctrTitle"/>
          </p:nvPr>
        </p:nvSpPr>
        <p:spPr>
          <a:xfrm>
            <a:off x="1524000" y="1178074"/>
            <a:ext cx="9144000" cy="1836438"/>
          </a:xfrm>
        </p:spPr>
        <p:txBody>
          <a:bodyPr>
            <a:normAutofit fontScale="90000"/>
          </a:bodyPr>
          <a:lstStyle/>
          <a:p>
            <a:r>
              <a:rPr lang="en-US" dirty="0"/>
              <a:t>Neural Network</a:t>
            </a:r>
            <a:br>
              <a:rPr lang="en-US" dirty="0"/>
            </a:br>
            <a:r>
              <a:rPr lang="en-US" dirty="0"/>
              <a:t>Example Exercise(s) and Assignment</a:t>
            </a:r>
          </a:p>
        </p:txBody>
      </p:sp>
      <p:sp>
        <p:nvSpPr>
          <p:cNvPr id="4" name="TextBox 3">
            <a:extLst>
              <a:ext uri="{FF2B5EF4-FFF2-40B4-BE49-F238E27FC236}">
                <a16:creationId xmlns:a16="http://schemas.microsoft.com/office/drawing/2014/main" id="{6F053098-0A94-4730-BB5A-4198C5581A81}"/>
              </a:ext>
            </a:extLst>
          </p:cNvPr>
          <p:cNvSpPr txBox="1"/>
          <p:nvPr/>
        </p:nvSpPr>
        <p:spPr>
          <a:xfrm>
            <a:off x="871268" y="4188545"/>
            <a:ext cx="10368951" cy="2308324"/>
          </a:xfrm>
          <a:prstGeom prst="rect">
            <a:avLst/>
          </a:prstGeom>
          <a:noFill/>
          <a:ln w="57150">
            <a:solidFill>
              <a:srgbClr val="FF0000"/>
            </a:solidFill>
          </a:ln>
        </p:spPr>
        <p:txBody>
          <a:bodyPr wrap="square" rtlCol="0">
            <a:spAutoFit/>
          </a:bodyPr>
          <a:lstStyle/>
          <a:p>
            <a:pPr algn="ctr"/>
            <a:r>
              <a:rPr lang="en-US" sz="2400" dirty="0">
                <a:solidFill>
                  <a:srgbClr val="FF0000"/>
                </a:solidFill>
                <a:highlight>
                  <a:srgbClr val="FFFF00"/>
                </a:highlight>
              </a:rPr>
              <a:t>All responses to assignment questions will be posted on the appropriate slides in this file and then, when complete, uploaded to Moodle.</a:t>
            </a:r>
          </a:p>
          <a:p>
            <a:pPr algn="ctr"/>
            <a:endParaRPr lang="en-US" sz="2400" dirty="0">
              <a:solidFill>
                <a:srgbClr val="FF0000"/>
              </a:solidFill>
              <a:highlight>
                <a:srgbClr val="FFFF00"/>
              </a:highlight>
            </a:endParaRPr>
          </a:p>
          <a:p>
            <a:pPr algn="ctr"/>
            <a:r>
              <a:rPr lang="en-US" sz="2400" dirty="0">
                <a:solidFill>
                  <a:srgbClr val="FF0000"/>
                </a:solidFill>
                <a:highlight>
                  <a:srgbClr val="FFFF00"/>
                </a:highlight>
              </a:rPr>
              <a:t>No PDFs or Emailed responses</a:t>
            </a:r>
          </a:p>
          <a:p>
            <a:pPr algn="ctr"/>
            <a:endParaRPr lang="en-US" sz="2400" dirty="0">
              <a:solidFill>
                <a:srgbClr val="FF0000"/>
              </a:solidFill>
              <a:highlight>
                <a:srgbClr val="FFFF00"/>
              </a:highlight>
            </a:endParaRPr>
          </a:p>
          <a:p>
            <a:pPr algn="ctr"/>
            <a:r>
              <a:rPr lang="en-US" sz="2400" dirty="0">
                <a:solidFill>
                  <a:srgbClr val="FF0000"/>
                </a:solidFill>
                <a:highlight>
                  <a:srgbClr val="FFFF00"/>
                </a:highlight>
              </a:rPr>
              <a:t>Assignment due 2359 on 29 April</a:t>
            </a:r>
          </a:p>
        </p:txBody>
      </p:sp>
    </p:spTree>
    <p:extLst>
      <p:ext uri="{BB962C8B-B14F-4D97-AF65-F5344CB8AC3E}">
        <p14:creationId xmlns:p14="http://schemas.microsoft.com/office/powerpoint/2010/main" val="292467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4FF0302-5AC7-46B0-8118-4270C83A40A4}"/>
              </a:ext>
            </a:extLst>
          </p:cNvPr>
          <p:cNvSpPr txBox="1">
            <a:spLocks/>
          </p:cNvSpPr>
          <p:nvPr/>
        </p:nvSpPr>
        <p:spPr>
          <a:xfrm>
            <a:off x="838200" y="146331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training/running your network</a:t>
            </a:r>
          </a:p>
          <a:p>
            <a:r>
              <a:rPr lang="en-US" dirty="0"/>
              <a:t>Put a Screen shot of your new network’s Input Importance page on the next slide.</a:t>
            </a:r>
          </a:p>
        </p:txBody>
      </p:sp>
      <p:sp>
        <p:nvSpPr>
          <p:cNvPr id="3" name="TextBox 2">
            <a:extLst>
              <a:ext uri="{FF2B5EF4-FFF2-40B4-BE49-F238E27FC236}">
                <a16:creationId xmlns:a16="http://schemas.microsoft.com/office/drawing/2014/main" id="{22115972-5044-4754-858C-CD04793CED6F}"/>
              </a:ext>
            </a:extLst>
          </p:cNvPr>
          <p:cNvSpPr txBox="1"/>
          <p:nvPr/>
        </p:nvSpPr>
        <p:spPr>
          <a:xfrm>
            <a:off x="733245" y="534838"/>
            <a:ext cx="1823320" cy="369332"/>
          </a:xfrm>
          <a:prstGeom prst="rect">
            <a:avLst/>
          </a:prstGeom>
          <a:noFill/>
        </p:spPr>
        <p:txBody>
          <a:bodyPr wrap="none" rtlCol="0">
            <a:spAutoFit/>
          </a:bodyPr>
          <a:lstStyle/>
          <a:p>
            <a:r>
              <a:rPr lang="en-US" dirty="0"/>
              <a:t>Input Importance</a:t>
            </a:r>
          </a:p>
        </p:txBody>
      </p:sp>
      <p:sp>
        <p:nvSpPr>
          <p:cNvPr id="5" name="TextBox 4">
            <a:extLst>
              <a:ext uri="{FF2B5EF4-FFF2-40B4-BE49-F238E27FC236}">
                <a16:creationId xmlns:a16="http://schemas.microsoft.com/office/drawing/2014/main" id="{EA2AD520-8E56-431A-8950-0443AD7AB94F}"/>
              </a:ext>
            </a:extLst>
          </p:cNvPr>
          <p:cNvSpPr txBox="1"/>
          <p:nvPr/>
        </p:nvSpPr>
        <p:spPr>
          <a:xfrm>
            <a:off x="4641012" y="3638985"/>
            <a:ext cx="2335126" cy="369332"/>
          </a:xfrm>
          <a:prstGeom prst="rect">
            <a:avLst/>
          </a:prstGeom>
          <a:noFill/>
        </p:spPr>
        <p:txBody>
          <a:bodyPr wrap="none" rtlCol="0">
            <a:spAutoFit/>
          </a:bodyPr>
          <a:lstStyle/>
          <a:p>
            <a:r>
              <a:rPr lang="en-US" dirty="0">
                <a:solidFill>
                  <a:srgbClr val="FF0000"/>
                </a:solidFill>
              </a:rPr>
              <a:t>View Input Importance</a:t>
            </a:r>
          </a:p>
        </p:txBody>
      </p:sp>
      <p:pic>
        <p:nvPicPr>
          <p:cNvPr id="6" name="Picture 5">
            <a:extLst>
              <a:ext uri="{FF2B5EF4-FFF2-40B4-BE49-F238E27FC236}">
                <a16:creationId xmlns:a16="http://schemas.microsoft.com/office/drawing/2014/main" id="{A7F9140E-CE0E-4DE6-96BE-8D2E488B8AAB}"/>
              </a:ext>
            </a:extLst>
          </p:cNvPr>
          <p:cNvPicPr>
            <a:picLocks noChangeAspect="1"/>
          </p:cNvPicPr>
          <p:nvPr/>
        </p:nvPicPr>
        <p:blipFill>
          <a:blip r:embed="rId2"/>
          <a:stretch>
            <a:fillRect/>
          </a:stretch>
        </p:blipFill>
        <p:spPr>
          <a:xfrm>
            <a:off x="3613929" y="3363313"/>
            <a:ext cx="981075" cy="1666875"/>
          </a:xfrm>
          <a:prstGeom prst="rect">
            <a:avLst/>
          </a:prstGeom>
        </p:spPr>
      </p:pic>
    </p:spTree>
    <p:extLst>
      <p:ext uri="{BB962C8B-B14F-4D97-AF65-F5344CB8AC3E}">
        <p14:creationId xmlns:p14="http://schemas.microsoft.com/office/powerpoint/2010/main" val="278974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DCA6C-57E4-4705-B5A8-2FE599DF2FC3}"/>
              </a:ext>
            </a:extLst>
          </p:cNvPr>
          <p:cNvSpPr txBox="1"/>
          <p:nvPr/>
        </p:nvSpPr>
        <p:spPr>
          <a:xfrm>
            <a:off x="264831" y="250166"/>
            <a:ext cx="3625681" cy="369332"/>
          </a:xfrm>
          <a:prstGeom prst="rect">
            <a:avLst/>
          </a:prstGeom>
          <a:noFill/>
        </p:spPr>
        <p:txBody>
          <a:bodyPr wrap="square" rtlCol="0">
            <a:spAutoFit/>
          </a:bodyPr>
          <a:lstStyle/>
          <a:p>
            <a:r>
              <a:rPr lang="en-US" dirty="0"/>
              <a:t>View Input Importance Screen shot</a:t>
            </a:r>
          </a:p>
        </p:txBody>
      </p:sp>
      <p:pic>
        <p:nvPicPr>
          <p:cNvPr id="3" name="Picture 2" descr="A screenshot of a cell phone&#10;&#10;Description automatically generated">
            <a:extLst>
              <a:ext uri="{FF2B5EF4-FFF2-40B4-BE49-F238E27FC236}">
                <a16:creationId xmlns:a16="http://schemas.microsoft.com/office/drawing/2014/main" id="{360A810D-2ADC-4817-9EFD-4B09964AB4B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 y="619498"/>
            <a:ext cx="10972800" cy="5943600"/>
          </a:xfrm>
          <a:prstGeom prst="rect">
            <a:avLst/>
          </a:prstGeom>
        </p:spPr>
      </p:pic>
    </p:spTree>
    <p:extLst>
      <p:ext uri="{BB962C8B-B14F-4D97-AF65-F5344CB8AC3E}">
        <p14:creationId xmlns:p14="http://schemas.microsoft.com/office/powerpoint/2010/main" val="1622899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4FF0302-5AC7-46B0-8118-4270C83A40A4}"/>
              </a:ext>
            </a:extLst>
          </p:cNvPr>
          <p:cNvSpPr txBox="1">
            <a:spLocks/>
          </p:cNvSpPr>
          <p:nvPr/>
        </p:nvSpPr>
        <p:spPr>
          <a:xfrm>
            <a:off x="838200" y="146331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training/running your network</a:t>
            </a:r>
          </a:p>
          <a:p>
            <a:r>
              <a:rPr lang="en-US" dirty="0"/>
              <a:t>Put a Screen shot of your new network’s Input Sensitivity Analysis page on the next slide.</a:t>
            </a:r>
          </a:p>
        </p:txBody>
      </p:sp>
      <p:sp>
        <p:nvSpPr>
          <p:cNvPr id="3" name="TextBox 2">
            <a:extLst>
              <a:ext uri="{FF2B5EF4-FFF2-40B4-BE49-F238E27FC236}">
                <a16:creationId xmlns:a16="http://schemas.microsoft.com/office/drawing/2014/main" id="{22115972-5044-4754-858C-CD04793CED6F}"/>
              </a:ext>
            </a:extLst>
          </p:cNvPr>
          <p:cNvSpPr txBox="1"/>
          <p:nvPr/>
        </p:nvSpPr>
        <p:spPr>
          <a:xfrm>
            <a:off x="733245" y="534838"/>
            <a:ext cx="1655068" cy="369332"/>
          </a:xfrm>
          <a:prstGeom prst="rect">
            <a:avLst/>
          </a:prstGeom>
          <a:noFill/>
        </p:spPr>
        <p:txBody>
          <a:bodyPr wrap="none" rtlCol="0">
            <a:spAutoFit/>
          </a:bodyPr>
          <a:lstStyle/>
          <a:p>
            <a:r>
              <a:rPr lang="en-US" dirty="0"/>
              <a:t>View Sensitivity</a:t>
            </a:r>
          </a:p>
        </p:txBody>
      </p:sp>
      <p:sp>
        <p:nvSpPr>
          <p:cNvPr id="5" name="TextBox 4">
            <a:extLst>
              <a:ext uri="{FF2B5EF4-FFF2-40B4-BE49-F238E27FC236}">
                <a16:creationId xmlns:a16="http://schemas.microsoft.com/office/drawing/2014/main" id="{EA2AD520-8E56-431A-8950-0443AD7AB94F}"/>
              </a:ext>
            </a:extLst>
          </p:cNvPr>
          <p:cNvSpPr txBox="1"/>
          <p:nvPr/>
        </p:nvSpPr>
        <p:spPr>
          <a:xfrm>
            <a:off x="4641012" y="3638985"/>
            <a:ext cx="2460866" cy="369332"/>
          </a:xfrm>
          <a:prstGeom prst="rect">
            <a:avLst/>
          </a:prstGeom>
          <a:noFill/>
        </p:spPr>
        <p:txBody>
          <a:bodyPr wrap="none" rtlCol="0">
            <a:spAutoFit/>
          </a:bodyPr>
          <a:lstStyle/>
          <a:p>
            <a:r>
              <a:rPr lang="en-US" dirty="0">
                <a:solidFill>
                  <a:srgbClr val="FF0000"/>
                </a:solidFill>
              </a:rPr>
              <a:t>View Sensitivity Analysis</a:t>
            </a:r>
          </a:p>
        </p:txBody>
      </p:sp>
      <p:pic>
        <p:nvPicPr>
          <p:cNvPr id="4" name="Picture 3">
            <a:extLst>
              <a:ext uri="{FF2B5EF4-FFF2-40B4-BE49-F238E27FC236}">
                <a16:creationId xmlns:a16="http://schemas.microsoft.com/office/drawing/2014/main" id="{0B2FCCDD-CB79-4742-88AA-ACF22D68FA29}"/>
              </a:ext>
            </a:extLst>
          </p:cNvPr>
          <p:cNvPicPr>
            <a:picLocks noChangeAspect="1"/>
          </p:cNvPicPr>
          <p:nvPr/>
        </p:nvPicPr>
        <p:blipFill>
          <a:blip r:embed="rId2"/>
          <a:stretch>
            <a:fillRect/>
          </a:stretch>
        </p:blipFill>
        <p:spPr>
          <a:xfrm>
            <a:off x="3726612" y="3346329"/>
            <a:ext cx="914400" cy="1323975"/>
          </a:xfrm>
          <a:prstGeom prst="rect">
            <a:avLst/>
          </a:prstGeom>
        </p:spPr>
      </p:pic>
    </p:spTree>
    <p:extLst>
      <p:ext uri="{BB962C8B-B14F-4D97-AF65-F5344CB8AC3E}">
        <p14:creationId xmlns:p14="http://schemas.microsoft.com/office/powerpoint/2010/main" val="315169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DCA6C-57E4-4705-B5A8-2FE599DF2FC3}"/>
              </a:ext>
            </a:extLst>
          </p:cNvPr>
          <p:cNvSpPr txBox="1"/>
          <p:nvPr/>
        </p:nvSpPr>
        <p:spPr>
          <a:xfrm>
            <a:off x="264831" y="250166"/>
            <a:ext cx="3625681" cy="369332"/>
          </a:xfrm>
          <a:prstGeom prst="rect">
            <a:avLst/>
          </a:prstGeom>
          <a:noFill/>
        </p:spPr>
        <p:txBody>
          <a:bodyPr wrap="square" rtlCol="0">
            <a:spAutoFit/>
          </a:bodyPr>
          <a:lstStyle/>
          <a:p>
            <a:r>
              <a:rPr lang="en-US" dirty="0"/>
              <a:t>View Sensitivity Analysis Screen shot</a:t>
            </a:r>
          </a:p>
        </p:txBody>
      </p:sp>
      <p:pic>
        <p:nvPicPr>
          <p:cNvPr id="3" name="Picture 2" descr="A screenshot of a cell phone&#10;&#10;Description automatically generated">
            <a:extLst>
              <a:ext uri="{FF2B5EF4-FFF2-40B4-BE49-F238E27FC236}">
                <a16:creationId xmlns:a16="http://schemas.microsoft.com/office/drawing/2014/main" id="{BEF412A7-7537-4A50-8252-6EC3201B10E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 y="619498"/>
            <a:ext cx="10972800" cy="5943600"/>
          </a:xfrm>
          <a:prstGeom prst="rect">
            <a:avLst/>
          </a:prstGeom>
        </p:spPr>
      </p:pic>
    </p:spTree>
    <p:extLst>
      <p:ext uri="{BB962C8B-B14F-4D97-AF65-F5344CB8AC3E}">
        <p14:creationId xmlns:p14="http://schemas.microsoft.com/office/powerpoint/2010/main" val="437721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333B-29A1-45FE-948A-1B4A6B97FC2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8923064-5A00-438C-96A8-23C84205BB22}"/>
              </a:ext>
            </a:extLst>
          </p:cNvPr>
          <p:cNvSpPr>
            <a:spLocks noGrp="1"/>
          </p:cNvSpPr>
          <p:nvPr>
            <p:ph idx="1"/>
          </p:nvPr>
        </p:nvSpPr>
        <p:spPr>
          <a:xfrm>
            <a:off x="838200" y="1535288"/>
            <a:ext cx="10515600" cy="5185551"/>
          </a:xfrm>
        </p:spPr>
        <p:txBody>
          <a:bodyPr>
            <a:normAutofit fontScale="47500" lnSpcReduction="20000"/>
          </a:bodyPr>
          <a:lstStyle/>
          <a:p>
            <a:pPr marL="0" indent="0">
              <a:buNone/>
            </a:pPr>
            <a:r>
              <a:rPr lang="en-US" sz="3400" dirty="0"/>
              <a:t>In </a:t>
            </a:r>
            <a:r>
              <a:rPr lang="en-US" sz="3400" b="1" dirty="0"/>
              <a:t>Your</a:t>
            </a:r>
            <a:r>
              <a:rPr lang="en-US" sz="3400" dirty="0"/>
              <a:t> network:</a:t>
            </a:r>
          </a:p>
          <a:p>
            <a:pPr marL="0" indent="0">
              <a:buNone/>
            </a:pPr>
            <a:r>
              <a:rPr lang="en-US" sz="3400" dirty="0"/>
              <a:t>1. Which Input nodes appeared to have the greatest positive edge weights?</a:t>
            </a:r>
          </a:p>
          <a:p>
            <a:pPr marL="0" indent="0">
              <a:buNone/>
            </a:pPr>
            <a:r>
              <a:rPr lang="en-US" sz="3400" dirty="0"/>
              <a:t>         </a:t>
            </a:r>
          </a:p>
          <a:p>
            <a:pPr marL="0" indent="0">
              <a:buNone/>
            </a:pPr>
            <a:r>
              <a:rPr lang="en-US" sz="3400" dirty="0"/>
              <a:t>     </a:t>
            </a:r>
            <a:r>
              <a:rPr lang="en-US" sz="3400" b="1" dirty="0"/>
              <a:t>Node x4 had the greatest positive edge weights, followed by node x3.</a:t>
            </a:r>
          </a:p>
          <a:p>
            <a:pPr marL="0" indent="0">
              <a:buNone/>
            </a:pPr>
            <a:endParaRPr lang="en-US" sz="3400" dirty="0"/>
          </a:p>
          <a:p>
            <a:pPr marL="0" indent="0">
              <a:buNone/>
            </a:pPr>
            <a:r>
              <a:rPr lang="en-US" sz="3400" dirty="0"/>
              <a:t>2. Which node appeared to have no impact?</a:t>
            </a:r>
          </a:p>
          <a:p>
            <a:pPr marL="514350" indent="-514350">
              <a:buFont typeface="+mj-lt"/>
              <a:buAutoNum type="arabicPeriod"/>
            </a:pPr>
            <a:endParaRPr lang="en-US" sz="3400" dirty="0"/>
          </a:p>
          <a:p>
            <a:pPr marL="0" indent="0">
              <a:buNone/>
            </a:pPr>
            <a:r>
              <a:rPr lang="en-US" sz="3400" dirty="0"/>
              <a:t>     </a:t>
            </a:r>
            <a:r>
              <a:rPr lang="en-US" sz="3400" b="1" dirty="0"/>
              <a:t>Node x1 appeared to have the least (no) impact.</a:t>
            </a:r>
            <a:endParaRPr lang="en-US" sz="3400" dirty="0"/>
          </a:p>
          <a:p>
            <a:pPr marL="0" indent="0">
              <a:buNone/>
            </a:pPr>
            <a:endParaRPr lang="en-US" sz="3400" dirty="0"/>
          </a:p>
          <a:p>
            <a:pPr marL="0" indent="0">
              <a:buNone/>
            </a:pPr>
            <a:r>
              <a:rPr lang="en-US" sz="3400" dirty="0"/>
              <a:t>3. What can you surmise from looking at the Predictions charts?</a:t>
            </a:r>
          </a:p>
          <a:p>
            <a:pPr marL="0" indent="0">
              <a:buNone/>
            </a:pPr>
            <a:endParaRPr lang="en-US" sz="3400" dirty="0"/>
          </a:p>
          <a:p>
            <a:pPr marL="0" indent="0">
              <a:buNone/>
            </a:pPr>
            <a:r>
              <a:rPr lang="en-US" sz="3400" dirty="0"/>
              <a:t>     </a:t>
            </a:r>
            <a:r>
              <a:rPr lang="en-US" sz="3400" b="1" dirty="0"/>
              <a:t>From the predictions chart, it can be assumed that the network is fairly accurate, as the majority of dots are close to the central line.</a:t>
            </a:r>
            <a:endParaRPr lang="en-US" sz="3400" dirty="0"/>
          </a:p>
          <a:p>
            <a:pPr marL="0" indent="0">
              <a:buNone/>
            </a:pPr>
            <a:endParaRPr lang="en-US" sz="3400" dirty="0"/>
          </a:p>
          <a:p>
            <a:pPr marL="0" indent="0">
              <a:buNone/>
            </a:pPr>
            <a:r>
              <a:rPr lang="en-US" sz="3400" dirty="0"/>
              <a:t>4. Which column has the greatest Input importance?</a:t>
            </a:r>
          </a:p>
          <a:p>
            <a:pPr marL="0" indent="0">
              <a:buNone/>
            </a:pPr>
            <a:endParaRPr lang="en-US" sz="3400" b="1" dirty="0"/>
          </a:p>
          <a:p>
            <a:pPr marL="0" indent="0">
              <a:buNone/>
            </a:pPr>
            <a:r>
              <a:rPr lang="en-US" sz="3400" b="1" dirty="0"/>
              <a:t>     Column 2 (node x3) had the greatest input importance.</a:t>
            </a:r>
          </a:p>
          <a:p>
            <a:pPr marL="514350" indent="-514350">
              <a:buFont typeface="+mj-lt"/>
              <a:buAutoNum type="arabicPeriod"/>
            </a:pPr>
            <a:endParaRPr lang="en-US" sz="3600" dirty="0"/>
          </a:p>
          <a:p>
            <a:pPr marL="514350" indent="-514350">
              <a:buFont typeface="+mj-lt"/>
              <a:buAutoNum type="arabicPeriod"/>
            </a:pPr>
            <a:endParaRPr lang="en-US" sz="3600" dirty="0"/>
          </a:p>
          <a:p>
            <a:pPr marL="514350" indent="-514350">
              <a:buFont typeface="+mj-lt"/>
              <a:buAutoNum type="arabicPeriod"/>
            </a:pPr>
            <a:endParaRPr lang="en-US" sz="3600" dirty="0"/>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447843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336EA-E4D8-4002-BE36-0A163FAA0C6B}"/>
              </a:ext>
            </a:extLst>
          </p:cNvPr>
          <p:cNvSpPr>
            <a:spLocks noGrp="1"/>
          </p:cNvSpPr>
          <p:nvPr>
            <p:ph idx="1"/>
          </p:nvPr>
        </p:nvSpPr>
        <p:spPr>
          <a:xfrm>
            <a:off x="838200" y="327379"/>
            <a:ext cx="10515600" cy="3996266"/>
          </a:xfrm>
        </p:spPr>
        <p:txBody>
          <a:bodyPr/>
          <a:lstStyle/>
          <a:p>
            <a:pPr marL="0" indent="0">
              <a:buNone/>
            </a:pPr>
            <a:r>
              <a:rPr lang="en-US" sz="1600" dirty="0"/>
              <a:t>5. Did that match up with Sensitivity Analysis results?</a:t>
            </a:r>
          </a:p>
          <a:p>
            <a:pPr marL="0" indent="0">
              <a:buNone/>
            </a:pPr>
            <a:endParaRPr lang="en-US" sz="1600" dirty="0"/>
          </a:p>
          <a:p>
            <a:pPr marL="0" indent="0">
              <a:buNone/>
            </a:pPr>
            <a:r>
              <a:rPr lang="en-US" sz="1600" dirty="0"/>
              <a:t>     </a:t>
            </a:r>
            <a:r>
              <a:rPr lang="en-US" sz="1600" b="1" dirty="0"/>
              <a:t>Yes. Node x3 also had the highest sensitivity. </a:t>
            </a:r>
          </a:p>
          <a:p>
            <a:pPr marL="0" indent="0">
              <a:buNone/>
            </a:pPr>
            <a:endParaRPr lang="en-US" sz="1600" dirty="0"/>
          </a:p>
          <a:p>
            <a:pPr marL="0" indent="0">
              <a:buNone/>
            </a:pPr>
            <a:r>
              <a:rPr lang="en-US" sz="1600" dirty="0"/>
              <a:t>6. Did (4) and(5) match up with (1)?</a:t>
            </a:r>
          </a:p>
          <a:p>
            <a:pPr marL="0" indent="0">
              <a:buNone/>
            </a:pPr>
            <a:endParaRPr lang="en-US" sz="1600" dirty="0"/>
          </a:p>
          <a:p>
            <a:pPr marL="0" indent="0">
              <a:buNone/>
            </a:pPr>
            <a:r>
              <a:rPr lang="en-US" sz="1600" dirty="0"/>
              <a:t>     </a:t>
            </a:r>
            <a:r>
              <a:rPr lang="en-US" sz="1600" b="1" dirty="0"/>
              <a:t>No. Even though node x4 had the greatest positive edge weights, node x3 had a greater input importance and sensitivity.</a:t>
            </a:r>
            <a:endParaRPr lang="en-US" sz="1600" dirty="0"/>
          </a:p>
          <a:p>
            <a:endParaRPr lang="en-US" dirty="0"/>
          </a:p>
        </p:txBody>
      </p:sp>
    </p:spTree>
    <p:extLst>
      <p:ext uri="{BB962C8B-B14F-4D97-AF65-F5344CB8AC3E}">
        <p14:creationId xmlns:p14="http://schemas.microsoft.com/office/powerpoint/2010/main" val="90276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4E43-45B3-46AD-AFFE-B74A2EEA6B70}"/>
              </a:ext>
            </a:extLst>
          </p:cNvPr>
          <p:cNvSpPr>
            <a:spLocks noGrp="1"/>
          </p:cNvSpPr>
          <p:nvPr>
            <p:ph type="title"/>
          </p:nvPr>
        </p:nvSpPr>
        <p:spPr/>
        <p:txBody>
          <a:bodyPr/>
          <a:lstStyle/>
          <a:p>
            <a:r>
              <a:rPr lang="en-US" dirty="0"/>
              <a:t>Last Question(s)</a:t>
            </a:r>
          </a:p>
        </p:txBody>
      </p:sp>
      <p:sp>
        <p:nvSpPr>
          <p:cNvPr id="3" name="Content Placeholder 2">
            <a:extLst>
              <a:ext uri="{FF2B5EF4-FFF2-40B4-BE49-F238E27FC236}">
                <a16:creationId xmlns:a16="http://schemas.microsoft.com/office/drawing/2014/main" id="{490F9F88-553D-4A00-8BAB-48569FDA117F}"/>
              </a:ext>
            </a:extLst>
          </p:cNvPr>
          <p:cNvSpPr>
            <a:spLocks noGrp="1"/>
          </p:cNvSpPr>
          <p:nvPr>
            <p:ph idx="1"/>
          </p:nvPr>
        </p:nvSpPr>
        <p:spPr/>
        <p:txBody>
          <a:bodyPr/>
          <a:lstStyle/>
          <a:p>
            <a:r>
              <a:rPr lang="en-US" dirty="0"/>
              <a:t>What surprised you the most from training/running this Network the two times?</a:t>
            </a:r>
          </a:p>
          <a:p>
            <a:endParaRPr lang="en-US" dirty="0"/>
          </a:p>
          <a:p>
            <a:r>
              <a:rPr lang="en-US" dirty="0"/>
              <a:t>What happens when you change the Learning Rate?</a:t>
            </a:r>
            <a:r>
              <a:rPr lang="en-US" dirty="0">
                <a:solidFill>
                  <a:srgbClr val="FF0000"/>
                </a:solidFill>
              </a:rPr>
              <a:t>*</a:t>
            </a:r>
          </a:p>
          <a:p>
            <a:endParaRPr lang="en-US" dirty="0"/>
          </a:p>
          <a:p>
            <a:r>
              <a:rPr lang="en-US" dirty="0"/>
              <a:t>What happens when you change the learning Momentum?</a:t>
            </a:r>
            <a:r>
              <a:rPr lang="en-US" dirty="0">
                <a:solidFill>
                  <a:srgbClr val="FF0000"/>
                </a:solidFill>
              </a:rPr>
              <a:t>*</a:t>
            </a:r>
          </a:p>
        </p:txBody>
      </p:sp>
      <p:sp>
        <p:nvSpPr>
          <p:cNvPr id="4" name="TextBox 3">
            <a:extLst>
              <a:ext uri="{FF2B5EF4-FFF2-40B4-BE49-F238E27FC236}">
                <a16:creationId xmlns:a16="http://schemas.microsoft.com/office/drawing/2014/main" id="{59613BFA-C305-4862-9FCE-CA14CAD71685}"/>
              </a:ext>
            </a:extLst>
          </p:cNvPr>
          <p:cNvSpPr txBox="1"/>
          <p:nvPr/>
        </p:nvSpPr>
        <p:spPr>
          <a:xfrm>
            <a:off x="1682151" y="5850235"/>
            <a:ext cx="8557404" cy="923330"/>
          </a:xfrm>
          <a:prstGeom prst="rect">
            <a:avLst/>
          </a:prstGeom>
          <a:noFill/>
        </p:spPr>
        <p:txBody>
          <a:bodyPr wrap="square" rtlCol="0">
            <a:spAutoFit/>
          </a:bodyPr>
          <a:lstStyle/>
          <a:p>
            <a:r>
              <a:rPr lang="en-US" dirty="0">
                <a:solidFill>
                  <a:srgbClr val="FF0000"/>
                </a:solidFill>
              </a:rPr>
              <a:t>* Be sure to look any possible changes compared to the screen shots you previously took.  Play with these numbers, see if you can the network or network performance to change noticeably.</a:t>
            </a:r>
          </a:p>
        </p:txBody>
      </p:sp>
      <p:sp>
        <p:nvSpPr>
          <p:cNvPr id="5" name="TextBox 4">
            <a:extLst>
              <a:ext uri="{FF2B5EF4-FFF2-40B4-BE49-F238E27FC236}">
                <a16:creationId xmlns:a16="http://schemas.microsoft.com/office/drawing/2014/main" id="{1C2648D9-9781-4796-8C1E-88D67619A3B6}"/>
              </a:ext>
            </a:extLst>
          </p:cNvPr>
          <p:cNvSpPr txBox="1"/>
          <p:nvPr/>
        </p:nvSpPr>
        <p:spPr>
          <a:xfrm>
            <a:off x="4968814" y="709812"/>
            <a:ext cx="3709359" cy="646331"/>
          </a:xfrm>
          <a:prstGeom prst="rect">
            <a:avLst/>
          </a:prstGeom>
          <a:noFill/>
        </p:spPr>
        <p:txBody>
          <a:bodyPr wrap="square" rtlCol="0">
            <a:spAutoFit/>
          </a:bodyPr>
          <a:lstStyle/>
          <a:p>
            <a:r>
              <a:rPr lang="en-US" dirty="0">
                <a:solidFill>
                  <a:srgbClr val="7030A0"/>
                </a:solidFill>
              </a:rPr>
              <a:t>Use the next slide (and more if you need to) to answer these questions</a:t>
            </a:r>
          </a:p>
        </p:txBody>
      </p:sp>
    </p:spTree>
    <p:extLst>
      <p:ext uri="{BB962C8B-B14F-4D97-AF65-F5344CB8AC3E}">
        <p14:creationId xmlns:p14="http://schemas.microsoft.com/office/powerpoint/2010/main" val="258238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59F046-1815-491D-BEB5-C7A4CD763C9C}"/>
              </a:ext>
            </a:extLst>
          </p:cNvPr>
          <p:cNvSpPr txBox="1"/>
          <p:nvPr/>
        </p:nvSpPr>
        <p:spPr>
          <a:xfrm>
            <a:off x="340706" y="86264"/>
            <a:ext cx="11510587" cy="369332"/>
          </a:xfrm>
          <a:prstGeom prst="rect">
            <a:avLst/>
          </a:prstGeom>
          <a:noFill/>
        </p:spPr>
        <p:txBody>
          <a:bodyPr wrap="none" rtlCol="0">
            <a:spAutoFit/>
          </a:bodyPr>
          <a:lstStyle/>
          <a:p>
            <a:r>
              <a:rPr lang="en-US" dirty="0">
                <a:solidFill>
                  <a:srgbClr val="7030A0"/>
                </a:solidFill>
              </a:rPr>
              <a:t>Use this slide to record your observations from the Final Questions Slide. (copy this slide as many times as you need to.)</a:t>
            </a:r>
          </a:p>
        </p:txBody>
      </p:sp>
      <p:sp>
        <p:nvSpPr>
          <p:cNvPr id="5" name="Content Placeholder 2">
            <a:extLst>
              <a:ext uri="{FF2B5EF4-FFF2-40B4-BE49-F238E27FC236}">
                <a16:creationId xmlns:a16="http://schemas.microsoft.com/office/drawing/2014/main" id="{A9210957-4779-437A-9582-85B3472C99B4}"/>
              </a:ext>
            </a:extLst>
          </p:cNvPr>
          <p:cNvSpPr txBox="1">
            <a:spLocks/>
          </p:cNvSpPr>
          <p:nvPr/>
        </p:nvSpPr>
        <p:spPr>
          <a:xfrm>
            <a:off x="340706" y="760962"/>
            <a:ext cx="11510587" cy="60107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most surprising aspect was the difference in weight positivity/negativity between networks. All that was changed between networks was that fifty more data elements were added; considering that the first network used two-hundred data elements, it did not seem as though the extra fifty would make too much of an impact. The most striking change was in node x3 which went from one light positive weight, one heavy positive weight and three light negative weights to four heavier negative weights and one lighter positive weight. Node x4 also had a very apparent change from five light negative weights to one light and two heavy positive weights and three light negative weights.</a:t>
            </a:r>
          </a:p>
        </p:txBody>
      </p:sp>
    </p:spTree>
    <p:extLst>
      <p:ext uri="{BB962C8B-B14F-4D97-AF65-F5344CB8AC3E}">
        <p14:creationId xmlns:p14="http://schemas.microsoft.com/office/powerpoint/2010/main" val="1131801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59F046-1815-491D-BEB5-C7A4CD763C9C}"/>
              </a:ext>
            </a:extLst>
          </p:cNvPr>
          <p:cNvSpPr txBox="1"/>
          <p:nvPr/>
        </p:nvSpPr>
        <p:spPr>
          <a:xfrm>
            <a:off x="340706" y="86264"/>
            <a:ext cx="11510587" cy="369332"/>
          </a:xfrm>
          <a:prstGeom prst="rect">
            <a:avLst/>
          </a:prstGeom>
          <a:noFill/>
        </p:spPr>
        <p:txBody>
          <a:bodyPr wrap="none" rtlCol="0">
            <a:spAutoFit/>
          </a:bodyPr>
          <a:lstStyle/>
          <a:p>
            <a:r>
              <a:rPr lang="en-US" dirty="0">
                <a:solidFill>
                  <a:srgbClr val="7030A0"/>
                </a:solidFill>
              </a:rPr>
              <a:t>Use this slide to record your observations from the Final Questions Slide. (copy this slide as many times as you need to.)</a:t>
            </a:r>
          </a:p>
        </p:txBody>
      </p:sp>
      <p:sp>
        <p:nvSpPr>
          <p:cNvPr id="5" name="Content Placeholder 2">
            <a:extLst>
              <a:ext uri="{FF2B5EF4-FFF2-40B4-BE49-F238E27FC236}">
                <a16:creationId xmlns:a16="http://schemas.microsoft.com/office/drawing/2014/main" id="{A9210957-4779-437A-9582-85B3472C99B4}"/>
              </a:ext>
            </a:extLst>
          </p:cNvPr>
          <p:cNvSpPr txBox="1">
            <a:spLocks/>
          </p:cNvSpPr>
          <p:nvPr/>
        </p:nvSpPr>
        <p:spPr>
          <a:xfrm>
            <a:off x="340706" y="760962"/>
            <a:ext cx="11510587" cy="60107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the first network, decreasing the learning rate from the default value (0.60) results is very little change. Increasing the learning rate has the same effect. Using the optimized learning rate give node x3 a large negative weight into node 7, increases the net input and bias of node 7 and decreases the bias and activation of node y while increasing its error. Increasing/decreasing the learning rate in the second network also results in little change. </a:t>
            </a:r>
          </a:p>
        </p:txBody>
      </p:sp>
    </p:spTree>
    <p:extLst>
      <p:ext uri="{BB962C8B-B14F-4D97-AF65-F5344CB8AC3E}">
        <p14:creationId xmlns:p14="http://schemas.microsoft.com/office/powerpoint/2010/main" val="118187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59F046-1815-491D-BEB5-C7A4CD763C9C}"/>
              </a:ext>
            </a:extLst>
          </p:cNvPr>
          <p:cNvSpPr txBox="1"/>
          <p:nvPr/>
        </p:nvSpPr>
        <p:spPr>
          <a:xfrm>
            <a:off x="340706" y="86264"/>
            <a:ext cx="11510587" cy="369332"/>
          </a:xfrm>
          <a:prstGeom prst="rect">
            <a:avLst/>
          </a:prstGeom>
          <a:noFill/>
        </p:spPr>
        <p:txBody>
          <a:bodyPr wrap="none" rtlCol="0">
            <a:spAutoFit/>
          </a:bodyPr>
          <a:lstStyle/>
          <a:p>
            <a:r>
              <a:rPr lang="en-US" dirty="0">
                <a:solidFill>
                  <a:srgbClr val="7030A0"/>
                </a:solidFill>
              </a:rPr>
              <a:t>Use this slide to record your observations from the Final Questions Slide. (copy this slide as many times as you need to.)</a:t>
            </a:r>
          </a:p>
        </p:txBody>
      </p:sp>
      <p:sp>
        <p:nvSpPr>
          <p:cNvPr id="5" name="Content Placeholder 2">
            <a:extLst>
              <a:ext uri="{FF2B5EF4-FFF2-40B4-BE49-F238E27FC236}">
                <a16:creationId xmlns:a16="http://schemas.microsoft.com/office/drawing/2014/main" id="{A9210957-4779-437A-9582-85B3472C99B4}"/>
              </a:ext>
            </a:extLst>
          </p:cNvPr>
          <p:cNvSpPr txBox="1">
            <a:spLocks/>
          </p:cNvSpPr>
          <p:nvPr/>
        </p:nvSpPr>
        <p:spPr>
          <a:xfrm>
            <a:off x="340706" y="760962"/>
            <a:ext cx="11510587" cy="60107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Decreasing the learning momentum in the first network mainly changes several node activations by a small amount. Increasing the momentum results in the same effect. Curiously, the program does not allow the momentum to be greater than 0.90, as it complains that it is too high. In the second network, the only noticeable change when decreasing the learning momentum is a small decrease in the net input of node 5. Increasing momentum has the same result but also removes node x4 from the sensitivity list, most likely meaning that its sensitivity is too small to matter. The program once again complains that the momentum is too high when above 0.90.</a:t>
            </a:r>
          </a:p>
        </p:txBody>
      </p:sp>
    </p:spTree>
    <p:extLst>
      <p:ext uri="{BB962C8B-B14F-4D97-AF65-F5344CB8AC3E}">
        <p14:creationId xmlns:p14="http://schemas.microsoft.com/office/powerpoint/2010/main" val="36947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BA06-C209-4EBF-96EE-261C1D29FB91}"/>
              </a:ext>
            </a:extLst>
          </p:cNvPr>
          <p:cNvSpPr>
            <a:spLocks noGrp="1"/>
          </p:cNvSpPr>
          <p:nvPr>
            <p:ph type="title"/>
          </p:nvPr>
        </p:nvSpPr>
        <p:spPr>
          <a:xfrm>
            <a:off x="717430" y="47401"/>
            <a:ext cx="3569898" cy="918758"/>
          </a:xfrm>
        </p:spPr>
        <p:txBody>
          <a:bodyPr/>
          <a:lstStyle/>
          <a:p>
            <a:r>
              <a:rPr lang="en-US" dirty="0"/>
              <a:t>Free Software</a:t>
            </a:r>
          </a:p>
        </p:txBody>
      </p:sp>
      <p:sp>
        <p:nvSpPr>
          <p:cNvPr id="3" name="Content Placeholder 2">
            <a:extLst>
              <a:ext uri="{FF2B5EF4-FFF2-40B4-BE49-F238E27FC236}">
                <a16:creationId xmlns:a16="http://schemas.microsoft.com/office/drawing/2014/main" id="{CC31BD2A-1CD9-4A3B-9F1D-50EB9E5EDFFB}"/>
              </a:ext>
            </a:extLst>
          </p:cNvPr>
          <p:cNvSpPr>
            <a:spLocks noGrp="1"/>
          </p:cNvSpPr>
          <p:nvPr>
            <p:ph idx="1"/>
          </p:nvPr>
        </p:nvSpPr>
        <p:spPr>
          <a:xfrm>
            <a:off x="717430" y="1095375"/>
            <a:ext cx="10515600" cy="4667250"/>
          </a:xfrm>
        </p:spPr>
        <p:txBody>
          <a:bodyPr>
            <a:normAutofit fontScale="92500" lnSpcReduction="20000"/>
          </a:bodyPr>
          <a:lstStyle/>
          <a:p>
            <a:r>
              <a:rPr lang="en-US" dirty="0"/>
              <a:t>Students will download </a:t>
            </a:r>
            <a:r>
              <a:rPr lang="en-US" dirty="0" err="1"/>
              <a:t>EasyNN</a:t>
            </a:r>
            <a:r>
              <a:rPr lang="en-US" dirty="0"/>
              <a:t>-plus from </a:t>
            </a:r>
          </a:p>
          <a:p>
            <a:pPr lvl="1"/>
            <a:r>
              <a:rPr lang="en-US" dirty="0">
                <a:hlinkClick r:id="rId2"/>
              </a:rPr>
              <a:t>https://easynn-plus.en.softonic.com/</a:t>
            </a:r>
            <a:r>
              <a:rPr lang="en-US" dirty="0"/>
              <a:t> </a:t>
            </a:r>
          </a:p>
          <a:p>
            <a:pPr lvl="2"/>
            <a:r>
              <a:rPr lang="en-US" dirty="0"/>
              <a:t>(this is the latest version, the one on easynn.com is 4 years older)</a:t>
            </a:r>
          </a:p>
          <a:p>
            <a:pPr lvl="1"/>
            <a:r>
              <a:rPr lang="en-US" dirty="0"/>
              <a:t>Easiest way is to go to the very bottom and click the download link</a:t>
            </a:r>
          </a:p>
          <a:p>
            <a:pPr lvl="1"/>
            <a:r>
              <a:rPr lang="en-US" dirty="0"/>
              <a:t>(be sure to say no/cancel all the other downloads they want to you make.  All you want is </a:t>
            </a:r>
            <a:r>
              <a:rPr lang="en-US" dirty="0" err="1"/>
              <a:t>EasyNN</a:t>
            </a:r>
            <a:r>
              <a:rPr lang="en-US" dirty="0"/>
              <a:t>)</a:t>
            </a:r>
          </a:p>
          <a:p>
            <a:pPr lvl="1"/>
            <a:endParaRPr lang="en-US" dirty="0"/>
          </a:p>
          <a:p>
            <a:pPr lvl="1"/>
            <a:r>
              <a:rPr lang="en-US" dirty="0"/>
              <a:t>After you download it, install it.</a:t>
            </a:r>
          </a:p>
          <a:p>
            <a:pPr lvl="1"/>
            <a:endParaRPr lang="en-US" dirty="0"/>
          </a:p>
          <a:p>
            <a:r>
              <a:rPr lang="en-US" dirty="0">
                <a:solidFill>
                  <a:srgbClr val="FF0000"/>
                </a:solidFill>
              </a:rPr>
              <a:t>Note</a:t>
            </a:r>
            <a:r>
              <a:rPr lang="en-US" dirty="0"/>
              <a:t>: the Help menu item sometimes does not work.  This link will take you to the full interactive Help Menu.</a:t>
            </a:r>
          </a:p>
          <a:p>
            <a:pPr lvl="1"/>
            <a:r>
              <a:rPr lang="en-US" dirty="0">
                <a:hlinkClick r:id="rId3"/>
              </a:rPr>
              <a:t>http://www.easynn.com/application/EasyNN-plus.htm?mw=MjMw&amp;st=MQ==&amp;sct=MA==&amp;ms=AAA</a:t>
            </a:r>
            <a:r>
              <a:rPr lang="en-US" dirty="0"/>
              <a:t>=</a:t>
            </a:r>
          </a:p>
          <a:p>
            <a:pPr lvl="1"/>
            <a:r>
              <a:rPr lang="en-US" dirty="0"/>
              <a:t>Also, there is a 185 page Word and or PDF help document link at easynn.com at the bottom of the page.</a:t>
            </a:r>
          </a:p>
        </p:txBody>
      </p:sp>
      <p:sp>
        <p:nvSpPr>
          <p:cNvPr id="4" name="TextBox 3">
            <a:extLst>
              <a:ext uri="{FF2B5EF4-FFF2-40B4-BE49-F238E27FC236}">
                <a16:creationId xmlns:a16="http://schemas.microsoft.com/office/drawing/2014/main" id="{C63A0AA7-ACBE-4825-8CF0-A0C278ECA2F4}"/>
              </a:ext>
            </a:extLst>
          </p:cNvPr>
          <p:cNvSpPr txBox="1"/>
          <p:nvPr/>
        </p:nvSpPr>
        <p:spPr>
          <a:xfrm>
            <a:off x="2093301" y="6211669"/>
            <a:ext cx="8247001" cy="646331"/>
          </a:xfrm>
          <a:prstGeom prst="rect">
            <a:avLst/>
          </a:prstGeom>
          <a:noFill/>
        </p:spPr>
        <p:txBody>
          <a:bodyPr wrap="none" rtlCol="0">
            <a:spAutoFit/>
          </a:bodyPr>
          <a:lstStyle/>
          <a:p>
            <a:r>
              <a:rPr lang="en-US" dirty="0">
                <a:highlight>
                  <a:srgbClr val="FFFF00"/>
                </a:highlight>
              </a:rPr>
              <a:t>(Unless you </a:t>
            </a:r>
            <a:r>
              <a:rPr lang="en-US" u="sng" dirty="0">
                <a:highlight>
                  <a:srgbClr val="FFFF00"/>
                </a:highlight>
              </a:rPr>
              <a:t>really</a:t>
            </a:r>
            <a:r>
              <a:rPr lang="en-US" dirty="0">
                <a:highlight>
                  <a:srgbClr val="FFFF00"/>
                </a:highlight>
              </a:rPr>
              <a:t> want to buy the full version, just download the 30 day trial version.</a:t>
            </a:r>
          </a:p>
          <a:p>
            <a:r>
              <a:rPr lang="en-US" dirty="0">
                <a:highlight>
                  <a:srgbClr val="FFFF00"/>
                </a:highlight>
              </a:rPr>
              <a:t>Yes, I have used both over the last 20 years for different things.)</a:t>
            </a:r>
          </a:p>
        </p:txBody>
      </p:sp>
    </p:spTree>
    <p:extLst>
      <p:ext uri="{BB962C8B-B14F-4D97-AF65-F5344CB8AC3E}">
        <p14:creationId xmlns:p14="http://schemas.microsoft.com/office/powerpoint/2010/main" val="2320983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CED347-2485-470E-8F56-8938307D4B75}"/>
              </a:ext>
            </a:extLst>
          </p:cNvPr>
          <p:cNvSpPr txBox="1"/>
          <p:nvPr/>
        </p:nvSpPr>
        <p:spPr>
          <a:xfrm>
            <a:off x="250166" y="250167"/>
            <a:ext cx="6443932" cy="369332"/>
          </a:xfrm>
          <a:prstGeom prst="rect">
            <a:avLst/>
          </a:prstGeom>
          <a:noFill/>
        </p:spPr>
        <p:txBody>
          <a:bodyPr wrap="square" rtlCol="0">
            <a:spAutoFit/>
          </a:bodyPr>
          <a:lstStyle/>
          <a:p>
            <a:r>
              <a:rPr lang="en-US" dirty="0"/>
              <a:t>Feel free to add any other observations and comments you wish to.</a:t>
            </a:r>
          </a:p>
        </p:txBody>
      </p:sp>
      <p:sp>
        <p:nvSpPr>
          <p:cNvPr id="5" name="Content Placeholder 2">
            <a:extLst>
              <a:ext uri="{FF2B5EF4-FFF2-40B4-BE49-F238E27FC236}">
                <a16:creationId xmlns:a16="http://schemas.microsoft.com/office/drawing/2014/main" id="{132C3C13-47A1-48A0-9A4E-3FA461F747B8}"/>
              </a:ext>
            </a:extLst>
          </p:cNvPr>
          <p:cNvSpPr txBox="1">
            <a:spLocks/>
          </p:cNvSpPr>
          <p:nvPr/>
        </p:nvSpPr>
        <p:spPr>
          <a:xfrm>
            <a:off x="340706" y="760962"/>
            <a:ext cx="11510587" cy="60107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Combinations of high learning rate/low learning momentum and low learning rate/high learning momentum result in almost no changes, aside from a few activations and biases, in both networks. This seems to suggest that they do not affect each other a great deal.</a:t>
            </a:r>
          </a:p>
        </p:txBody>
      </p:sp>
    </p:spTree>
    <p:extLst>
      <p:ext uri="{BB962C8B-B14F-4D97-AF65-F5344CB8AC3E}">
        <p14:creationId xmlns:p14="http://schemas.microsoft.com/office/powerpoint/2010/main" val="148845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E13C-FDA3-4642-AFAB-BEB926257764}"/>
              </a:ext>
            </a:extLst>
          </p:cNvPr>
          <p:cNvSpPr>
            <a:spLocks noGrp="1"/>
          </p:cNvSpPr>
          <p:nvPr>
            <p:ph type="title"/>
          </p:nvPr>
        </p:nvSpPr>
        <p:spPr/>
        <p:txBody>
          <a:bodyPr/>
          <a:lstStyle/>
          <a:p>
            <a:r>
              <a:rPr lang="en-US" dirty="0"/>
              <a:t>Run the examples/Samples</a:t>
            </a:r>
          </a:p>
        </p:txBody>
      </p:sp>
      <p:sp>
        <p:nvSpPr>
          <p:cNvPr id="3" name="Content Placeholder 2">
            <a:extLst>
              <a:ext uri="{FF2B5EF4-FFF2-40B4-BE49-F238E27FC236}">
                <a16:creationId xmlns:a16="http://schemas.microsoft.com/office/drawing/2014/main" id="{E261B191-45DF-4522-9BB0-771C78835260}"/>
              </a:ext>
            </a:extLst>
          </p:cNvPr>
          <p:cNvSpPr>
            <a:spLocks noGrp="1"/>
          </p:cNvSpPr>
          <p:nvPr>
            <p:ph idx="1"/>
          </p:nvPr>
        </p:nvSpPr>
        <p:spPr/>
        <p:txBody>
          <a:bodyPr/>
          <a:lstStyle/>
          <a:p>
            <a:r>
              <a:rPr lang="en-US" dirty="0"/>
              <a:t>Run the sample files, there are a bunch, to get familiar with the software and what it can do.</a:t>
            </a:r>
          </a:p>
          <a:p>
            <a:r>
              <a:rPr lang="en-US" dirty="0"/>
              <a:t>It will also familiarize you with the NN.</a:t>
            </a:r>
          </a:p>
          <a:p>
            <a:endParaRPr lang="en-US" dirty="0"/>
          </a:p>
          <a:p>
            <a:r>
              <a:rPr lang="en-US" dirty="0"/>
              <a:t>Do this </a:t>
            </a:r>
            <a:r>
              <a:rPr lang="en-US" b="1" dirty="0"/>
              <a:t>BEFORE</a:t>
            </a:r>
            <a:r>
              <a:rPr lang="en-US" dirty="0"/>
              <a:t> you do the actual exercise.</a:t>
            </a:r>
          </a:p>
        </p:txBody>
      </p:sp>
    </p:spTree>
    <p:extLst>
      <p:ext uri="{BB962C8B-B14F-4D97-AF65-F5344CB8AC3E}">
        <p14:creationId xmlns:p14="http://schemas.microsoft.com/office/powerpoint/2010/main" val="306898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4CDF-1580-4EF6-83D8-CABB670EC68F}"/>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07436D68-BA0A-4488-B476-D9513E1CFC55}"/>
              </a:ext>
            </a:extLst>
          </p:cNvPr>
          <p:cNvSpPr>
            <a:spLocks noGrp="1"/>
          </p:cNvSpPr>
          <p:nvPr>
            <p:ph idx="1"/>
          </p:nvPr>
        </p:nvSpPr>
        <p:spPr/>
        <p:txBody>
          <a:bodyPr/>
          <a:lstStyle/>
          <a:p>
            <a:r>
              <a:rPr lang="en-US" dirty="0"/>
              <a:t>Download the </a:t>
            </a:r>
            <a:r>
              <a:rPr lang="en-US" i="1" dirty="0"/>
              <a:t>NN exercise.CSV </a:t>
            </a:r>
            <a:r>
              <a:rPr lang="en-US" dirty="0"/>
              <a:t>file from Moodle.</a:t>
            </a:r>
          </a:p>
          <a:p>
            <a:r>
              <a:rPr lang="en-US" dirty="0"/>
              <a:t>Import the CSV file</a:t>
            </a:r>
          </a:p>
          <a:p>
            <a:r>
              <a:rPr lang="en-US" dirty="0"/>
              <a:t>Build your network from the CSV</a:t>
            </a:r>
          </a:p>
          <a:p>
            <a:r>
              <a:rPr lang="en-US" dirty="0"/>
              <a:t>Run and Train your network</a:t>
            </a:r>
          </a:p>
          <a:p>
            <a:r>
              <a:rPr lang="en-US" dirty="0"/>
              <a:t>Put a Screen shot of your network on the next slide</a:t>
            </a:r>
          </a:p>
          <a:p>
            <a:pPr lvl="1"/>
            <a:r>
              <a:rPr lang="en-US" dirty="0"/>
              <a:t>(if you don’t have “screen grabber” software installed, print the network to an Adobe PDF file, then in Adobe use the snapshot tool to lift the image to the clipboard for pasting.)</a:t>
            </a:r>
          </a:p>
        </p:txBody>
      </p:sp>
    </p:spTree>
    <p:extLst>
      <p:ext uri="{BB962C8B-B14F-4D97-AF65-F5344CB8AC3E}">
        <p14:creationId xmlns:p14="http://schemas.microsoft.com/office/powerpoint/2010/main" val="113736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DCA6C-57E4-4705-B5A8-2FE599DF2FC3}"/>
              </a:ext>
            </a:extLst>
          </p:cNvPr>
          <p:cNvSpPr txBox="1"/>
          <p:nvPr/>
        </p:nvSpPr>
        <p:spPr>
          <a:xfrm>
            <a:off x="264832" y="250166"/>
            <a:ext cx="2202323" cy="369332"/>
          </a:xfrm>
          <a:prstGeom prst="rect">
            <a:avLst/>
          </a:prstGeom>
          <a:noFill/>
        </p:spPr>
        <p:txBody>
          <a:bodyPr wrap="square" rtlCol="0">
            <a:spAutoFit/>
          </a:bodyPr>
          <a:lstStyle/>
          <a:p>
            <a:r>
              <a:rPr lang="en-US" dirty="0"/>
              <a:t>Network Screen shot</a:t>
            </a:r>
          </a:p>
        </p:txBody>
      </p:sp>
      <p:pic>
        <p:nvPicPr>
          <p:cNvPr id="6" name="Picture 5" descr="A close up of a map&#10;&#10;Description automatically generated">
            <a:extLst>
              <a:ext uri="{FF2B5EF4-FFF2-40B4-BE49-F238E27FC236}">
                <a16:creationId xmlns:a16="http://schemas.microsoft.com/office/drawing/2014/main" id="{1C217D05-FAB3-45A1-ADE1-2BD7570B76A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 y="619498"/>
            <a:ext cx="10972800" cy="5943600"/>
          </a:xfrm>
          <a:prstGeom prst="rect">
            <a:avLst/>
          </a:prstGeom>
        </p:spPr>
      </p:pic>
    </p:spTree>
    <p:extLst>
      <p:ext uri="{BB962C8B-B14F-4D97-AF65-F5344CB8AC3E}">
        <p14:creationId xmlns:p14="http://schemas.microsoft.com/office/powerpoint/2010/main" val="113140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4CDF-1580-4EF6-83D8-CABB670EC68F}"/>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07436D68-BA0A-4488-B476-D9513E1CFC55}"/>
              </a:ext>
            </a:extLst>
          </p:cNvPr>
          <p:cNvSpPr>
            <a:spLocks noGrp="1"/>
          </p:cNvSpPr>
          <p:nvPr>
            <p:ph idx="1"/>
          </p:nvPr>
        </p:nvSpPr>
        <p:spPr/>
        <p:txBody>
          <a:bodyPr/>
          <a:lstStyle/>
          <a:p>
            <a:r>
              <a:rPr lang="en-US" dirty="0"/>
              <a:t>Download the Test Data.CSV file from Moodle.</a:t>
            </a:r>
          </a:p>
          <a:p>
            <a:r>
              <a:rPr lang="en-US" dirty="0"/>
              <a:t>Import the CSV file as an addition to the previous data.</a:t>
            </a:r>
          </a:p>
          <a:p>
            <a:r>
              <a:rPr lang="en-US" dirty="0"/>
              <a:t>Run and RE - Train your network</a:t>
            </a:r>
          </a:p>
          <a:p>
            <a:r>
              <a:rPr lang="en-US" dirty="0"/>
              <a:t>Put a Screen shot of your new network on the next slide</a:t>
            </a:r>
          </a:p>
          <a:p>
            <a:pPr lvl="1"/>
            <a:r>
              <a:rPr lang="en-US" dirty="0"/>
              <a:t>(if you don’t have “screen grabber” software installed, print the network to an Adobe PDF file, then in Adobe use the snapshot tool to lift the image to the clipboard for pasting.)</a:t>
            </a:r>
          </a:p>
        </p:txBody>
      </p:sp>
    </p:spTree>
    <p:extLst>
      <p:ext uri="{BB962C8B-B14F-4D97-AF65-F5344CB8AC3E}">
        <p14:creationId xmlns:p14="http://schemas.microsoft.com/office/powerpoint/2010/main" val="250160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DCA6C-57E4-4705-B5A8-2FE599DF2FC3}"/>
              </a:ext>
            </a:extLst>
          </p:cNvPr>
          <p:cNvSpPr txBox="1"/>
          <p:nvPr/>
        </p:nvSpPr>
        <p:spPr>
          <a:xfrm>
            <a:off x="264832" y="250166"/>
            <a:ext cx="2625017" cy="369332"/>
          </a:xfrm>
          <a:prstGeom prst="rect">
            <a:avLst/>
          </a:prstGeom>
          <a:noFill/>
        </p:spPr>
        <p:txBody>
          <a:bodyPr wrap="square" rtlCol="0">
            <a:spAutoFit/>
          </a:bodyPr>
          <a:lstStyle/>
          <a:p>
            <a:r>
              <a:rPr lang="en-US" dirty="0"/>
              <a:t>2</a:t>
            </a:r>
            <a:r>
              <a:rPr lang="en-US" baseline="30000" dirty="0"/>
              <a:t>nd</a:t>
            </a:r>
            <a:r>
              <a:rPr lang="en-US" dirty="0"/>
              <a:t> Network Screen shot</a:t>
            </a:r>
          </a:p>
        </p:txBody>
      </p:sp>
      <p:pic>
        <p:nvPicPr>
          <p:cNvPr id="4" name="Picture 3" descr="A close up of a map&#10;&#10;Description automatically generated">
            <a:extLst>
              <a:ext uri="{FF2B5EF4-FFF2-40B4-BE49-F238E27FC236}">
                <a16:creationId xmlns:a16="http://schemas.microsoft.com/office/drawing/2014/main" id="{7F93F4D6-B9B2-42AF-A174-3E2A9793531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 y="619498"/>
            <a:ext cx="10972800" cy="5943600"/>
          </a:xfrm>
          <a:prstGeom prst="rect">
            <a:avLst/>
          </a:prstGeom>
        </p:spPr>
      </p:pic>
    </p:spTree>
    <p:extLst>
      <p:ext uri="{BB962C8B-B14F-4D97-AF65-F5344CB8AC3E}">
        <p14:creationId xmlns:p14="http://schemas.microsoft.com/office/powerpoint/2010/main" val="181906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4FF0302-5AC7-46B0-8118-4270C83A40A4}"/>
              </a:ext>
            </a:extLst>
          </p:cNvPr>
          <p:cNvSpPr txBox="1">
            <a:spLocks/>
          </p:cNvSpPr>
          <p:nvPr/>
        </p:nvSpPr>
        <p:spPr>
          <a:xfrm>
            <a:off x="838200" y="146331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training/running your network</a:t>
            </a:r>
          </a:p>
          <a:p>
            <a:r>
              <a:rPr lang="en-US" dirty="0"/>
              <a:t>Put a Screen shot of your new network’s VIEW PREDICTIONS page on the next slide.</a:t>
            </a:r>
          </a:p>
        </p:txBody>
      </p:sp>
      <p:sp>
        <p:nvSpPr>
          <p:cNvPr id="3" name="TextBox 2">
            <a:extLst>
              <a:ext uri="{FF2B5EF4-FFF2-40B4-BE49-F238E27FC236}">
                <a16:creationId xmlns:a16="http://schemas.microsoft.com/office/drawing/2014/main" id="{22115972-5044-4754-858C-CD04793CED6F}"/>
              </a:ext>
            </a:extLst>
          </p:cNvPr>
          <p:cNvSpPr txBox="1"/>
          <p:nvPr/>
        </p:nvSpPr>
        <p:spPr>
          <a:xfrm>
            <a:off x="733245" y="534838"/>
            <a:ext cx="1231619" cy="369332"/>
          </a:xfrm>
          <a:prstGeom prst="rect">
            <a:avLst/>
          </a:prstGeom>
          <a:noFill/>
        </p:spPr>
        <p:txBody>
          <a:bodyPr wrap="none" rtlCol="0">
            <a:spAutoFit/>
          </a:bodyPr>
          <a:lstStyle/>
          <a:p>
            <a:r>
              <a:rPr lang="en-US" dirty="0"/>
              <a:t>Predictions</a:t>
            </a:r>
          </a:p>
        </p:txBody>
      </p:sp>
      <p:pic>
        <p:nvPicPr>
          <p:cNvPr id="4" name="Picture 3">
            <a:extLst>
              <a:ext uri="{FF2B5EF4-FFF2-40B4-BE49-F238E27FC236}">
                <a16:creationId xmlns:a16="http://schemas.microsoft.com/office/drawing/2014/main" id="{28375D9E-6FA8-4DA9-BB21-824EFB634C2C}"/>
              </a:ext>
            </a:extLst>
          </p:cNvPr>
          <p:cNvPicPr>
            <a:picLocks noChangeAspect="1"/>
          </p:cNvPicPr>
          <p:nvPr/>
        </p:nvPicPr>
        <p:blipFill>
          <a:blip r:embed="rId2"/>
          <a:stretch>
            <a:fillRect/>
          </a:stretch>
        </p:blipFill>
        <p:spPr>
          <a:xfrm>
            <a:off x="3455059" y="2899134"/>
            <a:ext cx="1123950" cy="2495550"/>
          </a:xfrm>
          <a:prstGeom prst="rect">
            <a:avLst/>
          </a:prstGeom>
        </p:spPr>
      </p:pic>
      <p:sp>
        <p:nvSpPr>
          <p:cNvPr id="5" name="TextBox 4">
            <a:extLst>
              <a:ext uri="{FF2B5EF4-FFF2-40B4-BE49-F238E27FC236}">
                <a16:creationId xmlns:a16="http://schemas.microsoft.com/office/drawing/2014/main" id="{EA2AD520-8E56-431A-8950-0443AD7AB94F}"/>
              </a:ext>
            </a:extLst>
          </p:cNvPr>
          <p:cNvSpPr txBox="1"/>
          <p:nvPr/>
        </p:nvSpPr>
        <p:spPr>
          <a:xfrm>
            <a:off x="4641012" y="3638985"/>
            <a:ext cx="1748236" cy="369332"/>
          </a:xfrm>
          <a:prstGeom prst="rect">
            <a:avLst/>
          </a:prstGeom>
          <a:noFill/>
        </p:spPr>
        <p:txBody>
          <a:bodyPr wrap="none" rtlCol="0">
            <a:spAutoFit/>
          </a:bodyPr>
          <a:lstStyle/>
          <a:p>
            <a:r>
              <a:rPr lang="en-US" dirty="0">
                <a:solidFill>
                  <a:srgbClr val="FF0000"/>
                </a:solidFill>
              </a:rPr>
              <a:t>View Predictions</a:t>
            </a:r>
          </a:p>
        </p:txBody>
      </p:sp>
    </p:spTree>
    <p:extLst>
      <p:ext uri="{BB962C8B-B14F-4D97-AF65-F5344CB8AC3E}">
        <p14:creationId xmlns:p14="http://schemas.microsoft.com/office/powerpoint/2010/main" val="243364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DCA6C-57E4-4705-B5A8-2FE599DF2FC3}"/>
              </a:ext>
            </a:extLst>
          </p:cNvPr>
          <p:cNvSpPr txBox="1"/>
          <p:nvPr/>
        </p:nvSpPr>
        <p:spPr>
          <a:xfrm>
            <a:off x="264832" y="250166"/>
            <a:ext cx="3099470" cy="369332"/>
          </a:xfrm>
          <a:prstGeom prst="rect">
            <a:avLst/>
          </a:prstGeom>
          <a:noFill/>
        </p:spPr>
        <p:txBody>
          <a:bodyPr wrap="square" rtlCol="0">
            <a:spAutoFit/>
          </a:bodyPr>
          <a:lstStyle/>
          <a:p>
            <a:r>
              <a:rPr lang="en-US" dirty="0"/>
              <a:t>View Predictions Screen shot</a:t>
            </a:r>
          </a:p>
        </p:txBody>
      </p:sp>
      <p:pic>
        <p:nvPicPr>
          <p:cNvPr id="3" name="Picture 2" descr="A screenshot of a map&#10;&#10;Description automatically generated">
            <a:extLst>
              <a:ext uri="{FF2B5EF4-FFF2-40B4-BE49-F238E27FC236}">
                <a16:creationId xmlns:a16="http://schemas.microsoft.com/office/drawing/2014/main" id="{503F1C05-4544-45CB-AA14-048985EBA7C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 y="619498"/>
            <a:ext cx="10972800" cy="5943600"/>
          </a:xfrm>
          <a:prstGeom prst="rect">
            <a:avLst/>
          </a:prstGeom>
        </p:spPr>
      </p:pic>
    </p:spTree>
    <p:extLst>
      <p:ext uri="{BB962C8B-B14F-4D97-AF65-F5344CB8AC3E}">
        <p14:creationId xmlns:p14="http://schemas.microsoft.com/office/powerpoint/2010/main" val="3829039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1271</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Neural Network Example Exercise(s) and Assignment</vt:lpstr>
      <vt:lpstr>Free Software</vt:lpstr>
      <vt:lpstr>Run the examples/Samples</vt:lpstr>
      <vt:lpstr>Test</vt:lpstr>
      <vt:lpstr>PowerPoint Presentation</vt:lpstr>
      <vt:lpstr>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Last Question(s)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Example Exercise</dc:title>
  <dc:creator>Paul Cerkez</dc:creator>
  <cp:lastModifiedBy>Joshua Catoe</cp:lastModifiedBy>
  <cp:revision>79</cp:revision>
  <dcterms:created xsi:type="dcterms:W3CDTF">2020-04-22T19:02:31Z</dcterms:created>
  <dcterms:modified xsi:type="dcterms:W3CDTF">2020-04-28T21:05:29Z</dcterms:modified>
</cp:coreProperties>
</file>