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21876-3220-47CB-87C5-1D51E6E8C063}"/>
              </a:ext>
            </a:extLst>
          </p:cNvPr>
          <p:cNvSpPr>
            <a:spLocks noGrp="1"/>
          </p:cNvSpPr>
          <p:nvPr>
            <p:ph type="ctrTitle"/>
          </p:nvPr>
        </p:nvSpPr>
        <p:spPr>
          <a:xfrm>
            <a:off x="1507067" y="2404531"/>
            <a:ext cx="7766936" cy="1646302"/>
          </a:xfrm>
        </p:spPr>
        <p:txBody>
          <a:bodyPr/>
          <a:lstStyle/>
          <a:p>
            <a:r>
              <a:rPr lang="pt-BR" sz="4000" b="1" i="1" dirty="0">
                <a:latin typeface="Arial Black" panose="020B0A04020102020204" pitchFamily="34" charset="0"/>
              </a:rPr>
              <a:t>Integração dos elementos multimídia ao jogo digital.</a:t>
            </a:r>
          </a:p>
        </p:txBody>
      </p:sp>
      <p:sp>
        <p:nvSpPr>
          <p:cNvPr id="3" name="Subtítulo 2">
            <a:extLst>
              <a:ext uri="{FF2B5EF4-FFF2-40B4-BE49-F238E27FC236}">
                <a16:creationId xmlns:a16="http://schemas.microsoft.com/office/drawing/2014/main" id="{4A3D6320-B62B-41A5-ACA8-1540E242FF79}"/>
              </a:ext>
            </a:extLst>
          </p:cNvPr>
          <p:cNvSpPr>
            <a:spLocks noGrp="1"/>
          </p:cNvSpPr>
          <p:nvPr>
            <p:ph type="subTitle" idx="1"/>
          </p:nvPr>
        </p:nvSpPr>
        <p:spPr/>
        <p:txBody>
          <a:bodyPr>
            <a:normAutofit lnSpcReduction="10000"/>
          </a:bodyPr>
          <a:lstStyle/>
          <a:p>
            <a:r>
              <a:rPr lang="pt-BR" dirty="0"/>
              <a:t>DISCENTES: JOÃO GABRIEL, JEFFERSON JR, JOÃO VICTOR &amp; ANA VITORIA</a:t>
            </a:r>
          </a:p>
          <a:p>
            <a:r>
              <a:rPr lang="pt-BR" dirty="0"/>
              <a:t>ORIENTADOR: WANDERSON TIMOTEO</a:t>
            </a:r>
          </a:p>
          <a:p>
            <a:r>
              <a:rPr lang="pt-BR" dirty="0"/>
              <a:t>CURSO: JOGOS DIGITAIS SENAC</a:t>
            </a:r>
          </a:p>
        </p:txBody>
      </p:sp>
      <p:pic>
        <p:nvPicPr>
          <p:cNvPr id="1026" name="Picture 2" descr="Cartão SESC/SENAC - CONDSEF">
            <a:extLst>
              <a:ext uri="{FF2B5EF4-FFF2-40B4-BE49-F238E27FC236}">
                <a16:creationId xmlns:a16="http://schemas.microsoft.com/office/drawing/2014/main" id="{901840A0-A9CD-4011-8B53-DB425420B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5328534"/>
            <a:ext cx="3382433" cy="152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665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BF302-49F1-4539-AD6B-B3913086B057}"/>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Manipulação de mapas em imagens.</a:t>
            </a:r>
            <a:endParaRPr lang="pt-BR" dirty="0"/>
          </a:p>
        </p:txBody>
      </p:sp>
      <p:sp>
        <p:nvSpPr>
          <p:cNvPr id="3" name="Espaço Reservado para Conteúdo 2">
            <a:extLst>
              <a:ext uri="{FF2B5EF4-FFF2-40B4-BE49-F238E27FC236}">
                <a16:creationId xmlns:a16="http://schemas.microsoft.com/office/drawing/2014/main" id="{97E5CEF1-FB1F-4567-A7F2-BF3A3C5F6FC2}"/>
              </a:ext>
            </a:extLst>
          </p:cNvPr>
          <p:cNvSpPr>
            <a:spLocks noGrp="1"/>
          </p:cNvSpPr>
          <p:nvPr>
            <p:ph idx="1"/>
          </p:nvPr>
        </p:nvSpPr>
        <p:spPr>
          <a:xfrm>
            <a:off x="677334" y="1779589"/>
            <a:ext cx="8596668" cy="3880773"/>
          </a:xfrm>
        </p:spPr>
        <p:txBody>
          <a:bodyPr>
            <a:normAutofit/>
          </a:bodyPr>
          <a:lstStyle/>
          <a:p>
            <a:r>
              <a:rPr lang="pt-BR" sz="2400" dirty="0"/>
              <a:t>Obtém-se também diversos conteúdos dentro da manipulação de mapas em imagens, sendo eles:</a:t>
            </a:r>
          </a:p>
          <a:p>
            <a:r>
              <a:rPr lang="pt-BR" sz="2400" dirty="0"/>
              <a:t>Configurações de </a:t>
            </a:r>
            <a:r>
              <a:rPr lang="pt-BR" sz="2400" dirty="0" err="1"/>
              <a:t>Spriteshetse</a:t>
            </a:r>
            <a:r>
              <a:rPr lang="pt-BR" sz="2400" dirty="0"/>
              <a:t> de </a:t>
            </a:r>
            <a:r>
              <a:rPr lang="pt-BR" sz="2400" dirty="0" err="1"/>
              <a:t>timelaps</a:t>
            </a:r>
            <a:r>
              <a:rPr lang="pt-BR" sz="2400" dirty="0"/>
              <a:t>.</a:t>
            </a:r>
          </a:p>
        </p:txBody>
      </p:sp>
    </p:spTree>
    <p:extLst>
      <p:ext uri="{BB962C8B-B14F-4D97-AF65-F5344CB8AC3E}">
        <p14:creationId xmlns:p14="http://schemas.microsoft.com/office/powerpoint/2010/main" val="12992542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2B147-D12B-4C2B-B543-2269C4435A21}"/>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Áudio em Engine.</a:t>
            </a:r>
          </a:p>
        </p:txBody>
      </p:sp>
      <p:sp>
        <p:nvSpPr>
          <p:cNvPr id="3" name="Espaço Reservado para Conteúdo 2">
            <a:extLst>
              <a:ext uri="{FF2B5EF4-FFF2-40B4-BE49-F238E27FC236}">
                <a16:creationId xmlns:a16="http://schemas.microsoft.com/office/drawing/2014/main" id="{FBCBAF44-EB74-4459-A378-31B0A9B45DB6}"/>
              </a:ext>
            </a:extLst>
          </p:cNvPr>
          <p:cNvSpPr>
            <a:spLocks noGrp="1"/>
          </p:cNvSpPr>
          <p:nvPr>
            <p:ph idx="1"/>
          </p:nvPr>
        </p:nvSpPr>
        <p:spPr>
          <a:xfrm>
            <a:off x="677334" y="1716089"/>
            <a:ext cx="8974666" cy="4176711"/>
          </a:xfrm>
        </p:spPr>
        <p:txBody>
          <a:bodyPr>
            <a:normAutofit/>
          </a:bodyPr>
          <a:lstStyle/>
          <a:p>
            <a:r>
              <a:rPr lang="pt-BR" sz="2000" dirty="0"/>
              <a:t>Áudio em </a:t>
            </a:r>
            <a:r>
              <a:rPr lang="pt-BR" sz="2000" dirty="0" err="1"/>
              <a:t>engines</a:t>
            </a:r>
            <a:r>
              <a:rPr lang="pt-BR" sz="2000" dirty="0"/>
              <a:t> refere-se à integração de elementos sonoros em jogos e aplicativos desenvolvidos em motores de jogo (</a:t>
            </a:r>
            <a:r>
              <a:rPr lang="pt-BR" sz="2000" dirty="0" err="1"/>
              <a:t>engines</a:t>
            </a:r>
            <a:r>
              <a:rPr lang="pt-BR" sz="2000" dirty="0"/>
              <a:t>). Isso envolve a reprodução de trilhas sonoras, efeitos sonoros e diálogos para criar uma experiência imersiva para o usuário. As </a:t>
            </a:r>
            <a:r>
              <a:rPr lang="pt-BR" sz="2000" dirty="0" err="1"/>
              <a:t>engines</a:t>
            </a:r>
            <a:r>
              <a:rPr lang="pt-BR" sz="2000" dirty="0"/>
              <a:t> oferecem ferramentas para importar, manipular e reproduzir áudio, permitindo aos desenvolvedores sincronizar o som com eventos no jogo, criar ambientes sonoros realistas e proporcionar feedback auditivo aos jogadores.</a:t>
            </a:r>
          </a:p>
          <a:p>
            <a:r>
              <a:rPr lang="pt-BR" sz="2000" dirty="0"/>
              <a:t> Essa integração é crucial para a qualidade geral do produto final, contribuindo significativamente para a atmosfera e a narrativa do jogo ou aplicativo. Exemplos de </a:t>
            </a:r>
            <a:r>
              <a:rPr lang="pt-BR" sz="2000" dirty="0" err="1"/>
              <a:t>engines</a:t>
            </a:r>
            <a:r>
              <a:rPr lang="pt-BR" sz="2000" dirty="0"/>
              <a:t> com suporte robusto para áudio incluem </a:t>
            </a:r>
            <a:r>
              <a:rPr lang="pt-BR" sz="2000" dirty="0" err="1"/>
              <a:t>Unity</a:t>
            </a:r>
            <a:r>
              <a:rPr lang="pt-BR" sz="2000" dirty="0"/>
              <a:t>, </a:t>
            </a:r>
            <a:r>
              <a:rPr lang="pt-BR" sz="2000" dirty="0" err="1"/>
              <a:t>Unreal</a:t>
            </a:r>
            <a:r>
              <a:rPr lang="pt-BR" sz="2000" dirty="0"/>
              <a:t> Engine, </a:t>
            </a:r>
            <a:r>
              <a:rPr lang="pt-BR" sz="2000" dirty="0" err="1"/>
              <a:t>Godot</a:t>
            </a:r>
            <a:r>
              <a:rPr lang="pt-BR" sz="2000" dirty="0"/>
              <a:t> e FMOD.</a:t>
            </a:r>
          </a:p>
        </p:txBody>
      </p:sp>
    </p:spTree>
    <p:extLst>
      <p:ext uri="{BB962C8B-B14F-4D97-AF65-F5344CB8AC3E}">
        <p14:creationId xmlns:p14="http://schemas.microsoft.com/office/powerpoint/2010/main" val="10644687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F9049-56D6-4AF8-AF55-EA86ABC45E99}"/>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Áudio em Engine</a:t>
            </a:r>
            <a:endParaRPr lang="pt-BR" dirty="0"/>
          </a:p>
        </p:txBody>
      </p:sp>
      <p:sp>
        <p:nvSpPr>
          <p:cNvPr id="3" name="Espaço Reservado para Conteúdo 2">
            <a:extLst>
              <a:ext uri="{FF2B5EF4-FFF2-40B4-BE49-F238E27FC236}">
                <a16:creationId xmlns:a16="http://schemas.microsoft.com/office/drawing/2014/main" id="{699A970C-7F06-4AA5-A80A-A041EE68BBF4}"/>
              </a:ext>
            </a:extLst>
          </p:cNvPr>
          <p:cNvSpPr>
            <a:spLocks noGrp="1"/>
          </p:cNvSpPr>
          <p:nvPr>
            <p:ph idx="1"/>
          </p:nvPr>
        </p:nvSpPr>
        <p:spPr>
          <a:xfrm>
            <a:off x="677334" y="1488613"/>
            <a:ext cx="8596668" cy="3880773"/>
          </a:xfrm>
        </p:spPr>
        <p:txBody>
          <a:bodyPr>
            <a:normAutofit/>
          </a:bodyPr>
          <a:lstStyle/>
          <a:p>
            <a:r>
              <a:rPr lang="pt-BR" sz="2400" dirty="0"/>
              <a:t>Obtém-se também diversos conteúdos dentro do Áudio engine, sendo eles:</a:t>
            </a:r>
          </a:p>
          <a:p>
            <a:r>
              <a:rPr lang="pt-BR" sz="2400" dirty="0"/>
              <a:t>Manipulação.</a:t>
            </a:r>
          </a:p>
          <a:p>
            <a:r>
              <a:rPr lang="pt-BR" sz="2400" dirty="0"/>
              <a:t>Configuração.</a:t>
            </a:r>
          </a:p>
          <a:p>
            <a:r>
              <a:rPr lang="pt-BR" sz="2400" dirty="0"/>
              <a:t>Componentes.</a:t>
            </a:r>
          </a:p>
          <a:p>
            <a:r>
              <a:rPr lang="pt-BR" sz="2400" dirty="0"/>
              <a:t>Padrão </a:t>
            </a:r>
            <a:r>
              <a:rPr lang="pt-BR" sz="2400" dirty="0" err="1"/>
              <a:t>Singleton</a:t>
            </a:r>
            <a:endParaRPr lang="pt-BR" sz="2400" dirty="0"/>
          </a:p>
        </p:txBody>
      </p:sp>
    </p:spTree>
    <p:extLst>
      <p:ext uri="{BB962C8B-B14F-4D97-AF65-F5344CB8AC3E}">
        <p14:creationId xmlns:p14="http://schemas.microsoft.com/office/powerpoint/2010/main" val="40318026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75D32-78FB-4EA7-A7FB-E47A115DB64F}"/>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Materiais &amp; Texturas.</a:t>
            </a:r>
          </a:p>
        </p:txBody>
      </p:sp>
      <p:sp>
        <p:nvSpPr>
          <p:cNvPr id="3" name="Espaço Reservado para Conteúdo 2">
            <a:extLst>
              <a:ext uri="{FF2B5EF4-FFF2-40B4-BE49-F238E27FC236}">
                <a16:creationId xmlns:a16="http://schemas.microsoft.com/office/drawing/2014/main" id="{A7C26A08-CD66-40D5-B3C9-4EEB87391992}"/>
              </a:ext>
            </a:extLst>
          </p:cNvPr>
          <p:cNvSpPr>
            <a:spLocks noGrp="1"/>
          </p:cNvSpPr>
          <p:nvPr>
            <p:ph idx="1"/>
          </p:nvPr>
        </p:nvSpPr>
        <p:spPr>
          <a:xfrm>
            <a:off x="677334" y="1627189"/>
            <a:ext cx="10143066" cy="4341811"/>
          </a:xfrm>
        </p:spPr>
        <p:txBody>
          <a:bodyPr>
            <a:noAutofit/>
          </a:bodyPr>
          <a:lstStyle/>
          <a:p>
            <a:r>
              <a:rPr lang="pt-BR" sz="2000" dirty="0"/>
              <a:t>Materiais e texturas são componentes essenciais em gráficos digitais e design 3D. </a:t>
            </a:r>
          </a:p>
          <a:p>
            <a:r>
              <a:rPr lang="pt-BR" sz="2000" dirty="0"/>
              <a:t>Materiais: Referem-se às propriedades visuais e físicas de um objeto digital, como cor, brilho, opacidade e reflexão. Os materiais determinam como a luz interage com um objeto, afetando sua aparência final.</a:t>
            </a:r>
          </a:p>
          <a:p>
            <a:r>
              <a:rPr lang="pt-BR" sz="2000" dirty="0"/>
              <a:t>Texturas: São imagens aplicadas a superfícies de objetos 3D para adicionar detalhes visuais e realismo. As texturas podem representar padrões, como madeira, metal, tecido, entre outros, e são usadas para adicionar detalhes superficiais aos objetos, aumentando sua complexidade visual.</a:t>
            </a:r>
          </a:p>
          <a:p>
            <a:r>
              <a:rPr lang="pt-BR" sz="2000" dirty="0"/>
              <a:t>Em conjunto, materiais e texturas são usados para criar uma variedade de efeitos visuais em modelos 3D, desde superfícies simples até simulações de materiais complexos e realistas. Eles são essenciais em áreas como design de jogos, animação, visualização arquitetônica e produção cinematográfica.</a:t>
            </a:r>
          </a:p>
        </p:txBody>
      </p:sp>
    </p:spTree>
    <p:extLst>
      <p:ext uri="{BB962C8B-B14F-4D97-AF65-F5344CB8AC3E}">
        <p14:creationId xmlns:p14="http://schemas.microsoft.com/office/powerpoint/2010/main" val="321424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5FB9-66D1-4207-8E66-5C4225A69B8E}"/>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Materiais &amp; Texturas.</a:t>
            </a:r>
            <a:endParaRPr lang="pt-BR" dirty="0"/>
          </a:p>
        </p:txBody>
      </p:sp>
      <p:sp>
        <p:nvSpPr>
          <p:cNvPr id="3" name="Espaço Reservado para Conteúdo 2">
            <a:extLst>
              <a:ext uri="{FF2B5EF4-FFF2-40B4-BE49-F238E27FC236}">
                <a16:creationId xmlns:a16="http://schemas.microsoft.com/office/drawing/2014/main" id="{451EE35C-553A-4EB7-A3DF-8F97361B0CA8}"/>
              </a:ext>
            </a:extLst>
          </p:cNvPr>
          <p:cNvSpPr>
            <a:spLocks noGrp="1"/>
          </p:cNvSpPr>
          <p:nvPr>
            <p:ph idx="1"/>
          </p:nvPr>
        </p:nvSpPr>
        <p:spPr/>
        <p:txBody>
          <a:bodyPr>
            <a:normAutofit/>
          </a:bodyPr>
          <a:lstStyle/>
          <a:p>
            <a:r>
              <a:rPr lang="pt-BR" sz="2400" dirty="0"/>
              <a:t>Obtém-se também diversos conteúdos dentro do Materiais e Texturas, sendo eles:</a:t>
            </a:r>
          </a:p>
          <a:p>
            <a:r>
              <a:rPr lang="pt-BR" sz="2400" dirty="0"/>
              <a:t>Conceitos.</a:t>
            </a:r>
          </a:p>
          <a:p>
            <a:r>
              <a:rPr lang="pt-BR" sz="2400" dirty="0"/>
              <a:t>Configuração.</a:t>
            </a:r>
          </a:p>
          <a:p>
            <a:r>
              <a:rPr lang="pt-BR" sz="2400" dirty="0"/>
              <a:t>Aplicação.</a:t>
            </a:r>
          </a:p>
        </p:txBody>
      </p:sp>
    </p:spTree>
    <p:extLst>
      <p:ext uri="{BB962C8B-B14F-4D97-AF65-F5344CB8AC3E}">
        <p14:creationId xmlns:p14="http://schemas.microsoft.com/office/powerpoint/2010/main" val="12013258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9205C-4ED9-4A8A-B581-64A8882C1721}"/>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Sistema de Partículas.</a:t>
            </a:r>
          </a:p>
        </p:txBody>
      </p:sp>
      <p:sp>
        <p:nvSpPr>
          <p:cNvPr id="3" name="Espaço Reservado para Conteúdo 2">
            <a:extLst>
              <a:ext uri="{FF2B5EF4-FFF2-40B4-BE49-F238E27FC236}">
                <a16:creationId xmlns:a16="http://schemas.microsoft.com/office/drawing/2014/main" id="{58FCD7C2-E3C4-4492-9FEA-55C88ACEAA7E}"/>
              </a:ext>
            </a:extLst>
          </p:cNvPr>
          <p:cNvSpPr>
            <a:spLocks noGrp="1"/>
          </p:cNvSpPr>
          <p:nvPr>
            <p:ph idx="1"/>
          </p:nvPr>
        </p:nvSpPr>
        <p:spPr>
          <a:xfrm>
            <a:off x="677334" y="1416844"/>
            <a:ext cx="9774766" cy="4488656"/>
          </a:xfrm>
        </p:spPr>
        <p:txBody>
          <a:bodyPr>
            <a:noAutofit/>
          </a:bodyPr>
          <a:lstStyle/>
          <a:p>
            <a:r>
              <a:rPr lang="pt-BR" dirty="0"/>
              <a:t>Um sistema de partículas é uma técnica usada em computação gráfica e jogos para simular efeitos visuais complexos, como fogo, fumaça, chuva, explosões e muito mais.</a:t>
            </a:r>
          </a:p>
          <a:p>
            <a:r>
              <a:rPr lang="pt-BR" dirty="0"/>
              <a:t> Partículas: São pequenos elementos gráficos, como pontos, quadrados ou modelos 3D simples, que são usados para representar fenômenos visuais.</a:t>
            </a:r>
          </a:p>
          <a:p>
            <a:r>
              <a:rPr lang="pt-BR" dirty="0"/>
              <a:t>-Emissor de Partículas: É uma fonte ou gerador que cria e libera partículas no ambiente. Pode ser controlado para determinar a quantidade, velocidade, direção e outras propriedades das partículas.</a:t>
            </a:r>
          </a:p>
          <a:p>
            <a:r>
              <a:rPr lang="pt-BR" dirty="0"/>
              <a:t>Comportamentos: Os sistemas de partículas podem ter comportamentos configuráveis, como movimento, crescimento, rotação, cor, transparência e interação com forças externas (como gravidade ou vento).</a:t>
            </a:r>
          </a:p>
          <a:p>
            <a:r>
              <a:rPr lang="pt-BR" dirty="0"/>
              <a:t>Renderização: As partículas são </a:t>
            </a:r>
            <a:r>
              <a:rPr lang="pt-BR" dirty="0" err="1"/>
              <a:t>renderizadas</a:t>
            </a:r>
            <a:r>
              <a:rPr lang="pt-BR" dirty="0"/>
              <a:t> na tela usando técnicas como </a:t>
            </a:r>
            <a:r>
              <a:rPr lang="pt-BR" dirty="0" err="1"/>
              <a:t>sprites</a:t>
            </a:r>
            <a:r>
              <a:rPr lang="pt-BR" dirty="0"/>
              <a:t>, texturas ou cálculos em tempo real para criar efeitos visuais realistas.</a:t>
            </a:r>
          </a:p>
          <a:p>
            <a:r>
              <a:rPr lang="pt-BR" dirty="0"/>
              <a:t>Os sistemas de partículas são amplamente utilizados em jogos, animações e efeitos especiais devido à sua capacidade de criar efeitos dinâmicos e impressionantes com eficiência de processamento.</a:t>
            </a:r>
          </a:p>
        </p:txBody>
      </p:sp>
    </p:spTree>
    <p:extLst>
      <p:ext uri="{BB962C8B-B14F-4D97-AF65-F5344CB8AC3E}">
        <p14:creationId xmlns:p14="http://schemas.microsoft.com/office/powerpoint/2010/main" val="36009233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12EDE-F191-4FBE-BE2A-40A7E1C4BE1A}"/>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Controle de versão do projeto de jogo digital.</a:t>
            </a:r>
          </a:p>
        </p:txBody>
      </p:sp>
      <p:sp>
        <p:nvSpPr>
          <p:cNvPr id="3" name="Espaço Reservado para Conteúdo 2">
            <a:extLst>
              <a:ext uri="{FF2B5EF4-FFF2-40B4-BE49-F238E27FC236}">
                <a16:creationId xmlns:a16="http://schemas.microsoft.com/office/drawing/2014/main" id="{184E43DF-D481-41A6-B94B-892D09FADBF8}"/>
              </a:ext>
            </a:extLst>
          </p:cNvPr>
          <p:cNvSpPr>
            <a:spLocks noGrp="1"/>
          </p:cNvSpPr>
          <p:nvPr>
            <p:ph idx="1"/>
          </p:nvPr>
        </p:nvSpPr>
        <p:spPr>
          <a:xfrm>
            <a:off x="677334" y="2160589"/>
            <a:ext cx="9825566" cy="4303711"/>
          </a:xfrm>
        </p:spPr>
        <p:txBody>
          <a:bodyPr>
            <a:normAutofit/>
          </a:bodyPr>
          <a:lstStyle/>
          <a:p>
            <a:r>
              <a:rPr lang="pt-BR" sz="2000" dirty="0"/>
              <a:t>Controle de versão em projetos de jogos digitais é um sistema que rastreia e gerencia alterações nos arquivos do projeto ao longo do tempo, permitindo colaboração eficiente, histórico de revisões, e resolução de conflitos. Plataformas como </a:t>
            </a:r>
            <a:r>
              <a:rPr lang="pt-BR" sz="2000" dirty="0" err="1"/>
              <a:t>Git</a:t>
            </a:r>
            <a:r>
              <a:rPr lang="pt-BR" sz="2000" dirty="0"/>
              <a:t> e </a:t>
            </a:r>
            <a:r>
              <a:rPr lang="pt-BR" sz="2000" dirty="0" err="1"/>
              <a:t>Subversion</a:t>
            </a:r>
            <a:r>
              <a:rPr lang="pt-BR" sz="2000" dirty="0"/>
              <a:t> são comumente usadas para esse fim.</a:t>
            </a:r>
          </a:p>
          <a:p>
            <a:r>
              <a:rPr lang="pt-BR" sz="2000" b="1" dirty="0"/>
              <a:t>Rastreamento de Alterações:</a:t>
            </a:r>
            <a:r>
              <a:rPr lang="pt-BR" sz="2000" dirty="0"/>
              <a:t> Permite acompanhar quem fez quais mudanças em arquivos específicos e quando essas mudanças foram feitas. Isso ajuda a evitar conflitos e facilita a colaboração entre membros da equipe.</a:t>
            </a:r>
          </a:p>
          <a:p>
            <a:r>
              <a:rPr lang="pt-BR" sz="2000" b="1" dirty="0"/>
              <a:t>Histórico de Revisões:</a:t>
            </a:r>
            <a:r>
              <a:rPr lang="pt-BR" sz="2000" dirty="0"/>
              <a:t> Mantém um registro histórico de todas as versões anteriores dos arquivos do projeto. Isso permite voltar a versões anteriores se necessário, facilitando a resolução de problemas ou a recuperação de dados perdidos.</a:t>
            </a:r>
          </a:p>
          <a:p>
            <a:endParaRPr lang="pt-BR" sz="2000" dirty="0"/>
          </a:p>
        </p:txBody>
      </p:sp>
    </p:spTree>
    <p:extLst>
      <p:ext uri="{BB962C8B-B14F-4D97-AF65-F5344CB8AC3E}">
        <p14:creationId xmlns:p14="http://schemas.microsoft.com/office/powerpoint/2010/main" val="21698843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EF9D2-5413-4CDA-81BF-10D7B051BE18}"/>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Controle de versão do projeto de jogo digital.</a:t>
            </a:r>
            <a:endParaRPr lang="pt-BR" dirty="0"/>
          </a:p>
        </p:txBody>
      </p:sp>
      <p:sp>
        <p:nvSpPr>
          <p:cNvPr id="3" name="Espaço Reservado para Conteúdo 2">
            <a:extLst>
              <a:ext uri="{FF2B5EF4-FFF2-40B4-BE49-F238E27FC236}">
                <a16:creationId xmlns:a16="http://schemas.microsoft.com/office/drawing/2014/main" id="{F5DAC6B1-88A5-4271-988E-78116B9C8D91}"/>
              </a:ext>
            </a:extLst>
          </p:cNvPr>
          <p:cNvSpPr>
            <a:spLocks noGrp="1"/>
          </p:cNvSpPr>
          <p:nvPr>
            <p:ph idx="1"/>
          </p:nvPr>
        </p:nvSpPr>
        <p:spPr/>
        <p:txBody>
          <a:bodyPr/>
          <a:lstStyle/>
          <a:p>
            <a:r>
              <a:rPr lang="pt-BR" dirty="0"/>
              <a:t>Obtém-se também diversos conteúdos dentro do Controle de versão do projeto de jogo digital, sendo eles:</a:t>
            </a:r>
          </a:p>
          <a:p>
            <a:r>
              <a:rPr lang="pt-BR" dirty="0"/>
              <a:t>Recursos de Nuvem.</a:t>
            </a:r>
          </a:p>
          <a:p>
            <a:r>
              <a:rPr lang="pt-BR" dirty="0"/>
              <a:t>Integração com engine.</a:t>
            </a:r>
          </a:p>
          <a:p>
            <a:r>
              <a:rPr lang="pt-BR" dirty="0"/>
              <a:t>Configuração de repositório.</a:t>
            </a:r>
          </a:p>
        </p:txBody>
      </p:sp>
    </p:spTree>
    <p:extLst>
      <p:ext uri="{BB962C8B-B14F-4D97-AF65-F5344CB8AC3E}">
        <p14:creationId xmlns:p14="http://schemas.microsoft.com/office/powerpoint/2010/main" val="31942610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5BE49-0B23-46DC-8730-037B8F0AE9F8}"/>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Validação de Integração.</a:t>
            </a:r>
          </a:p>
        </p:txBody>
      </p:sp>
      <p:sp>
        <p:nvSpPr>
          <p:cNvPr id="3" name="Espaço Reservado para Conteúdo 2">
            <a:extLst>
              <a:ext uri="{FF2B5EF4-FFF2-40B4-BE49-F238E27FC236}">
                <a16:creationId xmlns:a16="http://schemas.microsoft.com/office/drawing/2014/main" id="{FEF1ECD9-79B1-4B79-B5B2-F6130C47A237}"/>
              </a:ext>
            </a:extLst>
          </p:cNvPr>
          <p:cNvSpPr>
            <a:spLocks noGrp="1"/>
          </p:cNvSpPr>
          <p:nvPr>
            <p:ph idx="1"/>
          </p:nvPr>
        </p:nvSpPr>
        <p:spPr>
          <a:xfrm>
            <a:off x="677334" y="1481933"/>
            <a:ext cx="9012766" cy="3998911"/>
          </a:xfrm>
        </p:spPr>
        <p:txBody>
          <a:bodyPr/>
          <a:lstStyle/>
          <a:p>
            <a:r>
              <a:rPr lang="pt-BR" sz="2400" dirty="0"/>
              <a:t>A validação de integração é um processo no desenvolvimento de software que verifica se os diferentes componentes de um sistema funcionam corretamente juntos. Isso envolve combinar unidades individuais de código em uma única aplicação e testar sua interação para garantir que funcionem de acordo com as expectativas. </a:t>
            </a:r>
          </a:p>
          <a:p>
            <a:r>
              <a:rPr lang="pt-BR" sz="2400" dirty="0"/>
              <a:t>A validação de integração identifica possíveis conflitos entre os componentes e garante que o sistema como um todo esteja coeso e funcional</a:t>
            </a:r>
            <a:r>
              <a:rPr lang="pt-BR" dirty="0"/>
              <a:t>.</a:t>
            </a:r>
          </a:p>
        </p:txBody>
      </p:sp>
    </p:spTree>
    <p:extLst>
      <p:ext uri="{BB962C8B-B14F-4D97-AF65-F5344CB8AC3E}">
        <p14:creationId xmlns:p14="http://schemas.microsoft.com/office/powerpoint/2010/main" val="26972760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6179B-FCCA-400A-9492-BD1BBD5770B1}"/>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Programação Orientada a Objetos.</a:t>
            </a:r>
          </a:p>
        </p:txBody>
      </p:sp>
      <p:sp>
        <p:nvSpPr>
          <p:cNvPr id="3" name="Espaço Reservado para Conteúdo 2">
            <a:extLst>
              <a:ext uri="{FF2B5EF4-FFF2-40B4-BE49-F238E27FC236}">
                <a16:creationId xmlns:a16="http://schemas.microsoft.com/office/drawing/2014/main" id="{AD606F5C-4ABC-4F21-9981-9F167C41B969}"/>
              </a:ext>
            </a:extLst>
          </p:cNvPr>
          <p:cNvSpPr>
            <a:spLocks noGrp="1"/>
          </p:cNvSpPr>
          <p:nvPr>
            <p:ph idx="1"/>
          </p:nvPr>
        </p:nvSpPr>
        <p:spPr>
          <a:xfrm>
            <a:off x="677334" y="2160589"/>
            <a:ext cx="9419166" cy="3998911"/>
          </a:xfrm>
        </p:spPr>
        <p:txBody>
          <a:bodyPr>
            <a:normAutofit/>
          </a:bodyPr>
          <a:lstStyle/>
          <a:p>
            <a:r>
              <a:rPr lang="pt-BR" sz="2400" dirty="0"/>
              <a:t>Programação Orientada a Objetos (POO) organiza o código em objetos, que contêm dados e métodos relacionados. Principais conceitos incluem classes (modelos para objetos), encapsulamento (esconder detalhes de implementação), herança (compartilhar características entre classes), polimorfismo (tratar objetos de forma uniforme) e abstração (simplificar complexidades). É amplamente utilizado em linguagens como Java, Python e C++ para criar software modular e reutilizável.</a:t>
            </a:r>
          </a:p>
        </p:txBody>
      </p:sp>
    </p:spTree>
    <p:extLst>
      <p:ext uri="{BB962C8B-B14F-4D97-AF65-F5344CB8AC3E}">
        <p14:creationId xmlns:p14="http://schemas.microsoft.com/office/powerpoint/2010/main" val="3605628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1E7A6-231E-4A54-967F-08A978DC8F38}"/>
              </a:ext>
            </a:extLst>
          </p:cNvPr>
          <p:cNvSpPr>
            <a:spLocks noGrp="1"/>
          </p:cNvSpPr>
          <p:nvPr>
            <p:ph type="title"/>
          </p:nvPr>
        </p:nvSpPr>
        <p:spPr/>
        <p:txBody>
          <a:bodyPr/>
          <a:lstStyle/>
          <a:p>
            <a:r>
              <a:rPr lang="pt-BR" dirty="0">
                <a:effectLst>
                  <a:outerShdw blurRad="38100" dist="38100" dir="2700000" algn="tl">
                    <a:srgbClr val="000000">
                      <a:alpha val="43137"/>
                    </a:srgbClr>
                  </a:outerShdw>
                </a:effectLst>
              </a:rPr>
              <a:t>Assuntos a serem tratados</a:t>
            </a:r>
            <a:r>
              <a:rPr lang="pt-BR" dirty="0"/>
              <a:t>.</a:t>
            </a:r>
          </a:p>
        </p:txBody>
      </p:sp>
      <p:sp>
        <p:nvSpPr>
          <p:cNvPr id="3" name="Espaço Reservado para Conteúdo 2">
            <a:extLst>
              <a:ext uri="{FF2B5EF4-FFF2-40B4-BE49-F238E27FC236}">
                <a16:creationId xmlns:a16="http://schemas.microsoft.com/office/drawing/2014/main" id="{982AAA9D-A022-4046-BE89-99D1D254D2EF}"/>
              </a:ext>
            </a:extLst>
          </p:cNvPr>
          <p:cNvSpPr>
            <a:spLocks noGrp="1"/>
          </p:cNvSpPr>
          <p:nvPr>
            <p:ph idx="1"/>
          </p:nvPr>
        </p:nvSpPr>
        <p:spPr>
          <a:xfrm>
            <a:off x="677334" y="1778000"/>
            <a:ext cx="8885766" cy="4263363"/>
          </a:xfrm>
        </p:spPr>
        <p:txBody>
          <a:bodyPr>
            <a:normAutofit/>
          </a:bodyPr>
          <a:lstStyle/>
          <a:p>
            <a:r>
              <a:rPr lang="pt-BR" dirty="0"/>
              <a:t>Importação de Assets.</a:t>
            </a:r>
          </a:p>
          <a:p>
            <a:r>
              <a:rPr lang="pt-BR" dirty="0"/>
              <a:t>Repositórios online de artes.</a:t>
            </a:r>
          </a:p>
          <a:p>
            <a:r>
              <a:rPr lang="pt-BR" dirty="0"/>
              <a:t>Animação em engine.</a:t>
            </a:r>
          </a:p>
          <a:p>
            <a:r>
              <a:rPr lang="pt-BR" dirty="0"/>
              <a:t>Manipulação de mapas de imagens.</a:t>
            </a:r>
          </a:p>
          <a:p>
            <a:r>
              <a:rPr lang="pt-BR" dirty="0"/>
              <a:t>Áudio em engine.</a:t>
            </a:r>
          </a:p>
          <a:p>
            <a:r>
              <a:rPr lang="pt-BR" dirty="0"/>
              <a:t>Materiais &amp; Texturas.</a:t>
            </a:r>
          </a:p>
          <a:p>
            <a:r>
              <a:rPr lang="pt-BR" dirty="0"/>
              <a:t>Sistema de partículas.</a:t>
            </a:r>
          </a:p>
          <a:p>
            <a:r>
              <a:rPr lang="pt-BR" dirty="0"/>
              <a:t>Controle de versão do projeto de jogo digital.</a:t>
            </a:r>
          </a:p>
          <a:p>
            <a:r>
              <a:rPr lang="pt-BR" dirty="0"/>
              <a:t>Validação da Integração</a:t>
            </a:r>
          </a:p>
          <a:p>
            <a:r>
              <a:rPr lang="pt-BR" dirty="0"/>
              <a:t> Programação orientada a objetos.</a:t>
            </a:r>
          </a:p>
        </p:txBody>
      </p:sp>
    </p:spTree>
    <p:extLst>
      <p:ext uri="{BB962C8B-B14F-4D97-AF65-F5344CB8AC3E}">
        <p14:creationId xmlns:p14="http://schemas.microsoft.com/office/powerpoint/2010/main" val="7420363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0C860-E572-43EA-83A7-EAF954A609B7}"/>
              </a:ext>
            </a:extLst>
          </p:cNvPr>
          <p:cNvSpPr>
            <a:spLocks noGrp="1"/>
          </p:cNvSpPr>
          <p:nvPr>
            <p:ph type="title"/>
          </p:nvPr>
        </p:nvSpPr>
        <p:spPr/>
        <p:txBody>
          <a:bodyPr/>
          <a:lstStyle/>
          <a:p>
            <a:r>
              <a:rPr lang="pt-BR" dirty="0"/>
              <a:t>FIM</a:t>
            </a:r>
          </a:p>
        </p:txBody>
      </p:sp>
      <p:sp>
        <p:nvSpPr>
          <p:cNvPr id="3" name="Espaço Reservado para Conteúdo 2">
            <a:extLst>
              <a:ext uri="{FF2B5EF4-FFF2-40B4-BE49-F238E27FC236}">
                <a16:creationId xmlns:a16="http://schemas.microsoft.com/office/drawing/2014/main" id="{7A6F22CD-781F-49FE-B19E-358E7131B9A9}"/>
              </a:ext>
            </a:extLst>
          </p:cNvPr>
          <p:cNvSpPr>
            <a:spLocks noGrp="1"/>
          </p:cNvSpPr>
          <p:nvPr>
            <p:ph idx="1"/>
          </p:nvPr>
        </p:nvSpPr>
        <p:spPr/>
        <p:txBody>
          <a:bodyPr/>
          <a:lstStyle/>
          <a:p>
            <a:r>
              <a:rPr lang="pt-BR" dirty="0"/>
              <a:t>Fontes utilizadas: chat GPT</a:t>
            </a:r>
          </a:p>
        </p:txBody>
      </p:sp>
    </p:spTree>
    <p:extLst>
      <p:ext uri="{BB962C8B-B14F-4D97-AF65-F5344CB8AC3E}">
        <p14:creationId xmlns:p14="http://schemas.microsoft.com/office/powerpoint/2010/main" val="24335695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4E1CD-8149-4FAA-8754-A7DB2DB1A050}"/>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Importação de Assets</a:t>
            </a:r>
            <a:r>
              <a:rPr lang="pt-BR" i="1" dirty="0"/>
              <a:t>.</a:t>
            </a:r>
          </a:p>
        </p:txBody>
      </p:sp>
      <p:sp>
        <p:nvSpPr>
          <p:cNvPr id="3" name="Espaço Reservado para Conteúdo 2">
            <a:extLst>
              <a:ext uri="{FF2B5EF4-FFF2-40B4-BE49-F238E27FC236}">
                <a16:creationId xmlns:a16="http://schemas.microsoft.com/office/drawing/2014/main" id="{A681FFC0-8A9E-4B61-B5BC-739DF0F23293}"/>
              </a:ext>
            </a:extLst>
          </p:cNvPr>
          <p:cNvSpPr>
            <a:spLocks noGrp="1"/>
          </p:cNvSpPr>
          <p:nvPr>
            <p:ph idx="1"/>
          </p:nvPr>
        </p:nvSpPr>
        <p:spPr>
          <a:xfrm>
            <a:off x="677334" y="1741489"/>
            <a:ext cx="8596668" cy="3880773"/>
          </a:xfrm>
        </p:spPr>
        <p:txBody>
          <a:bodyPr>
            <a:normAutofit/>
          </a:bodyPr>
          <a:lstStyle/>
          <a:p>
            <a:r>
              <a:rPr lang="pt-BR" sz="2800" dirty="0"/>
              <a:t>A importação de assets é o processo de adquirir e incorporar elementos digitais como imagens, vídeos, áudios, etc., em projetos digitais. Isso é feito através da seleção e importação dos recursos desejados em softwares ou plataformas relevantes, permitindo a criação de conteúdo mais rico e diversificado.</a:t>
            </a:r>
          </a:p>
        </p:txBody>
      </p:sp>
    </p:spTree>
    <p:extLst>
      <p:ext uri="{BB962C8B-B14F-4D97-AF65-F5344CB8AC3E}">
        <p14:creationId xmlns:p14="http://schemas.microsoft.com/office/powerpoint/2010/main" val="41414549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F92CB-20CF-438C-8FF0-87002E96D130}"/>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Importação de Assets.</a:t>
            </a: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40A170D8-DAE6-412D-8B09-57B7C2D5391D}"/>
              </a:ext>
            </a:extLst>
          </p:cNvPr>
          <p:cNvSpPr>
            <a:spLocks noGrp="1"/>
          </p:cNvSpPr>
          <p:nvPr>
            <p:ph idx="1"/>
          </p:nvPr>
        </p:nvSpPr>
        <p:spPr>
          <a:xfrm>
            <a:off x="677334" y="1830389"/>
            <a:ext cx="8596668" cy="3880773"/>
          </a:xfrm>
        </p:spPr>
        <p:txBody>
          <a:bodyPr/>
          <a:lstStyle/>
          <a:p>
            <a:r>
              <a:rPr lang="pt-BR" sz="2400" dirty="0"/>
              <a:t>Obtém-se também diversos conteúdos dentro da Importação de Assets, sendo eles:</a:t>
            </a:r>
          </a:p>
          <a:p>
            <a:r>
              <a:rPr lang="pt-BR" sz="2400" dirty="0"/>
              <a:t>Formatos.</a:t>
            </a:r>
          </a:p>
          <a:p>
            <a:r>
              <a:rPr lang="pt-BR" sz="2400" dirty="0"/>
              <a:t>Compatibilidade.</a:t>
            </a:r>
          </a:p>
          <a:p>
            <a:r>
              <a:rPr lang="pt-BR" sz="2400" dirty="0"/>
              <a:t>Funcionalidades de importação do engine.</a:t>
            </a:r>
          </a:p>
          <a:p>
            <a:r>
              <a:rPr lang="pt-BR" sz="2400" dirty="0"/>
              <a:t>Reconfiguração de modelos e Sprite.</a:t>
            </a:r>
          </a:p>
          <a:p>
            <a:endParaRPr lang="pt-BR" dirty="0"/>
          </a:p>
        </p:txBody>
      </p:sp>
    </p:spTree>
    <p:extLst>
      <p:ext uri="{BB962C8B-B14F-4D97-AF65-F5344CB8AC3E}">
        <p14:creationId xmlns:p14="http://schemas.microsoft.com/office/powerpoint/2010/main" val="23843291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038E7-92BA-41D0-A722-81582FBF01E9}"/>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Repositórios online de Artes.</a:t>
            </a:r>
          </a:p>
        </p:txBody>
      </p:sp>
      <p:sp>
        <p:nvSpPr>
          <p:cNvPr id="3" name="Espaço Reservado para Conteúdo 2">
            <a:extLst>
              <a:ext uri="{FF2B5EF4-FFF2-40B4-BE49-F238E27FC236}">
                <a16:creationId xmlns:a16="http://schemas.microsoft.com/office/drawing/2014/main" id="{65236B33-66BA-4C96-AFFE-5AB0F92ACADA}"/>
              </a:ext>
            </a:extLst>
          </p:cNvPr>
          <p:cNvSpPr>
            <a:spLocks noGrp="1"/>
          </p:cNvSpPr>
          <p:nvPr>
            <p:ph idx="1"/>
          </p:nvPr>
        </p:nvSpPr>
        <p:spPr>
          <a:xfrm>
            <a:off x="677334" y="1792289"/>
            <a:ext cx="9139766" cy="4240211"/>
          </a:xfrm>
        </p:spPr>
        <p:txBody>
          <a:bodyPr>
            <a:normAutofit/>
          </a:bodyPr>
          <a:lstStyle/>
          <a:p>
            <a:r>
              <a:rPr lang="pt-BR" sz="2000" dirty="0"/>
              <a:t>Repositórios online de arte são plataformas digitais onde artistas e criadores podem disponibilizar e compartilhar seu trabalho com o público. Esses repositórios geralmente oferecem uma ampla variedade de mídias, incluindo imagens, vídeos, música, modelos 3D e muito mais. Os artistas podem fazer upload de seu trabalho para exposição, venda ou simplesmente para compartilhar com outros.</a:t>
            </a:r>
          </a:p>
          <a:p>
            <a:r>
              <a:rPr lang="pt-BR" sz="2000" dirty="0"/>
              <a:t> Os usuários podem navegar pelos repositórios, descobrir novos talentos, adquirir obras de arte ou encontrar recursos para seus próprios projetos. Alguns dos repositórios online mais populares incluem o DeviantArt, ArtStation, Behance e Unsplash.</a:t>
            </a:r>
          </a:p>
        </p:txBody>
      </p:sp>
    </p:spTree>
    <p:extLst>
      <p:ext uri="{BB962C8B-B14F-4D97-AF65-F5344CB8AC3E}">
        <p14:creationId xmlns:p14="http://schemas.microsoft.com/office/powerpoint/2010/main" val="4228598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62365-240B-4394-B861-C1B66C692DF5}"/>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Repositórios online de Artes.</a:t>
            </a:r>
            <a:endParaRPr lang="pt-BR" dirty="0"/>
          </a:p>
        </p:txBody>
      </p:sp>
      <p:sp>
        <p:nvSpPr>
          <p:cNvPr id="3" name="Espaço Reservado para Conteúdo 2">
            <a:extLst>
              <a:ext uri="{FF2B5EF4-FFF2-40B4-BE49-F238E27FC236}">
                <a16:creationId xmlns:a16="http://schemas.microsoft.com/office/drawing/2014/main" id="{0D54CB61-1607-46AB-959B-2CE10369358D}"/>
              </a:ext>
            </a:extLst>
          </p:cNvPr>
          <p:cNvSpPr>
            <a:spLocks noGrp="1"/>
          </p:cNvSpPr>
          <p:nvPr>
            <p:ph idx="1"/>
          </p:nvPr>
        </p:nvSpPr>
        <p:spPr>
          <a:xfrm>
            <a:off x="677334" y="1930400"/>
            <a:ext cx="8596668" cy="3880773"/>
          </a:xfrm>
        </p:spPr>
        <p:txBody>
          <a:bodyPr>
            <a:normAutofit/>
          </a:bodyPr>
          <a:lstStyle/>
          <a:p>
            <a:r>
              <a:rPr lang="pt-BR" sz="2800" dirty="0"/>
              <a:t>Obtém-se também diversos conteúdos dentro do repositórios online de artes, sendo eles:</a:t>
            </a:r>
          </a:p>
          <a:p>
            <a:r>
              <a:rPr lang="pt-BR" sz="2800" dirty="0"/>
              <a:t>Obtenção de Assets.</a:t>
            </a:r>
          </a:p>
          <a:p>
            <a:r>
              <a:rPr lang="pt-BR" sz="2800" dirty="0"/>
              <a:t>Importação.</a:t>
            </a:r>
          </a:p>
          <a:p>
            <a:r>
              <a:rPr lang="pt-BR" sz="2800" dirty="0"/>
              <a:t>Utilização.</a:t>
            </a:r>
          </a:p>
        </p:txBody>
      </p:sp>
    </p:spTree>
    <p:extLst>
      <p:ext uri="{BB962C8B-B14F-4D97-AF65-F5344CB8AC3E}">
        <p14:creationId xmlns:p14="http://schemas.microsoft.com/office/powerpoint/2010/main" val="16051321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F4540-A40A-4405-BD77-21F2C13A3B68}"/>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Animação em engine.</a:t>
            </a:r>
          </a:p>
        </p:txBody>
      </p:sp>
      <p:sp>
        <p:nvSpPr>
          <p:cNvPr id="3" name="Espaço Reservado para Conteúdo 2">
            <a:extLst>
              <a:ext uri="{FF2B5EF4-FFF2-40B4-BE49-F238E27FC236}">
                <a16:creationId xmlns:a16="http://schemas.microsoft.com/office/drawing/2014/main" id="{4D0B89D5-748E-48D6-AA89-E48F05F42419}"/>
              </a:ext>
            </a:extLst>
          </p:cNvPr>
          <p:cNvSpPr>
            <a:spLocks noGrp="1"/>
          </p:cNvSpPr>
          <p:nvPr>
            <p:ph idx="1"/>
          </p:nvPr>
        </p:nvSpPr>
        <p:spPr>
          <a:xfrm>
            <a:off x="677334" y="1488613"/>
            <a:ext cx="9050866" cy="4175587"/>
          </a:xfrm>
        </p:spPr>
        <p:txBody>
          <a:bodyPr>
            <a:normAutofit/>
          </a:bodyPr>
          <a:lstStyle/>
          <a:p>
            <a:r>
              <a:rPr lang="pt-BR" sz="2000" dirty="0"/>
              <a:t>Animação em engine refere-se ao processo de criar movimento e interatividade em jogos e aplicativos usando um motor de jogo (engine). Isso envolve a criação de animações para personagens, objetos e ambientes dentro do ambiente de desenvolvimento fornecido pela engine. Os desenvolvedores podem usar ferramentas integradas para criar animações de movimento, como caminhadas, corridas e interações físicas.</a:t>
            </a:r>
          </a:p>
          <a:p>
            <a:r>
              <a:rPr lang="pt-BR" sz="2000" dirty="0"/>
              <a:t> Além disso, eles podem implementar lógica de animação para controlar o comportamento dos objetos durante o jogo. As animações podem ser criadas usando recursos 2D ou 3D, dependendo das capacidades da engine. As </a:t>
            </a:r>
            <a:r>
              <a:rPr lang="pt-BR" sz="2000" dirty="0" err="1"/>
              <a:t>engines</a:t>
            </a:r>
            <a:r>
              <a:rPr lang="pt-BR" sz="2000" dirty="0"/>
              <a:t> mais conhecidas para animação incluem </a:t>
            </a:r>
            <a:r>
              <a:rPr lang="pt-BR" sz="2000" dirty="0" err="1"/>
              <a:t>Unity</a:t>
            </a:r>
            <a:r>
              <a:rPr lang="pt-BR" sz="2000" dirty="0"/>
              <a:t>, </a:t>
            </a:r>
            <a:r>
              <a:rPr lang="pt-BR" sz="2000" dirty="0" err="1"/>
              <a:t>Unreal</a:t>
            </a:r>
            <a:r>
              <a:rPr lang="pt-BR" sz="2000" dirty="0"/>
              <a:t> Engine, </a:t>
            </a:r>
            <a:r>
              <a:rPr lang="pt-BR" sz="2000" dirty="0" err="1"/>
              <a:t>Godot</a:t>
            </a:r>
            <a:r>
              <a:rPr lang="pt-BR" sz="2000" dirty="0"/>
              <a:t> e </a:t>
            </a:r>
            <a:r>
              <a:rPr lang="pt-BR" sz="2000" dirty="0" err="1"/>
              <a:t>CryEngine</a:t>
            </a:r>
            <a:r>
              <a:rPr lang="pt-BR" sz="2000" dirty="0"/>
              <a:t>.</a:t>
            </a:r>
          </a:p>
        </p:txBody>
      </p:sp>
    </p:spTree>
    <p:extLst>
      <p:ext uri="{BB962C8B-B14F-4D97-AF65-F5344CB8AC3E}">
        <p14:creationId xmlns:p14="http://schemas.microsoft.com/office/powerpoint/2010/main" val="20933219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0238-8010-4663-8FF6-DF63BEEC46BF}"/>
              </a:ext>
            </a:extLst>
          </p:cNvPr>
          <p:cNvSpPr>
            <a:spLocks noGrp="1"/>
          </p:cNvSpPr>
          <p:nvPr>
            <p:ph type="title"/>
          </p:nvPr>
        </p:nvSpPr>
        <p:spPr>
          <a:xfrm>
            <a:off x="677334" y="622300"/>
            <a:ext cx="8596668" cy="1320800"/>
          </a:xfrm>
        </p:spPr>
        <p:txBody>
          <a:bodyPr/>
          <a:lstStyle/>
          <a:p>
            <a:r>
              <a:rPr lang="pt-BR" i="1" dirty="0">
                <a:effectLst>
                  <a:outerShdw blurRad="38100" dist="38100" dir="2700000" algn="tl">
                    <a:srgbClr val="000000">
                      <a:alpha val="43137"/>
                    </a:srgbClr>
                  </a:outerShdw>
                </a:effectLst>
              </a:rPr>
              <a:t>Animação em engine.</a:t>
            </a:r>
            <a:endParaRPr lang="pt-BR" dirty="0"/>
          </a:p>
        </p:txBody>
      </p:sp>
      <p:sp>
        <p:nvSpPr>
          <p:cNvPr id="3" name="Espaço Reservado para Conteúdo 2">
            <a:extLst>
              <a:ext uri="{FF2B5EF4-FFF2-40B4-BE49-F238E27FC236}">
                <a16:creationId xmlns:a16="http://schemas.microsoft.com/office/drawing/2014/main" id="{66CEFEEF-E4C0-420D-B869-D86BCC190304}"/>
              </a:ext>
            </a:extLst>
          </p:cNvPr>
          <p:cNvSpPr>
            <a:spLocks noGrp="1"/>
          </p:cNvSpPr>
          <p:nvPr>
            <p:ph idx="1"/>
          </p:nvPr>
        </p:nvSpPr>
        <p:spPr>
          <a:xfrm>
            <a:off x="677334" y="1601789"/>
            <a:ext cx="8596668" cy="3880773"/>
          </a:xfrm>
        </p:spPr>
        <p:txBody>
          <a:bodyPr>
            <a:normAutofit/>
          </a:bodyPr>
          <a:lstStyle/>
          <a:p>
            <a:r>
              <a:rPr lang="pt-BR" sz="2800" dirty="0"/>
              <a:t>Obtém-se também diversos conteúdos dentro da Animação em Engine, sendo eles:</a:t>
            </a:r>
          </a:p>
          <a:p>
            <a:r>
              <a:rPr lang="pt-BR" sz="2800" dirty="0"/>
              <a:t>Criação.</a:t>
            </a:r>
          </a:p>
          <a:p>
            <a:r>
              <a:rPr lang="pt-BR" sz="2800" dirty="0"/>
              <a:t>Manipulação.</a:t>
            </a:r>
          </a:p>
          <a:p>
            <a:r>
              <a:rPr lang="pt-BR" sz="2800" dirty="0"/>
              <a:t>Configuração.</a:t>
            </a:r>
          </a:p>
          <a:p>
            <a:r>
              <a:rPr lang="pt-BR" sz="2800" dirty="0"/>
              <a:t>Controle via código.</a:t>
            </a:r>
          </a:p>
        </p:txBody>
      </p:sp>
    </p:spTree>
    <p:extLst>
      <p:ext uri="{BB962C8B-B14F-4D97-AF65-F5344CB8AC3E}">
        <p14:creationId xmlns:p14="http://schemas.microsoft.com/office/powerpoint/2010/main" val="5659623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9D2FC-0578-47BB-8FE9-635D4DBABC2C}"/>
              </a:ext>
            </a:extLst>
          </p:cNvPr>
          <p:cNvSpPr>
            <a:spLocks noGrp="1"/>
          </p:cNvSpPr>
          <p:nvPr>
            <p:ph type="title"/>
          </p:nvPr>
        </p:nvSpPr>
        <p:spPr/>
        <p:txBody>
          <a:bodyPr/>
          <a:lstStyle/>
          <a:p>
            <a:r>
              <a:rPr lang="pt-BR" i="1" dirty="0">
                <a:effectLst>
                  <a:outerShdw blurRad="38100" dist="38100" dir="2700000" algn="tl">
                    <a:srgbClr val="000000">
                      <a:alpha val="43137"/>
                    </a:srgbClr>
                  </a:outerShdw>
                </a:effectLst>
              </a:rPr>
              <a:t>Manipulação de mapas em imagens.</a:t>
            </a:r>
          </a:p>
        </p:txBody>
      </p:sp>
      <p:sp>
        <p:nvSpPr>
          <p:cNvPr id="3" name="Espaço Reservado para Conteúdo 2">
            <a:extLst>
              <a:ext uri="{FF2B5EF4-FFF2-40B4-BE49-F238E27FC236}">
                <a16:creationId xmlns:a16="http://schemas.microsoft.com/office/drawing/2014/main" id="{A5FBFAE9-398B-4010-8059-1765CCDB7DE0}"/>
              </a:ext>
            </a:extLst>
          </p:cNvPr>
          <p:cNvSpPr>
            <a:spLocks noGrp="1"/>
          </p:cNvSpPr>
          <p:nvPr>
            <p:ph idx="1"/>
          </p:nvPr>
        </p:nvSpPr>
        <p:spPr>
          <a:xfrm>
            <a:off x="677334" y="1828800"/>
            <a:ext cx="9063566" cy="4419600"/>
          </a:xfrm>
        </p:spPr>
        <p:txBody>
          <a:bodyPr>
            <a:normAutofit fontScale="92500" lnSpcReduction="10000"/>
          </a:bodyPr>
          <a:lstStyle/>
          <a:p>
            <a:r>
              <a:rPr lang="pt-BR" sz="2000" dirty="0"/>
              <a:t> </a:t>
            </a:r>
            <a:r>
              <a:rPr lang="pt-BR" sz="2600" dirty="0"/>
              <a:t>A manipulação de mapas em imagens refere-se à modificação de características específicas de uma imagem usando mapas (também chamados de máscaras ou canais). Estes mapas são geralmente imagens em tons de cinza onde diferentes valores representam diferentes atributos da imagem, como profundidade, transparência, brilho ou deformação.</a:t>
            </a:r>
          </a:p>
          <a:p>
            <a:r>
              <a:rPr lang="pt-BR" sz="2600" dirty="0"/>
              <a:t> Ao aplicar esses mapas a uma imagem, é possível alterar seletivamente várias propriedades, como iluminação, textura e distorção. Isso é comumente utilizado em softwares de edição de imagem e design gráfico para criar efeitos especiais, ajustes finos em fotos e ilustrações, entre outras aplicações criativas.</a:t>
            </a:r>
          </a:p>
        </p:txBody>
      </p:sp>
    </p:spTree>
    <p:extLst>
      <p:ext uri="{BB962C8B-B14F-4D97-AF65-F5344CB8AC3E}">
        <p14:creationId xmlns:p14="http://schemas.microsoft.com/office/powerpoint/2010/main" val="411376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176</TotalTime>
  <Words>1432</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Arial Black</vt:lpstr>
      <vt:lpstr>Trebuchet MS</vt:lpstr>
      <vt:lpstr>Wingdings 3</vt:lpstr>
      <vt:lpstr>Facetado</vt:lpstr>
      <vt:lpstr>Integração dos elementos multimídia ao jogo digital.</vt:lpstr>
      <vt:lpstr>Assuntos a serem tratados.</vt:lpstr>
      <vt:lpstr>Importação de Assets.</vt:lpstr>
      <vt:lpstr>Importação de Assets.</vt:lpstr>
      <vt:lpstr>Repositórios online de Artes.</vt:lpstr>
      <vt:lpstr>Repositórios online de Artes.</vt:lpstr>
      <vt:lpstr>Animação em engine.</vt:lpstr>
      <vt:lpstr>Animação em engine.</vt:lpstr>
      <vt:lpstr>Manipulação de mapas em imagens.</vt:lpstr>
      <vt:lpstr>Manipulação de mapas em imagens.</vt:lpstr>
      <vt:lpstr>Áudio em Engine.</vt:lpstr>
      <vt:lpstr>Áudio em Engine</vt:lpstr>
      <vt:lpstr>Materiais &amp; Texturas.</vt:lpstr>
      <vt:lpstr>Materiais &amp; Texturas.</vt:lpstr>
      <vt:lpstr>Sistema de Partículas.</vt:lpstr>
      <vt:lpstr>Controle de versão do projeto de jogo digital.</vt:lpstr>
      <vt:lpstr>Controle de versão do projeto de jogo digital.</vt:lpstr>
      <vt:lpstr>Validação de Integração.</vt:lpstr>
      <vt:lpstr>Programação Orientada a Objetos.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Integração dos elementos multimídia ao jogo digital.</dc:title>
  <dc:creator>Aluno</dc:creator>
  <cp:lastModifiedBy>Aluno</cp:lastModifiedBy>
  <cp:revision>11</cp:revision>
  <dcterms:created xsi:type="dcterms:W3CDTF">2024-03-14T12:09:34Z</dcterms:created>
  <dcterms:modified xsi:type="dcterms:W3CDTF">2024-03-14T15:06:31Z</dcterms:modified>
</cp:coreProperties>
</file>