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9"/>
  </p:notesMasterIdLst>
  <p:sldIdLst>
    <p:sldId id="256" r:id="rId2"/>
    <p:sldId id="352" r:id="rId3"/>
    <p:sldId id="389" r:id="rId4"/>
    <p:sldId id="390" r:id="rId5"/>
    <p:sldId id="392" r:id="rId6"/>
    <p:sldId id="391" r:id="rId7"/>
    <p:sldId id="398" r:id="rId8"/>
    <p:sldId id="399" r:id="rId9"/>
    <p:sldId id="406" r:id="rId10"/>
    <p:sldId id="417" r:id="rId11"/>
    <p:sldId id="496" r:id="rId12"/>
    <p:sldId id="426" r:id="rId13"/>
    <p:sldId id="432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7" r:id="rId27"/>
    <p:sldId id="452" r:id="rId28"/>
    <p:sldId id="456" r:id="rId29"/>
    <p:sldId id="457" r:id="rId30"/>
    <p:sldId id="497" r:id="rId31"/>
    <p:sldId id="459" r:id="rId32"/>
    <p:sldId id="463" r:id="rId33"/>
    <p:sldId id="465" r:id="rId34"/>
    <p:sldId id="466" r:id="rId35"/>
    <p:sldId id="461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74" r:id="rId53"/>
    <p:sldId id="485" r:id="rId54"/>
    <p:sldId id="486" r:id="rId55"/>
    <p:sldId id="484" r:id="rId56"/>
    <p:sldId id="427" r:id="rId57"/>
    <p:sldId id="386" r:id="rId5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na Rothkoff" initials="RR" lastIdx="1" clrIdx="0">
    <p:extLst>
      <p:ext uri="{19B8F6BF-5375-455C-9EA6-DF929625EA0E}">
        <p15:presenceInfo xmlns:p15="http://schemas.microsoft.com/office/powerpoint/2012/main" userId="S::renanaro@on.huji.ac.il::576ee568-091d-4e9f-8f56-98242f7a66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סגנון ערכת נושא 2 - הדגשה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8" autoAdjust="0"/>
    <p:restoredTop sz="94259" autoAdjust="0"/>
  </p:normalViewPr>
  <p:slideViewPr>
    <p:cSldViewPr snapToGrid="0">
      <p:cViewPr varScale="1">
        <p:scale>
          <a:sx n="107" d="100"/>
          <a:sy n="107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5C3303-0BD5-4991-80FC-FDEF4E6A53D4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54B2D84-CE0D-442E-AF21-4D6C6ED9A1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05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B2D84-CE0D-442E-AF21-4D6C6ED9A19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36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B2D84-CE0D-442E-AF21-4D6C6ED9A19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74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B2D84-CE0D-442E-AF21-4D6C6ED9A19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14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B2D84-CE0D-442E-AF21-4D6C6ED9A19A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81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B2D84-CE0D-442E-AF21-4D6C6ED9A19A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177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3E1755-41AF-4D85-B782-339592EB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76F15BF-4193-4955-800B-13A96B2C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8E0E6D-CCA8-42DB-8853-18031974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DE27DC-DF50-42CA-9ADB-66A5C1A9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72CA25-BFDE-49EA-801E-BA6A3F73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220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69AE5E-2A22-4E0D-A20D-90651740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08E8DD-6B0F-46B4-8FA6-1C4BD133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756F97-14F0-4D70-9108-95616E51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88164F-7A1D-4EF4-ADD7-065957A6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85181E-E893-40A3-B039-D5A5076D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06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5854625-6200-42F8-8051-06814842A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740B895-A863-4323-91B8-BB4498B7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85A608-AA2D-4261-856C-788A8434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1140A0-4520-4120-828C-5FA26DE5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1B9B4D-5302-4637-8F41-CC259EE3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67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B0A45E-8BFE-45AB-B824-E9037EFC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725B49-634B-4917-94A9-B4D5ABC1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2A050B-71A4-43CE-BBDA-3BDA6E2C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5EC736-30B8-4AAD-ABE2-3E6AB7D0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B9AD4B-5358-43BB-90EC-41420E6E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66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14C82-907E-409E-BF8D-FFE01E0E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DBB55F3-9742-4A4B-B430-CBBD021B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D246DD-99A3-4231-8ED4-5547CA67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2013DF-8565-4F84-90BB-CA81EFAF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77A41C-2EDC-4805-B698-EA269BDB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2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976A1B-BAEC-4451-B033-9F4DFCAD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86786B-99C0-4770-ACC1-E7D7C94DF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0619551-E9B3-4885-83A2-6EDDA484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03F188-06FF-425B-AF6D-9CBF7AF8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856054-FFC9-4EB4-8EAF-DC557819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98720DB-0E3B-439A-A63E-ACB6C4A6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6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4FEFF7-78F2-40F6-BCB1-EE2C0489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664AC69-146D-4E7F-B5C9-388484BB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53496A6-EFE3-49D7-98E9-0179F631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99BB48-FC0C-4C3F-A42E-5B22BADDF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908C0CB-6AAA-4187-AD4B-3CAF0C0F9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21983C1-4A8C-43DA-BB63-540ADE85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1A9F621-2536-48E2-860B-B1161327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5613BB3-AAF0-44E5-A5C0-0498F475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09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DB2415-6B2A-41DB-AD13-06C71F21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3452EC4-6347-4598-B663-096B6041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F8441C-E450-4F81-BD1C-619964BD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E0EE14-973F-40A8-A91E-8D13A115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192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DFBA38A-55C8-44E0-A762-79A8C97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9AAF0E-C406-47DD-9157-15F18B61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F195FBA-A31E-4E30-9CB9-600F64E5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5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72CB72-ED5B-4E7D-B13E-E3C269F4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DBD49A-5AF8-45B2-A8E6-2BDD81B5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930975-0EA2-43CB-B2BB-6E4AD9B92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D2F107-DF67-418D-BDBE-2CC6BB56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3A41ED8-DCFC-4506-9340-B4E9C7F3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2E1B3D1-3D66-472B-933C-9646BCC3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144EFE-775D-4B87-8F73-9F619CB2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D13BEA4-C184-43F4-8660-BC16BAAC4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A7C776-D984-487D-BA39-A695A42E4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10FAF1-6B41-448B-A423-9537C165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52AFCA-4BFF-429F-866E-557EBDA1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99768C-B32E-4E78-BA39-F557A8C2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44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1C04CB4-9421-4768-8F88-383D9EB9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3D118F-B54F-4FB2-BF22-58161B23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6E204D-EA22-4A40-8561-D11F553C9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73AB8-94F6-4000-9C80-0645B026E50D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F53F60-EEF4-474F-843D-C16E27337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FCC770-87EB-4B2F-98CE-3E2FAB171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67D5C-A95D-4223-A7C5-AA85C70B31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086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A5AA97-D051-428E-9ED9-659C68156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assembly</a:t>
            </a:r>
            <a:endParaRPr lang="he-IL" sz="80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FAA9DF4-788D-405C-AB37-E461FE90A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4800" dirty="0"/>
              <a:t>מבנה המחשב – ריענון</a:t>
            </a:r>
          </a:p>
        </p:txBody>
      </p:sp>
    </p:spTree>
    <p:extLst>
      <p:ext uri="{BB962C8B-B14F-4D97-AF65-F5344CB8AC3E}">
        <p14:creationId xmlns:p14="http://schemas.microsoft.com/office/powerpoint/2010/main" val="420125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83872A-2D1E-4819-9682-B2CDCDA6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בעצם אנו רוצים לעשות?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D1205A8-38DB-4F38-8A17-851519B6527B}"/>
              </a:ext>
            </a:extLst>
          </p:cNvPr>
          <p:cNvSpPr/>
          <p:nvPr/>
        </p:nvSpPr>
        <p:spPr>
          <a:xfrm>
            <a:off x="2004276" y="2738229"/>
            <a:ext cx="6018795" cy="2907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C98BD87B-9B42-40FF-9C34-4D512BED0A88}"/>
              </a:ext>
            </a:extLst>
          </p:cNvPr>
          <p:cNvGrpSpPr/>
          <p:nvPr/>
        </p:nvGrpSpPr>
        <p:grpSpPr>
          <a:xfrm>
            <a:off x="2466443" y="2293515"/>
            <a:ext cx="4998610" cy="3129223"/>
            <a:chOff x="2302272" y="-34795"/>
            <a:chExt cx="4255103" cy="3108699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D81A30F4-61CF-44E0-99F7-111B3518C53F}"/>
                </a:ext>
              </a:extLst>
            </p:cNvPr>
            <p:cNvSpPr/>
            <p:nvPr/>
          </p:nvSpPr>
          <p:spPr>
            <a:xfrm>
              <a:off x="2610465" y="1001485"/>
              <a:ext cx="1455098" cy="20724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F26540AA-171E-4777-870A-30A5757F4999}"/>
                </a:ext>
              </a:extLst>
            </p:cNvPr>
            <p:cNvSpPr/>
            <p:nvPr/>
          </p:nvSpPr>
          <p:spPr>
            <a:xfrm>
              <a:off x="2799471" y="1111348"/>
              <a:ext cx="661180" cy="330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ED43B941-F7F0-4AE5-A67E-82AE468B8422}"/>
                </a:ext>
              </a:extLst>
            </p:cNvPr>
            <p:cNvSpPr/>
            <p:nvPr/>
          </p:nvSpPr>
          <p:spPr>
            <a:xfrm>
              <a:off x="2799471" y="1495295"/>
              <a:ext cx="661180" cy="330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56D23F6-9DA5-4C69-BABF-30638362F4A9}"/>
                </a:ext>
              </a:extLst>
            </p:cNvPr>
            <p:cNvSpPr/>
            <p:nvPr/>
          </p:nvSpPr>
          <p:spPr>
            <a:xfrm>
              <a:off x="2813714" y="2193501"/>
              <a:ext cx="661180" cy="250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AA2C7436-1FAF-4C87-8449-AEDA9C77C4B3}"/>
                </a:ext>
              </a:extLst>
            </p:cNvPr>
            <p:cNvSpPr/>
            <p:nvPr/>
          </p:nvSpPr>
          <p:spPr>
            <a:xfrm>
              <a:off x="2818145" y="2519707"/>
              <a:ext cx="661181" cy="295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ALU</a:t>
              </a:r>
              <a:endParaRPr lang="he-IL" dirty="0"/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3C2DEF8A-004D-4CE6-B96A-B7B109579354}"/>
                </a:ext>
              </a:extLst>
            </p:cNvPr>
            <p:cNvSpPr/>
            <p:nvPr/>
          </p:nvSpPr>
          <p:spPr>
            <a:xfrm>
              <a:off x="3460651" y="1308295"/>
              <a:ext cx="189006" cy="52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280AB1B-5F10-4326-8F0D-9CD7E6797479}"/>
                </a:ext>
              </a:extLst>
            </p:cNvPr>
            <p:cNvSpPr/>
            <p:nvPr/>
          </p:nvSpPr>
          <p:spPr>
            <a:xfrm>
              <a:off x="3479598" y="1630135"/>
              <a:ext cx="189006" cy="52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FD30A062-31A8-49D0-8FDC-5958DEA1D2EB}"/>
                </a:ext>
              </a:extLst>
            </p:cNvPr>
            <p:cNvSpPr/>
            <p:nvPr/>
          </p:nvSpPr>
          <p:spPr>
            <a:xfrm>
              <a:off x="3466776" y="1630135"/>
              <a:ext cx="189006" cy="52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9B7F6FDA-B58A-4536-8C4E-1D465034889B}"/>
                </a:ext>
              </a:extLst>
            </p:cNvPr>
            <p:cNvSpPr/>
            <p:nvPr/>
          </p:nvSpPr>
          <p:spPr>
            <a:xfrm>
              <a:off x="3479598" y="2307739"/>
              <a:ext cx="189006" cy="52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2712DBA3-F0BF-4925-9985-3592A03F25FC}"/>
                </a:ext>
              </a:extLst>
            </p:cNvPr>
            <p:cNvSpPr/>
            <p:nvPr/>
          </p:nvSpPr>
          <p:spPr>
            <a:xfrm>
              <a:off x="3480505" y="2641387"/>
              <a:ext cx="189006" cy="52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F199F11A-3CF0-418B-BF05-46E64DA66A77}"/>
                </a:ext>
              </a:extLst>
            </p:cNvPr>
            <p:cNvSpPr/>
            <p:nvPr/>
          </p:nvSpPr>
          <p:spPr>
            <a:xfrm>
              <a:off x="3649657" y="1308295"/>
              <a:ext cx="45719" cy="1385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F107BBF8-DD76-402A-9A53-880B82B8A382}"/>
                </a:ext>
              </a:extLst>
            </p:cNvPr>
            <p:cNvSpPr/>
            <p:nvPr/>
          </p:nvSpPr>
          <p:spPr>
            <a:xfrm>
              <a:off x="3695376" y="2047300"/>
              <a:ext cx="1416174" cy="105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0D63A616-3528-434A-9E92-04B674D0DE35}"/>
                </a:ext>
              </a:extLst>
            </p:cNvPr>
            <p:cNvSpPr txBox="1"/>
            <p:nvPr/>
          </p:nvSpPr>
          <p:spPr>
            <a:xfrm>
              <a:off x="2302272" y="570698"/>
              <a:ext cx="2197169" cy="5008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/>
                <a:t>יחידת הביצוע</a:t>
              </a:r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AAACD6B5-CAE2-4010-807F-3A77F4567791}"/>
                </a:ext>
              </a:extLst>
            </p:cNvPr>
            <p:cNvSpPr txBox="1"/>
            <p:nvPr/>
          </p:nvSpPr>
          <p:spPr>
            <a:xfrm>
              <a:off x="4512992" y="570698"/>
              <a:ext cx="2044383" cy="5008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/>
                <a:t>יחידת הבקרה</a:t>
              </a:r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FA920284-1516-493C-A1DC-124EE9FBCE42}"/>
                </a:ext>
              </a:extLst>
            </p:cNvPr>
            <p:cNvSpPr txBox="1"/>
            <p:nvPr/>
          </p:nvSpPr>
          <p:spPr>
            <a:xfrm>
              <a:off x="3743071" y="-34795"/>
              <a:ext cx="14550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/>
                <a:t>מעבד</a:t>
              </a:r>
            </a:p>
          </p:txBody>
        </p:sp>
      </p:grpSp>
      <p:sp>
        <p:nvSpPr>
          <p:cNvPr id="7" name="מלבן 6">
            <a:extLst>
              <a:ext uri="{FF2B5EF4-FFF2-40B4-BE49-F238E27FC236}">
                <a16:creationId xmlns:a16="http://schemas.microsoft.com/office/drawing/2014/main" id="{2C2C7975-CE5D-4F9A-A647-FDA81F87001D}"/>
              </a:ext>
            </a:extLst>
          </p:cNvPr>
          <p:cNvSpPr/>
          <p:nvPr/>
        </p:nvSpPr>
        <p:spPr>
          <a:xfrm>
            <a:off x="5409575" y="3336636"/>
            <a:ext cx="1709352" cy="141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A0B966D-7397-4F5A-BE79-8131501D9686}"/>
              </a:ext>
            </a:extLst>
          </p:cNvPr>
          <p:cNvSpPr/>
          <p:nvPr/>
        </p:nvSpPr>
        <p:spPr>
          <a:xfrm>
            <a:off x="5766594" y="4166217"/>
            <a:ext cx="790142" cy="42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IR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98436B7-AE22-4D22-A3A5-A18ABD72A75A}"/>
              </a:ext>
            </a:extLst>
          </p:cNvPr>
          <p:cNvSpPr/>
          <p:nvPr/>
        </p:nvSpPr>
        <p:spPr>
          <a:xfrm>
            <a:off x="5758612" y="3480892"/>
            <a:ext cx="790142" cy="42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IP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0EC5D24-D967-43F5-A553-9CC4E72F9394}"/>
              </a:ext>
            </a:extLst>
          </p:cNvPr>
          <p:cNvSpPr/>
          <p:nvPr/>
        </p:nvSpPr>
        <p:spPr>
          <a:xfrm>
            <a:off x="6556736" y="3692797"/>
            <a:ext cx="341054" cy="8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5077F8A-E057-4F6F-84C8-4B0E507B04E3}"/>
              </a:ext>
            </a:extLst>
          </p:cNvPr>
          <p:cNvSpPr/>
          <p:nvPr/>
        </p:nvSpPr>
        <p:spPr>
          <a:xfrm>
            <a:off x="6572701" y="4346202"/>
            <a:ext cx="341054" cy="8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2959E37-6E72-4A7D-BF68-33135DEE257C}"/>
              </a:ext>
            </a:extLst>
          </p:cNvPr>
          <p:cNvSpPr/>
          <p:nvPr/>
        </p:nvSpPr>
        <p:spPr>
          <a:xfrm flipH="1">
            <a:off x="6908017" y="3686285"/>
            <a:ext cx="86497" cy="219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070DC497-485B-43C9-B264-C531331EA727}"/>
              </a:ext>
            </a:extLst>
          </p:cNvPr>
          <p:cNvSpPr/>
          <p:nvPr/>
        </p:nvSpPr>
        <p:spPr>
          <a:xfrm rot="16200000" flipH="1">
            <a:off x="5937228" y="1528297"/>
            <a:ext cx="87849" cy="866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95AB2625-393D-43A7-8EB6-5367E314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2" y="1186384"/>
            <a:ext cx="1117239" cy="4854192"/>
          </a:xfrm>
          <a:prstGeom prst="rect">
            <a:avLst/>
          </a:prstGeom>
        </p:spPr>
      </p:pic>
      <p:pic>
        <p:nvPicPr>
          <p:cNvPr id="31" name="Picture 2" descr="סט מקלדת ועכבר Microsoft Wireless Desktop 3050 - עברית, רוסית ואנגלית -  פרידיו">
            <a:extLst>
              <a:ext uri="{FF2B5EF4-FFF2-40B4-BE49-F238E27FC236}">
                <a16:creationId xmlns:a16="http://schemas.microsoft.com/office/drawing/2014/main" id="{69A7887F-43A7-4124-B916-2416AFDD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432" y="4179082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מסך מחשב ''23.8 Mag LED S24HD | ציוד הקפי- מחשבים | מסכי מחשב">
            <a:extLst>
              <a:ext uri="{FF2B5EF4-FFF2-40B4-BE49-F238E27FC236}">
                <a16:creationId xmlns:a16="http://schemas.microsoft.com/office/drawing/2014/main" id="{4B82FC2F-DE6B-4CBF-9EBE-A11DC87E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288" y="253088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מלבן 32">
            <a:extLst>
              <a:ext uri="{FF2B5EF4-FFF2-40B4-BE49-F238E27FC236}">
                <a16:creationId xmlns:a16="http://schemas.microsoft.com/office/drawing/2014/main" id="{4C943BD4-EA27-40EF-8568-41EC85C1C600}"/>
              </a:ext>
            </a:extLst>
          </p:cNvPr>
          <p:cNvSpPr/>
          <p:nvPr/>
        </p:nvSpPr>
        <p:spPr>
          <a:xfrm>
            <a:off x="8485238" y="2738229"/>
            <a:ext cx="3537430" cy="29074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E703A76F-3FE3-4098-947E-0FCCF0661045}"/>
              </a:ext>
            </a:extLst>
          </p:cNvPr>
          <p:cNvSpPr/>
          <p:nvPr/>
        </p:nvSpPr>
        <p:spPr>
          <a:xfrm>
            <a:off x="10229589" y="5550682"/>
            <a:ext cx="86496" cy="26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50B53FB9-E563-4D8C-AE75-91B18E2BE7EF}"/>
              </a:ext>
            </a:extLst>
          </p:cNvPr>
          <p:cNvSpPr txBox="1"/>
          <p:nvPr/>
        </p:nvSpPr>
        <p:spPr>
          <a:xfrm>
            <a:off x="3418085" y="1483658"/>
            <a:ext cx="852362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נרצה לדוגמה לבנות מכונה שתקבל שתי מספרים מהמקלדת תשמור אותם בתאים שונים בזיכרון, תחבר אותם ואז תוציא למסך.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385D61A0-1F42-4C81-ABDB-D2CA74382134}"/>
              </a:ext>
            </a:extLst>
          </p:cNvPr>
          <p:cNvSpPr txBox="1"/>
          <p:nvPr/>
        </p:nvSpPr>
        <p:spPr>
          <a:xfrm>
            <a:off x="710173" y="5684993"/>
            <a:ext cx="811634" cy="3781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'</a:t>
            </a:r>
            <a:r>
              <a:rPr lang="en-US" dirty="0"/>
              <a:t>1</a:t>
            </a:r>
            <a:r>
              <a:rPr lang="he-IL" dirty="0"/>
              <a:t>'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31B4124F-5A73-42C0-A552-25E425FF2DF9}"/>
              </a:ext>
            </a:extLst>
          </p:cNvPr>
          <p:cNvSpPr txBox="1"/>
          <p:nvPr/>
        </p:nvSpPr>
        <p:spPr>
          <a:xfrm>
            <a:off x="679626" y="5361591"/>
            <a:ext cx="811634" cy="3781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'</a:t>
            </a:r>
            <a:r>
              <a:rPr lang="en-US" dirty="0"/>
              <a:t>2</a:t>
            </a:r>
            <a:r>
              <a:rPr lang="he-IL" dirty="0"/>
              <a:t>'</a:t>
            </a: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4EEDC240-5459-41BD-B5B5-6FC289792972}"/>
              </a:ext>
            </a:extLst>
          </p:cNvPr>
          <p:cNvSpPr txBox="1"/>
          <p:nvPr/>
        </p:nvSpPr>
        <p:spPr>
          <a:xfrm>
            <a:off x="664841" y="5013568"/>
            <a:ext cx="811634" cy="3781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'3'</a:t>
            </a: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37F5AFD7-9A75-430A-9D2A-604925616AD2}"/>
              </a:ext>
            </a:extLst>
          </p:cNvPr>
          <p:cNvSpPr txBox="1"/>
          <p:nvPr/>
        </p:nvSpPr>
        <p:spPr>
          <a:xfrm>
            <a:off x="9823771" y="3187133"/>
            <a:ext cx="8116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'3'</a:t>
            </a: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C025C5C1-E0BE-463D-A66C-1D2BD746B2C4}"/>
              </a:ext>
            </a:extLst>
          </p:cNvPr>
          <p:cNvSpPr txBox="1"/>
          <p:nvPr/>
        </p:nvSpPr>
        <p:spPr>
          <a:xfrm rot="16200000">
            <a:off x="98472" y="2882641"/>
            <a:ext cx="2836209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81176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התכנית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26D5411E-8C27-4816-9BD5-D876D4B32362}"/>
              </a:ext>
            </a:extLst>
          </p:cNvPr>
          <p:cNvSpPr txBox="1"/>
          <p:nvPr/>
        </p:nvSpPr>
        <p:spPr>
          <a:xfrm>
            <a:off x="627594" y="1636919"/>
            <a:ext cx="1117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01001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3147E486-A441-4027-AA4D-A996857FD198}"/>
              </a:ext>
            </a:extLst>
          </p:cNvPr>
          <p:cNvSpPr txBox="1"/>
          <p:nvPr/>
        </p:nvSpPr>
        <p:spPr>
          <a:xfrm>
            <a:off x="538427" y="1945323"/>
            <a:ext cx="1117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111000</a:t>
            </a: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E1A982BA-F155-4562-BF5B-F8ADA42649FD}"/>
              </a:ext>
            </a:extLst>
          </p:cNvPr>
          <p:cNvSpPr txBox="1"/>
          <p:nvPr/>
        </p:nvSpPr>
        <p:spPr>
          <a:xfrm>
            <a:off x="510838" y="3313189"/>
            <a:ext cx="1117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111000</a:t>
            </a: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AA45A3FB-0F13-4801-80B9-B143F8E45D5D}"/>
              </a:ext>
            </a:extLst>
          </p:cNvPr>
          <p:cNvSpPr txBox="1"/>
          <p:nvPr/>
        </p:nvSpPr>
        <p:spPr>
          <a:xfrm>
            <a:off x="514106" y="3037273"/>
            <a:ext cx="1117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01001</a:t>
            </a: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6E3E20E5-66F7-44A5-8F15-005EFDDE0927}"/>
              </a:ext>
            </a:extLst>
          </p:cNvPr>
          <p:cNvSpPr txBox="1"/>
          <p:nvPr/>
        </p:nvSpPr>
        <p:spPr>
          <a:xfrm>
            <a:off x="514037" y="2319918"/>
            <a:ext cx="1117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01001</a:t>
            </a: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2EB9DBCB-1A22-4C6F-93BA-11B5ABEB6439}"/>
              </a:ext>
            </a:extLst>
          </p:cNvPr>
          <p:cNvSpPr txBox="1"/>
          <p:nvPr/>
        </p:nvSpPr>
        <p:spPr>
          <a:xfrm>
            <a:off x="424870" y="2628322"/>
            <a:ext cx="1117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111000</a:t>
            </a:r>
          </a:p>
        </p:txBody>
      </p:sp>
    </p:spTree>
    <p:extLst>
      <p:ext uri="{BB962C8B-B14F-4D97-AF65-F5344CB8AC3E}">
        <p14:creationId xmlns:p14="http://schemas.microsoft.com/office/powerpoint/2010/main" val="258848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A55219-F852-446F-9E02-C0E6582C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1" y="76368"/>
            <a:ext cx="10515600" cy="878138"/>
          </a:xfrm>
        </p:spPr>
        <p:txBody>
          <a:bodyPr>
            <a:normAutofit/>
          </a:bodyPr>
          <a:lstStyle/>
          <a:p>
            <a:r>
              <a:rPr lang="he-IL" sz="4000" dirty="0"/>
              <a:t>סיכום ההוראות שלנו :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B6081A36-6BC1-4ECD-9D51-988B67F58C2E}"/>
              </a:ext>
            </a:extLst>
          </p:cNvPr>
          <p:cNvGraphicFramePr>
            <a:graphicFrameLocks noGrp="1"/>
          </p:cNvGraphicFramePr>
          <p:nvPr/>
        </p:nvGraphicFramePr>
        <p:xfrm>
          <a:off x="2719137" y="855390"/>
          <a:ext cx="8273715" cy="55848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68578">
                  <a:extLst>
                    <a:ext uri="{9D8B030D-6E8A-4147-A177-3AD203B41FA5}">
                      <a16:colId xmlns:a16="http://schemas.microsoft.com/office/drawing/2014/main" val="2642592569"/>
                    </a:ext>
                  </a:extLst>
                </a:gridCol>
                <a:gridCol w="2414478">
                  <a:extLst>
                    <a:ext uri="{9D8B030D-6E8A-4147-A177-3AD203B41FA5}">
                      <a16:colId xmlns:a16="http://schemas.microsoft.com/office/drawing/2014/main" val="396025269"/>
                    </a:ext>
                  </a:extLst>
                </a:gridCol>
                <a:gridCol w="2590659">
                  <a:extLst>
                    <a:ext uri="{9D8B030D-6E8A-4147-A177-3AD203B41FA5}">
                      <a16:colId xmlns:a16="http://schemas.microsoft.com/office/drawing/2014/main" val="2901926210"/>
                    </a:ext>
                  </a:extLst>
                </a:gridCol>
              </a:tblGrid>
              <a:tr h="46423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תיאור מילולי של ההוראה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assembly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ההוראה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63831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יציאה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24112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נתון -&gt; אוגר 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register, constant 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80538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אוגר מקור -&gt; אוגר 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register, register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42099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תוכן בכתובת בזיכרון -&gt; אוגר 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register, memory 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19705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נתון -&gt;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כתובת זיכרון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memory, constant 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96735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אוגר מקור - &gt;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כתובת זיכרון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memory, register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38029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נתון + אוגר יעד -&gt; אוגר 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register, constant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6982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אוגר מקור + אוגר יעד -&gt; אוגר 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register, register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7464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נתון == אוגר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register, constant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12317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אוגר == אוגר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register, register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1592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נתון -&gt;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constant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047136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אוגר -&gt;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5294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If(FR ==1) {IP &lt;- 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נתון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 constant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6260"/>
                  </a:ext>
                </a:extLst>
              </a:tr>
              <a:tr h="33903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If(FR ==1) {IP &lt;- 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אוגר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 register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9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88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00455D-DC49-40A5-A020-8AF260A3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4C7BF9-90AF-4115-B7BD-A730B581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541" y="1825623"/>
            <a:ext cx="7094920" cy="4351338"/>
          </a:xfrm>
        </p:spPr>
        <p:txBody>
          <a:bodyPr>
            <a:normAutofit/>
          </a:bodyPr>
          <a:lstStyle/>
          <a:p>
            <a:r>
              <a:rPr lang="he-IL" sz="3600" dirty="0"/>
              <a:t>כתבו תוכנית למחשב שלנו שמאפשרת לחבר את התוכן שבארבעת התאים האחרונים בזיכרון (99 -96) ולשים את הערך בתא 95.  </a:t>
            </a:r>
          </a:p>
        </p:txBody>
      </p:sp>
      <p:graphicFrame>
        <p:nvGraphicFramePr>
          <p:cNvPr id="6" name="טבלה 9">
            <a:extLst>
              <a:ext uri="{FF2B5EF4-FFF2-40B4-BE49-F238E27FC236}">
                <a16:creationId xmlns:a16="http://schemas.microsoft.com/office/drawing/2014/main" id="{FF03176B-D27F-41D5-B017-94D6A9DA3B06}"/>
              </a:ext>
            </a:extLst>
          </p:cNvPr>
          <p:cNvGraphicFramePr>
            <a:graphicFrameLocks/>
          </p:cNvGraphicFramePr>
          <p:nvPr/>
        </p:nvGraphicFramePr>
        <p:xfrm>
          <a:off x="1582955" y="1825623"/>
          <a:ext cx="1497869" cy="4351334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1497869">
                  <a:extLst>
                    <a:ext uri="{9D8B030D-6E8A-4147-A177-3AD203B41FA5}">
                      <a16:colId xmlns:a16="http://schemas.microsoft.com/office/drawing/2014/main" val="4046528340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הוראות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28366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הוראות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4732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הוראות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826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הוראות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95858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19291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86316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4424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08217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8738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96184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נתונים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8898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נתונים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851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נתונים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815850"/>
                  </a:ext>
                </a:extLst>
              </a:tr>
            </a:tbl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BDAC3E4-B95A-41B8-BEAB-4E0761387CB4}"/>
              </a:ext>
            </a:extLst>
          </p:cNvPr>
          <p:cNvSpPr txBox="1"/>
          <p:nvPr/>
        </p:nvSpPr>
        <p:spPr>
          <a:xfrm>
            <a:off x="2138969" y="1403668"/>
            <a:ext cx="928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זיכרון</a:t>
            </a: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4B0381C2-19E7-4949-9235-60C1AC18F473}"/>
              </a:ext>
            </a:extLst>
          </p:cNvPr>
          <p:cNvCxnSpPr/>
          <p:nvPr/>
        </p:nvCxnSpPr>
        <p:spPr>
          <a:xfrm>
            <a:off x="3288889" y="2048613"/>
            <a:ext cx="0" cy="3834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DA39B41-2D77-425B-B060-7711A859493E}"/>
              </a:ext>
            </a:extLst>
          </p:cNvPr>
          <p:cNvSpPr txBox="1"/>
          <p:nvPr/>
        </p:nvSpPr>
        <p:spPr>
          <a:xfrm>
            <a:off x="3288889" y="3794016"/>
            <a:ext cx="178953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100 </a:t>
            </a:r>
            <a:r>
              <a:rPr lang="he-IL" sz="2800" b="1" dirty="0"/>
              <a:t> תאים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854DE2C-A3AC-4A6F-9630-BED21C04E90F}"/>
              </a:ext>
            </a:extLst>
          </p:cNvPr>
          <p:cNvCxnSpPr/>
          <p:nvPr/>
        </p:nvCxnSpPr>
        <p:spPr>
          <a:xfrm flipH="1">
            <a:off x="836687" y="1825621"/>
            <a:ext cx="746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D947B5D-4358-4FBB-BA15-AB44A62EDC39}"/>
              </a:ext>
            </a:extLst>
          </p:cNvPr>
          <p:cNvSpPr txBox="1"/>
          <p:nvPr/>
        </p:nvSpPr>
        <p:spPr>
          <a:xfrm>
            <a:off x="470927" y="1429979"/>
            <a:ext cx="11120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כתובת 0 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A89D6E8-50F3-449D-9291-CD7C960CDD14}"/>
              </a:ext>
            </a:extLst>
          </p:cNvPr>
          <p:cNvSpPr txBox="1"/>
          <p:nvPr/>
        </p:nvSpPr>
        <p:spPr>
          <a:xfrm>
            <a:off x="475238" y="5807625"/>
            <a:ext cx="11120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כתובת 99 </a:t>
            </a: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D26447A5-40FF-4592-A516-11B24B0FADC1}"/>
              </a:ext>
            </a:extLst>
          </p:cNvPr>
          <p:cNvCxnSpPr/>
          <p:nvPr/>
        </p:nvCxnSpPr>
        <p:spPr>
          <a:xfrm flipH="1">
            <a:off x="836687" y="6176957"/>
            <a:ext cx="746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0FEF976-7412-4FC0-9EEB-28A483BFC1D2}"/>
              </a:ext>
            </a:extLst>
          </p:cNvPr>
          <p:cNvCxnSpPr/>
          <p:nvPr/>
        </p:nvCxnSpPr>
        <p:spPr>
          <a:xfrm>
            <a:off x="1765835" y="6331849"/>
            <a:ext cx="9284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86902F3-B05C-41FF-90AB-369D55E7A26C}"/>
              </a:ext>
            </a:extLst>
          </p:cNvPr>
          <p:cNvSpPr txBox="1"/>
          <p:nvPr/>
        </p:nvSpPr>
        <p:spPr>
          <a:xfrm>
            <a:off x="1209821" y="6308207"/>
            <a:ext cx="1896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גודל תא 999999</a:t>
            </a:r>
          </a:p>
        </p:txBody>
      </p:sp>
    </p:spTree>
    <p:extLst>
      <p:ext uri="{BB962C8B-B14F-4D97-AF65-F5344CB8AC3E}">
        <p14:creationId xmlns:p14="http://schemas.microsoft.com/office/powerpoint/2010/main" val="185620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43868F-19E4-4BF7-950D-29CDA8F3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התכנית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09CF0CB9-648A-4123-ADC5-CDDBAE3803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87228" y="2116217"/>
          <a:ext cx="8826580" cy="47518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95080">
                  <a:extLst>
                    <a:ext uri="{9D8B030D-6E8A-4147-A177-3AD203B41FA5}">
                      <a16:colId xmlns:a16="http://schemas.microsoft.com/office/drawing/2014/main" val="4116167496"/>
                    </a:ext>
                  </a:extLst>
                </a:gridCol>
                <a:gridCol w="3215750">
                  <a:extLst>
                    <a:ext uri="{9D8B030D-6E8A-4147-A177-3AD203B41FA5}">
                      <a16:colId xmlns:a16="http://schemas.microsoft.com/office/drawing/2014/main" val="1699384684"/>
                    </a:ext>
                  </a:extLst>
                </a:gridCol>
                <a:gridCol w="3215750">
                  <a:extLst>
                    <a:ext uri="{9D8B030D-6E8A-4147-A177-3AD203B41FA5}">
                      <a16:colId xmlns:a16="http://schemas.microsoft.com/office/drawing/2014/main" val="2701160078"/>
                    </a:ext>
                  </a:extLst>
                </a:gridCol>
              </a:tblGrid>
              <a:tr h="3910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מספר ההוראה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ההוראה מילולית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ההוראה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51219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AX, 99 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03 01 99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89614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mov BX, 98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03 02 98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70709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AX, BX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07 01 02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58474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mov 95 , AX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05 95 01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19714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mov AX, 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03 01 97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18637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 BX, 96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03 02 96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11167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AX, BX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07 01 02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54275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 BX,95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03 02 95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37377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AX,BX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07 01 02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75809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mov 95 , AX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05 95 01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7814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71177"/>
                  </a:ext>
                </a:extLst>
              </a:tr>
            </a:tbl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5DCB46E6-6D4F-4D4E-98B5-CD6FAACE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82" y="-28511"/>
            <a:ext cx="5569898" cy="21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הרצת התכנית שלנו: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98096" y="0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782B59A0-2658-4712-A233-EE52C7E0BC12}"/>
              </a:ext>
            </a:extLst>
          </p:cNvPr>
          <p:cNvSpPr/>
          <p:nvPr/>
        </p:nvSpPr>
        <p:spPr>
          <a:xfrm>
            <a:off x="5899052" y="1913206"/>
            <a:ext cx="2344616" cy="2855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C232649-4C22-40DF-99D8-5E9B49C2D688}"/>
              </a:ext>
            </a:extLst>
          </p:cNvPr>
          <p:cNvSpPr/>
          <p:nvPr/>
        </p:nvSpPr>
        <p:spPr>
          <a:xfrm>
            <a:off x="8243668" y="1913207"/>
            <a:ext cx="2344616" cy="2855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6A667BB-55BF-48E5-8485-0FC4B6D7F179}"/>
              </a:ext>
            </a:extLst>
          </p:cNvPr>
          <p:cNvSpPr txBox="1"/>
          <p:nvPr/>
        </p:nvSpPr>
        <p:spPr>
          <a:xfrm>
            <a:off x="6474949" y="2069881"/>
            <a:ext cx="12482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יחידת ביצוע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FFF4350-77CE-4050-92D1-48E58A6E4D70}"/>
              </a:ext>
            </a:extLst>
          </p:cNvPr>
          <p:cNvSpPr txBox="1"/>
          <p:nvPr/>
        </p:nvSpPr>
        <p:spPr>
          <a:xfrm>
            <a:off x="5748997" y="2765605"/>
            <a:ext cx="1050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AX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8A63A45-8DF3-480C-B1F6-E375391FCF6C}"/>
              </a:ext>
            </a:extLst>
          </p:cNvPr>
          <p:cNvSpPr/>
          <p:nvPr/>
        </p:nvSpPr>
        <p:spPr>
          <a:xfrm>
            <a:off x="6907237" y="2765605"/>
            <a:ext cx="1041009" cy="399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35A7C8F-E162-423A-AEB2-2DEC7DD72E0C}"/>
              </a:ext>
            </a:extLst>
          </p:cNvPr>
          <p:cNvSpPr txBox="1"/>
          <p:nvPr/>
        </p:nvSpPr>
        <p:spPr>
          <a:xfrm>
            <a:off x="5748997" y="3261516"/>
            <a:ext cx="1050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BX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61EAA04-9400-429B-B16E-D996A1EADB3F}"/>
              </a:ext>
            </a:extLst>
          </p:cNvPr>
          <p:cNvSpPr/>
          <p:nvPr/>
        </p:nvSpPr>
        <p:spPr>
          <a:xfrm>
            <a:off x="6907237" y="3261516"/>
            <a:ext cx="1041009" cy="399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168C750-9F40-4407-ABC8-3402EAE49A8A}"/>
              </a:ext>
            </a:extLst>
          </p:cNvPr>
          <p:cNvSpPr txBox="1"/>
          <p:nvPr/>
        </p:nvSpPr>
        <p:spPr>
          <a:xfrm>
            <a:off x="5748997" y="4237449"/>
            <a:ext cx="1050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76F6761-AD9B-4E1F-88E8-77A6B7156925}"/>
              </a:ext>
            </a:extLst>
          </p:cNvPr>
          <p:cNvSpPr/>
          <p:nvPr/>
        </p:nvSpPr>
        <p:spPr>
          <a:xfrm>
            <a:off x="6907237" y="4237449"/>
            <a:ext cx="1041009" cy="399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659E0DA-5CAB-45EB-B67E-563924C58240}"/>
              </a:ext>
            </a:extLst>
          </p:cNvPr>
          <p:cNvSpPr txBox="1"/>
          <p:nvPr/>
        </p:nvSpPr>
        <p:spPr>
          <a:xfrm>
            <a:off x="8318696" y="2764255"/>
            <a:ext cx="1050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IR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0AE28B4D-5D7A-4DC6-B971-1770C4168285}"/>
              </a:ext>
            </a:extLst>
          </p:cNvPr>
          <p:cNvSpPr/>
          <p:nvPr/>
        </p:nvSpPr>
        <p:spPr>
          <a:xfrm>
            <a:off x="9476936" y="2764255"/>
            <a:ext cx="1041009" cy="399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020B189-F36B-4428-A32F-BBCEA377757F}"/>
              </a:ext>
            </a:extLst>
          </p:cNvPr>
          <p:cNvSpPr txBox="1"/>
          <p:nvPr/>
        </p:nvSpPr>
        <p:spPr>
          <a:xfrm>
            <a:off x="8318696" y="3261516"/>
            <a:ext cx="1050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IP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4FA1CC82-2AB6-468B-81FA-0FEBB3D7C99D}"/>
              </a:ext>
            </a:extLst>
          </p:cNvPr>
          <p:cNvSpPr/>
          <p:nvPr/>
        </p:nvSpPr>
        <p:spPr>
          <a:xfrm>
            <a:off x="9476936" y="3261516"/>
            <a:ext cx="1041009" cy="399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00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29F0D19-69BD-41C9-B549-8C17514AE2A8}"/>
              </a:ext>
            </a:extLst>
          </p:cNvPr>
          <p:cNvSpPr txBox="1"/>
          <p:nvPr/>
        </p:nvSpPr>
        <p:spPr>
          <a:xfrm>
            <a:off x="8852828" y="2043480"/>
            <a:ext cx="13181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יחידת בקרה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24EC0F0-3E64-4A43-839C-188183F4FB84}"/>
              </a:ext>
            </a:extLst>
          </p:cNvPr>
          <p:cNvSpPr txBox="1"/>
          <p:nvPr/>
        </p:nvSpPr>
        <p:spPr>
          <a:xfrm>
            <a:off x="5899052" y="1547446"/>
            <a:ext cx="46892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/>
              <a:t>מעבד</a:t>
            </a:r>
            <a:endParaRPr lang="he-IL" b="1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64610" y="5120392"/>
            <a:ext cx="68241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כתבנו את התכנית למיקום 0 בזיכרון.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</a:t>
            </a:r>
            <a:r>
              <a:rPr lang="en-US" sz="2400" dirty="0"/>
              <a:t>IP</a:t>
            </a:r>
            <a:r>
              <a:rPr lang="he-IL" sz="2400" dirty="0"/>
              <a:t> הינו גם 0, כדי שהוא יצביע על ההוראה הראשונה.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תאי הזיכרון 95 – 99 מכילים ערכים שנרשמו לשם לפני התכנית.</a:t>
            </a:r>
          </a:p>
        </p:txBody>
      </p:sp>
    </p:spTree>
    <p:extLst>
      <p:ext uri="{BB962C8B-B14F-4D97-AF65-F5344CB8AC3E}">
        <p14:creationId xmlns:p14="http://schemas.microsoft.com/office/powerpoint/2010/main" val="231178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1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141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3773602" y="3429000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03 01 99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01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השלב הראשון הינו שלב ההבאה: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קורא מתא הזיכרון עליו מצביע ה</a:t>
            </a:r>
            <a:r>
              <a:rPr lang="en-US" sz="2400" dirty="0"/>
              <a:t>IP</a:t>
            </a:r>
            <a:r>
              <a:rPr lang="he-IL" sz="2400" dirty="0"/>
              <a:t> כלומר מתא 0 את ההוראה הראשונה ומאחסן אותה ב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מקדם את </a:t>
            </a:r>
            <a:r>
              <a:rPr lang="en-US" sz="2400" dirty="0"/>
              <a:t>IP</a:t>
            </a:r>
            <a:r>
              <a:rPr lang="he-IL" sz="2400" dirty="0"/>
              <a:t> ב1 כך שיצביע על ההוראה הבאה.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מפענח את ההוראה כדי לדעת מה לבצע.</a:t>
            </a:r>
          </a:p>
        </p:txBody>
      </p:sp>
    </p:spTree>
    <p:extLst>
      <p:ext uri="{BB962C8B-B14F-4D97-AF65-F5344CB8AC3E}">
        <p14:creationId xmlns:p14="http://schemas.microsoft.com/office/powerpoint/2010/main" val="162034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1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4786475" y="2756602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1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03 01 99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01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השלב השני , ביצוע: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קורא את הערך מהכתובת 99 בזיכרון.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מכניס את הערך לתוך האוגר </a:t>
            </a:r>
            <a:r>
              <a:rPr lang="en-US" sz="2400" dirty="0"/>
              <a:t>AX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1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2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1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dirty="0"/>
                <a:t>03 02 98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02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קורא את הערך מהכתובת 98 אל תוך האוגר </a:t>
            </a:r>
            <a:r>
              <a:rPr lang="en-US" sz="2400" dirty="0"/>
              <a:t>BX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38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3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3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dirty="0"/>
                <a:t>07 01 02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03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מחבר בין ערכי האוגרים </a:t>
            </a:r>
            <a:r>
              <a:rPr lang="en-US" sz="2400" dirty="0"/>
              <a:t>AX</a:t>
            </a:r>
            <a:r>
              <a:rPr lang="he-IL" sz="2400" dirty="0"/>
              <a:t> ו</a:t>
            </a:r>
            <a:r>
              <a:rPr lang="en-US" sz="2400" dirty="0"/>
              <a:t>BX</a:t>
            </a:r>
            <a:r>
              <a:rPr lang="he-IL" sz="2400" dirty="0"/>
              <a:t> אל תוך</a:t>
            </a:r>
            <a:r>
              <a:rPr lang="en-US" sz="2400" dirty="0"/>
              <a:t>AX 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44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3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3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dirty="0"/>
                <a:t>05 95 01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04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מכניס את ערך האוגר </a:t>
            </a:r>
            <a:r>
              <a:rPr lang="en-US" sz="2400" dirty="0"/>
              <a:t>AX</a:t>
            </a:r>
            <a:r>
              <a:rPr lang="he-IL" sz="2400" dirty="0"/>
              <a:t> אל הזיכרון בכתובת 95.</a:t>
            </a:r>
          </a:p>
        </p:txBody>
      </p:sp>
    </p:spTree>
    <p:extLst>
      <p:ext uri="{BB962C8B-B14F-4D97-AF65-F5344CB8AC3E}">
        <p14:creationId xmlns:p14="http://schemas.microsoft.com/office/powerpoint/2010/main" val="39138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D3158-159B-4F54-9DD4-52A2E41F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תוכן.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E17A07-CE43-4B50-B5CA-94232851B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he-IL" dirty="0"/>
              <a:t>תזכורת</a:t>
            </a:r>
            <a:r>
              <a:rPr lang="en-US" dirty="0"/>
              <a:t>- </a:t>
            </a:r>
            <a:r>
              <a:rPr lang="he-IL" dirty="0"/>
              <a:t> </a:t>
            </a:r>
            <a:r>
              <a:rPr lang="en-US" dirty="0"/>
              <a:t> assembly</a:t>
            </a:r>
            <a:r>
              <a:rPr lang="he-IL" dirty="0"/>
              <a:t>.</a:t>
            </a:r>
          </a:p>
          <a:p>
            <a:r>
              <a:rPr lang="he-IL" dirty="0"/>
              <a:t>מבנה המחשב.</a:t>
            </a:r>
            <a:endParaRPr lang="en-US" dirty="0"/>
          </a:p>
          <a:p>
            <a:r>
              <a:rPr lang="he-IL" dirty="0"/>
              <a:t>הפקודות שלמדנו.</a:t>
            </a:r>
          </a:p>
          <a:p>
            <a:r>
              <a:rPr lang="he-IL" dirty="0"/>
              <a:t>דוגמא קלה.</a:t>
            </a:r>
          </a:p>
          <a:p>
            <a:r>
              <a:rPr lang="he-IL" dirty="0"/>
              <a:t>דוגמא מורכבת יותר.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169FDFD-8AA2-43AA-924D-9977FF5E79E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b="0" dirty="0">
                <a:effectLst/>
              </a:rPr>
              <a:t> </a:t>
            </a:r>
            <a:endParaRPr lang="en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AFB497B-B215-433E-87D5-0C5B6B9833F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b="0" dirty="0">
                <a:effectLst/>
              </a:rPr>
              <a:t> 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0907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3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3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dirty="0"/>
                <a:t>03 01 97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05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קורא את הערך מהכתובת 97 אל תוך האוגר </a:t>
            </a:r>
            <a:r>
              <a:rPr lang="en-US" sz="2400" dirty="0"/>
              <a:t>AX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37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3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3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dirty="0"/>
                <a:t>03 02 96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06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קורא את הערך מהכתובת 96 אל תוך האוגר </a:t>
            </a:r>
            <a:r>
              <a:rPr lang="en-US" sz="2400" dirty="0"/>
              <a:t>BX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343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3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7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dirty="0"/>
                <a:t>07 01 02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07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מחבר בין ערכי האוגרים </a:t>
            </a:r>
            <a:r>
              <a:rPr lang="en-US" sz="2400" dirty="0"/>
              <a:t>AX</a:t>
            </a:r>
            <a:r>
              <a:rPr lang="he-IL" sz="2400" dirty="0"/>
              <a:t> ו</a:t>
            </a:r>
            <a:r>
              <a:rPr lang="en-US" sz="2400" dirty="0"/>
              <a:t>BX</a:t>
            </a:r>
            <a:r>
              <a:rPr lang="he-IL" sz="2400" dirty="0"/>
              <a:t> אל תוך</a:t>
            </a:r>
            <a:r>
              <a:rPr lang="en-US" sz="2400" dirty="0"/>
              <a:t>AX 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25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3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7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lvl="0">
                <a:defRPr/>
              </a:pPr>
              <a:r>
                <a:rPr lang="en-US" dirty="0"/>
                <a:t>03 02 95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08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קורא את הערך מתא הזיכרון בכתובת 95 אל תוך </a:t>
            </a:r>
            <a:r>
              <a:rPr lang="en-US" sz="2400" dirty="0"/>
              <a:t>BX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72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3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10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lvl="0">
                <a:defRPr/>
              </a:pPr>
              <a:r>
                <a:rPr lang="en-US" dirty="0"/>
                <a:t>07 01 02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09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מחבר בין ערכי האוגרים </a:t>
            </a:r>
            <a:r>
              <a:rPr lang="en-US" sz="2400" dirty="0"/>
              <a:t>AX</a:t>
            </a:r>
            <a:r>
              <a:rPr lang="he-IL" sz="2400" dirty="0"/>
              <a:t> ו</a:t>
            </a:r>
            <a:r>
              <a:rPr lang="en-US" sz="2400" dirty="0"/>
              <a:t>BX</a:t>
            </a:r>
            <a:r>
              <a:rPr lang="he-IL" sz="2400" dirty="0"/>
              <a:t> אל תוך</a:t>
            </a:r>
            <a:r>
              <a:rPr lang="en-US" sz="2400" dirty="0"/>
              <a:t>AX 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68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3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10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dirty="0"/>
                <a:t>05 95 01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10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כותב את</a:t>
            </a:r>
            <a:r>
              <a:rPr lang="en-US" sz="2400" dirty="0"/>
              <a:t>AX </a:t>
            </a:r>
            <a:r>
              <a:rPr lang="he-IL" sz="2400" dirty="0"/>
              <a:t> אל תוך תא הזיכרון בכתובת 95.</a:t>
            </a:r>
          </a:p>
        </p:txBody>
      </p:sp>
    </p:spTree>
    <p:extLst>
      <p:ext uri="{BB962C8B-B14F-4D97-AF65-F5344CB8AC3E}">
        <p14:creationId xmlns:p14="http://schemas.microsoft.com/office/powerpoint/2010/main" val="4231972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12732-47A3-4D7B-BC89-FDD59B51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84" y="167359"/>
            <a:ext cx="10515600" cy="1325563"/>
          </a:xfrm>
        </p:spPr>
        <p:txBody>
          <a:bodyPr/>
          <a:lstStyle/>
          <a:p>
            <a:r>
              <a:rPr lang="he-IL" dirty="0"/>
              <a:t>מעקב אחרי ביצוע התכנית – הוראה 3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D7C4EDF-6D75-4D9C-B1D9-41879B72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984" y="7035"/>
          <a:ext cx="2806618" cy="66680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3309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1403309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03 02 96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03 02 95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05 95 01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548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81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7597"/>
                  </a:ext>
                </a:extLst>
              </a:tr>
            </a:tbl>
          </a:graphicData>
        </a:graphic>
      </p:graphicFrame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174A59B-94D3-4EF7-837C-7830CFC63C5F}"/>
              </a:ext>
            </a:extLst>
          </p:cNvPr>
          <p:cNvGrpSpPr/>
          <p:nvPr/>
        </p:nvGrpSpPr>
        <p:grpSpPr>
          <a:xfrm>
            <a:off x="5124099" y="3341077"/>
            <a:ext cx="4839287" cy="3221503"/>
            <a:chOff x="5748997" y="1547446"/>
            <a:chExt cx="4839287" cy="3221503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82B59A0-2658-4712-A233-EE52C7E0BC12}"/>
                </a:ext>
              </a:extLst>
            </p:cNvPr>
            <p:cNvSpPr/>
            <p:nvPr/>
          </p:nvSpPr>
          <p:spPr>
            <a:xfrm>
              <a:off x="5899052" y="1913206"/>
              <a:ext cx="2344616" cy="2855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0C232649-4C22-40DF-99D8-5E9B49C2D688}"/>
                </a:ext>
              </a:extLst>
            </p:cNvPr>
            <p:cNvSpPr/>
            <p:nvPr/>
          </p:nvSpPr>
          <p:spPr>
            <a:xfrm>
              <a:off x="8243668" y="1913207"/>
              <a:ext cx="2344616" cy="2855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6A667BB-55BF-48E5-8485-0FC4B6D7F179}"/>
                </a:ext>
              </a:extLst>
            </p:cNvPr>
            <p:cNvSpPr txBox="1"/>
            <p:nvPr/>
          </p:nvSpPr>
          <p:spPr>
            <a:xfrm>
              <a:off x="6474949" y="2069881"/>
              <a:ext cx="12482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ביצוע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FFF4350-77CE-4050-92D1-48E58A6E4D70}"/>
                </a:ext>
              </a:extLst>
            </p:cNvPr>
            <p:cNvSpPr txBox="1"/>
            <p:nvPr/>
          </p:nvSpPr>
          <p:spPr>
            <a:xfrm>
              <a:off x="5748997" y="276560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AX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8A63A45-8DF3-480C-B1F6-E375391FCF6C}"/>
                </a:ext>
              </a:extLst>
            </p:cNvPr>
            <p:cNvSpPr/>
            <p:nvPr/>
          </p:nvSpPr>
          <p:spPr>
            <a:xfrm>
              <a:off x="6907237" y="276560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10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835A7C8F-E162-423A-AEB2-2DEC7DD72E0C}"/>
                </a:ext>
              </a:extLst>
            </p:cNvPr>
            <p:cNvSpPr txBox="1"/>
            <p:nvPr/>
          </p:nvSpPr>
          <p:spPr>
            <a:xfrm>
              <a:off x="5748997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BX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61EAA04-9400-429B-B16E-D996A1EADB3F}"/>
                </a:ext>
              </a:extLst>
            </p:cNvPr>
            <p:cNvSpPr/>
            <p:nvPr/>
          </p:nvSpPr>
          <p:spPr>
            <a:xfrm>
              <a:off x="6907237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168C750-9F40-4407-ABC8-3402EAE49A8A}"/>
                </a:ext>
              </a:extLst>
            </p:cNvPr>
            <p:cNvSpPr txBox="1"/>
            <p:nvPr/>
          </p:nvSpPr>
          <p:spPr>
            <a:xfrm>
              <a:off x="5748997" y="4237449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</a:t>
              </a:r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76F6761-AD9B-4E1F-88E8-77A6B7156925}"/>
                </a:ext>
              </a:extLst>
            </p:cNvPr>
            <p:cNvSpPr/>
            <p:nvPr/>
          </p:nvSpPr>
          <p:spPr>
            <a:xfrm>
              <a:off x="6907237" y="4237449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659E0DA-5CAB-45EB-B67E-563924C58240}"/>
                </a:ext>
              </a:extLst>
            </p:cNvPr>
            <p:cNvSpPr txBox="1"/>
            <p:nvPr/>
          </p:nvSpPr>
          <p:spPr>
            <a:xfrm>
              <a:off x="8318696" y="2764255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</a:t>
              </a:r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0AE28B4D-5D7A-4DC6-B971-1770C4168285}"/>
                </a:ext>
              </a:extLst>
            </p:cNvPr>
            <p:cNvSpPr/>
            <p:nvPr/>
          </p:nvSpPr>
          <p:spPr>
            <a:xfrm>
              <a:off x="9476936" y="2764255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00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20B189-F36B-4428-A32F-BBCEA377757F}"/>
                </a:ext>
              </a:extLst>
            </p:cNvPr>
            <p:cNvSpPr txBox="1"/>
            <p:nvPr/>
          </p:nvSpPr>
          <p:spPr>
            <a:xfrm>
              <a:off x="8318696" y="3261516"/>
              <a:ext cx="1050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IP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4FA1CC82-2AB6-468B-81FA-0FEBB3D7C99D}"/>
                </a:ext>
              </a:extLst>
            </p:cNvPr>
            <p:cNvSpPr/>
            <p:nvPr/>
          </p:nvSpPr>
          <p:spPr>
            <a:xfrm>
              <a:off x="9476936" y="3261516"/>
              <a:ext cx="1041009" cy="399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10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29F0D19-69BD-41C9-B549-8C17514AE2A8}"/>
                </a:ext>
              </a:extLst>
            </p:cNvPr>
            <p:cNvSpPr txBox="1"/>
            <p:nvPr/>
          </p:nvSpPr>
          <p:spPr>
            <a:xfrm>
              <a:off x="8852828" y="2043480"/>
              <a:ext cx="1318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יחידת בקרה</a:t>
              </a:r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924EC0F0-3E64-4A43-839C-188183F4FB84}"/>
                </a:ext>
              </a:extLst>
            </p:cNvPr>
            <p:cNvSpPr txBox="1"/>
            <p:nvPr/>
          </p:nvSpPr>
          <p:spPr>
            <a:xfrm>
              <a:off x="5899052" y="1547446"/>
              <a:ext cx="46892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/>
                <a:t>מעבד</a:t>
              </a:r>
              <a:endParaRPr lang="he-IL" b="1" dirty="0"/>
            </a:p>
          </p:txBody>
        </p:sp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AA8531C-958E-4E1B-8BF3-F66A80A4EC52}"/>
              </a:ext>
            </a:extLst>
          </p:cNvPr>
          <p:cNvSpPr txBox="1"/>
          <p:nvPr/>
        </p:nvSpPr>
        <p:spPr>
          <a:xfrm>
            <a:off x="4936768" y="1290318"/>
            <a:ext cx="68241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קריאת ההוראה מכתובת ה</a:t>
            </a:r>
            <a:r>
              <a:rPr lang="en-US" sz="2400" dirty="0"/>
              <a:t>IP</a:t>
            </a:r>
            <a:r>
              <a:rPr lang="he-IL" sz="2400" dirty="0"/>
              <a:t> לתוך </a:t>
            </a:r>
            <a:r>
              <a:rPr lang="en-US" sz="2400" dirty="0"/>
              <a:t>IR</a:t>
            </a:r>
            <a:r>
              <a:rPr lang="he-I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קידום </a:t>
            </a:r>
            <a:r>
              <a:rPr lang="en-US" sz="2400" dirty="0"/>
              <a:t>IP</a:t>
            </a:r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פענוח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המעבד מפסיק את פעולתו.</a:t>
            </a:r>
          </a:p>
        </p:txBody>
      </p:sp>
    </p:spTree>
    <p:extLst>
      <p:ext uri="{BB962C8B-B14F-4D97-AF65-F5344CB8AC3E}">
        <p14:creationId xmlns:p14="http://schemas.microsoft.com/office/powerpoint/2010/main" val="1371063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A35064-8521-4F4C-A01D-A31870ED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נקודה למחשבה.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D673B4-097F-4E13-8D96-4AD75E90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אם נרצה שאוגר יחזיק כתובת שאליה נרצה לכתוב, מה נצטרך לעשות?  </a:t>
            </a:r>
          </a:p>
        </p:txBody>
      </p:sp>
    </p:spTree>
    <p:extLst>
      <p:ext uri="{BB962C8B-B14F-4D97-AF65-F5344CB8AC3E}">
        <p14:creationId xmlns:p14="http://schemas.microsoft.com/office/powerpoint/2010/main" val="151966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30A80B-BE44-4C4B-9777-380AF28E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הוראת קפיצה – לולאה אין סופית.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45EACB-6A2A-4A96-B545-7758661C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כתבו את התכנית הקצרה ביותר שלעולם לא תסתיים.</a:t>
            </a:r>
          </a:p>
        </p:txBody>
      </p:sp>
    </p:spTree>
    <p:extLst>
      <p:ext uri="{BB962C8B-B14F-4D97-AF65-F5344CB8AC3E}">
        <p14:creationId xmlns:p14="http://schemas.microsoft.com/office/powerpoint/2010/main" val="797793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30A80B-BE44-4C4B-9777-380AF28E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הוראת קפיצה – לולאה אין סופית.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45EACB-6A2A-4A96-B545-7758661C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A2063A3C-8E9E-4FFB-A8FA-C4C006395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8990"/>
              </p:ext>
            </p:extLst>
          </p:nvPr>
        </p:nvGraphicFramePr>
        <p:xfrm>
          <a:off x="5486397" y="2289991"/>
          <a:ext cx="2943728" cy="143177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71864">
                  <a:extLst>
                    <a:ext uri="{9D8B030D-6E8A-4147-A177-3AD203B41FA5}">
                      <a16:colId xmlns:a16="http://schemas.microsoft.com/office/drawing/2014/main" val="394830849"/>
                    </a:ext>
                  </a:extLst>
                </a:gridCol>
                <a:gridCol w="1471864">
                  <a:extLst>
                    <a:ext uri="{9D8B030D-6E8A-4147-A177-3AD203B41FA5}">
                      <a16:colId xmlns:a16="http://schemas.microsoft.com/office/drawing/2014/main" val="3509754845"/>
                    </a:ext>
                  </a:extLst>
                </a:gridCol>
              </a:tblGrid>
              <a:tr h="438081"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שורה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kern="1200" dirty="0">
                          <a:effectLst/>
                        </a:rPr>
                        <a:t>קוד ההוראה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94242"/>
                  </a:ext>
                </a:extLst>
              </a:tr>
              <a:tr h="496848"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10 00 00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74747"/>
                  </a:ext>
                </a:extLst>
              </a:tr>
              <a:tr h="496848"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00 00 00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4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0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D12603-1C10-4694-829D-C8C4489B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  <a:r>
              <a:rPr lang="he-IL" dirty="0"/>
              <a:t> – תחליף לשפת מכונה.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797DC4-24CC-414C-9F8F-FFB09D36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לפני המצאת ה</a:t>
            </a:r>
            <a:r>
              <a:rPr lang="en-US" dirty="0"/>
              <a:t>assembly</a:t>
            </a:r>
            <a:r>
              <a:rPr lang="he-IL" dirty="0"/>
              <a:t> בכדי לתכנת היה צריך להזין למחשב רצף ארוך של אפסים ואחדות, במצב כזה קל מאד לטעות וקשה לתקן טעיות, מאד קשה להבין את הקוד ולכתוב אותו.</a:t>
            </a:r>
          </a:p>
        </p:txBody>
      </p:sp>
      <p:pic>
        <p:nvPicPr>
          <p:cNvPr id="1026" name="Picture 2" descr="ive got the code//0001 0011 0110 0101 0101_digital media* |  theknightinvintagedenim">
            <a:extLst>
              <a:ext uri="{FF2B5EF4-FFF2-40B4-BE49-F238E27FC236}">
                <a16:creationId xmlns:a16="http://schemas.microsoft.com/office/drawing/2014/main" id="{433E1162-CD35-4D61-AB32-3438BE36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5" y="3086150"/>
            <a:ext cx="3939760" cy="278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A9ACEE46-3A77-4478-97ED-CA3E84173A7D}"/>
              </a:ext>
            </a:extLst>
          </p:cNvPr>
          <p:cNvSpPr/>
          <p:nvPr/>
        </p:nvSpPr>
        <p:spPr>
          <a:xfrm>
            <a:off x="4938895" y="4001294"/>
            <a:ext cx="2314212" cy="644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 descr="Broken Computer Exploding Cartoon Clipart Vector - FriendlyStock">
            <a:extLst>
              <a:ext uri="{FF2B5EF4-FFF2-40B4-BE49-F238E27FC236}">
                <a16:creationId xmlns:a16="http://schemas.microsoft.com/office/drawing/2014/main" id="{41FBFAF1-7F49-4FB9-BE45-7E495152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874" y="3121272"/>
            <a:ext cx="2993158" cy="33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C3D7185D-30E6-476A-84C8-4773FBC011DA}"/>
              </a:ext>
            </a:extLst>
          </p:cNvPr>
          <p:cNvSpPr/>
          <p:nvPr/>
        </p:nvSpPr>
        <p:spPr>
          <a:xfrm>
            <a:off x="3854548" y="4121835"/>
            <a:ext cx="467989" cy="2016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306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406961-D5EC-4F2F-B2F1-08600F0D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תרגול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00C227-E13F-4053-A986-7093CBB5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62920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C716BE-A259-4C0A-96A0-D85934BD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דוגמאות.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367942-769C-4C8D-860D-4B5D30A6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נעבור עכשיו על שני דוגמאות:</a:t>
            </a:r>
          </a:p>
          <a:p>
            <a:pPr lvl="1"/>
            <a:r>
              <a:rPr lang="he-IL" dirty="0"/>
              <a:t>לולאות.</a:t>
            </a:r>
          </a:p>
          <a:p>
            <a:pPr lvl="1"/>
            <a:r>
              <a:rPr lang="he-IL" dirty="0"/>
              <a:t>פונקציות.</a:t>
            </a:r>
          </a:p>
        </p:txBody>
      </p:sp>
    </p:spTree>
    <p:extLst>
      <p:ext uri="{BB962C8B-B14F-4D97-AF65-F5344CB8AC3E}">
        <p14:creationId xmlns:p14="http://schemas.microsoft.com/office/powerpoint/2010/main" val="1139029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918187-09AC-4FBE-A50A-5163F94C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1 – לולאה פשוטה.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7A1E73-0182-4273-9EA0-9F886D8E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11" y="1801562"/>
            <a:ext cx="10515600" cy="4351338"/>
          </a:xfrm>
        </p:spPr>
        <p:txBody>
          <a:bodyPr/>
          <a:lstStyle/>
          <a:p>
            <a:r>
              <a:rPr lang="he-IL" dirty="0"/>
              <a:t>נכתוב לולאה שתרוץ מ0 עד10  </a:t>
            </a:r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094264AF-30F2-41B2-A8D2-909032940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1271"/>
              </p:ext>
            </p:extLst>
          </p:nvPr>
        </p:nvGraphicFramePr>
        <p:xfrm>
          <a:off x="4058653" y="2255178"/>
          <a:ext cx="7172577" cy="34088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49293">
                  <a:extLst>
                    <a:ext uri="{9D8B030D-6E8A-4147-A177-3AD203B41FA5}">
                      <a16:colId xmlns:a16="http://schemas.microsoft.com/office/drawing/2014/main" val="1661195175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995884372"/>
                    </a:ext>
                  </a:extLst>
                </a:gridCol>
                <a:gridCol w="4507831">
                  <a:extLst>
                    <a:ext uri="{9D8B030D-6E8A-4147-A177-3AD203B41FA5}">
                      <a16:colId xmlns:a16="http://schemas.microsoft.com/office/drawing/2014/main" val="1962126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מספר שורה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שפת מכונה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הסבר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5614"/>
                  </a:ext>
                </a:extLst>
              </a:tr>
              <a:tr h="63441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01 01 00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נאפס את </a:t>
                      </a:r>
                      <a:r>
                        <a:rPr lang="en-US" dirty="0"/>
                        <a:t>AX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59886"/>
                  </a:ext>
                </a:extLst>
              </a:tr>
              <a:tr h="63441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08 01 10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נבדוק האם הוא שווה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4442"/>
                  </a:ext>
                </a:extLst>
              </a:tr>
              <a:tr h="435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12 05 00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הוא שווה נקפוץ לשורה 5 לסיום התכנית.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83793"/>
                  </a:ext>
                </a:extLst>
              </a:tr>
              <a:tr h="44610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06 01 01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נעלה את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ב1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0552"/>
                  </a:ext>
                </a:extLst>
              </a:tr>
              <a:tr h="44610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10 01 00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נקפוץ לשורה 1 לבדיקה.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93911"/>
                  </a:ext>
                </a:extLst>
              </a:tr>
              <a:tr h="44610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00 00 00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סיום התכנית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82821"/>
                  </a:ext>
                </a:extLst>
              </a:tr>
            </a:tbl>
          </a:graphicData>
        </a:graphic>
      </p:graphicFrame>
      <p:sp>
        <p:nvSpPr>
          <p:cNvPr id="5" name="חץ: מעוקל ימינה 4">
            <a:extLst>
              <a:ext uri="{FF2B5EF4-FFF2-40B4-BE49-F238E27FC236}">
                <a16:creationId xmlns:a16="http://schemas.microsoft.com/office/drawing/2014/main" id="{D3B94074-1948-4273-820E-06DDE347F9FC}"/>
              </a:ext>
            </a:extLst>
          </p:cNvPr>
          <p:cNvSpPr/>
          <p:nvPr/>
        </p:nvSpPr>
        <p:spPr>
          <a:xfrm>
            <a:off x="3441032" y="4130842"/>
            <a:ext cx="545431" cy="14197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חץ: מעוקל למעלה 5">
            <a:extLst>
              <a:ext uri="{FF2B5EF4-FFF2-40B4-BE49-F238E27FC236}">
                <a16:creationId xmlns:a16="http://schemas.microsoft.com/office/drawing/2014/main" id="{7D654103-1D5C-46F5-8E53-56CB8297B234}"/>
              </a:ext>
            </a:extLst>
          </p:cNvPr>
          <p:cNvSpPr/>
          <p:nvPr/>
        </p:nvSpPr>
        <p:spPr>
          <a:xfrm rot="16200000">
            <a:off x="10844883" y="3849964"/>
            <a:ext cx="1581862" cy="684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49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918187-09AC-4FBE-A50A-5163F94C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2 – לולאה טיפה יותר מורכבת.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7A1E73-0182-4273-9EA0-9F886D8E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11" y="1801562"/>
            <a:ext cx="10515600" cy="4351338"/>
          </a:xfrm>
        </p:spPr>
        <p:txBody>
          <a:bodyPr/>
          <a:lstStyle/>
          <a:p>
            <a:r>
              <a:rPr lang="he-IL" dirty="0"/>
              <a:t>נכתוב לולאה שתרוץ מ</a:t>
            </a:r>
            <a:r>
              <a:rPr lang="en-US" dirty="0"/>
              <a:t>x</a:t>
            </a:r>
            <a:r>
              <a:rPr lang="he-IL" dirty="0"/>
              <a:t> עד </a:t>
            </a:r>
            <a:r>
              <a:rPr lang="en-US" dirty="0"/>
              <a:t>y</a:t>
            </a:r>
            <a:r>
              <a:rPr lang="he-IL" dirty="0"/>
              <a:t> בהנחה ש</a:t>
            </a:r>
            <a:r>
              <a:rPr lang="en-US" dirty="0"/>
              <a:t>y&gt;x</a:t>
            </a:r>
            <a:endParaRPr lang="he-IL" dirty="0"/>
          </a:p>
          <a:p>
            <a:r>
              <a:rPr lang="he-IL" dirty="0"/>
              <a:t>נגדיר שתאי הזיכרון 98 ו 99 הינם </a:t>
            </a:r>
            <a:r>
              <a:rPr lang="en-US" dirty="0"/>
              <a:t>x</a:t>
            </a:r>
            <a:r>
              <a:rPr lang="he-IL" dirty="0"/>
              <a:t>ו</a:t>
            </a:r>
            <a:r>
              <a:rPr lang="en-US" dirty="0"/>
              <a:t>y</a:t>
            </a:r>
            <a:r>
              <a:rPr lang="he-IL" dirty="0"/>
              <a:t> </a:t>
            </a:r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094264AF-30F2-41B2-A8D2-909032940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62490"/>
              </p:ext>
            </p:extLst>
          </p:nvPr>
        </p:nvGraphicFramePr>
        <p:xfrm>
          <a:off x="4107801" y="3017178"/>
          <a:ext cx="7155514" cy="33066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1661195175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995884372"/>
                    </a:ext>
                  </a:extLst>
                </a:gridCol>
                <a:gridCol w="4507831">
                  <a:extLst>
                    <a:ext uri="{9D8B030D-6E8A-4147-A177-3AD203B41FA5}">
                      <a16:colId xmlns:a16="http://schemas.microsoft.com/office/drawing/2014/main" val="1962126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מספר שורה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שפת מכונה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הסבר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5614"/>
                  </a:ext>
                </a:extLst>
              </a:tr>
              <a:tr h="43508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03 01 98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נקרא את כתובת 98 לתוך </a:t>
                      </a:r>
                      <a:r>
                        <a:rPr lang="en-US" dirty="0"/>
                        <a:t>AX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59886"/>
                  </a:ext>
                </a:extLst>
              </a:tr>
              <a:tr h="31401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03 02 99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נקרא את כתובת 99 לתוך </a:t>
                      </a:r>
                      <a:r>
                        <a:rPr lang="en-US" dirty="0"/>
                        <a:t>BX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34054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09 01 02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נבדוק האם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ו </a:t>
                      </a:r>
                      <a:r>
                        <a:rPr lang="en-US" dirty="0"/>
                        <a:t>BX</a:t>
                      </a:r>
                      <a:r>
                        <a:rPr lang="he-IL" dirty="0"/>
                        <a:t> שווים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4442"/>
                  </a:ext>
                </a:extLst>
              </a:tr>
              <a:tr h="435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12 06 00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הם שווים נקפוץ לשורה 6 לסיום התכנית.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83793"/>
                  </a:ext>
                </a:extLst>
              </a:tr>
              <a:tr h="44610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06 01 01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נעלה את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ב1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0552"/>
                  </a:ext>
                </a:extLst>
              </a:tr>
              <a:tr h="44610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10 02 00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נקפוץ לשורה 2 לבדיקה.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93911"/>
                  </a:ext>
                </a:extLst>
              </a:tr>
              <a:tr h="44610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00 00 00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סיום התכנית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82821"/>
                  </a:ext>
                </a:extLst>
              </a:tr>
            </a:tbl>
          </a:graphicData>
        </a:graphic>
      </p:graphicFrame>
      <p:sp>
        <p:nvSpPr>
          <p:cNvPr id="5" name="חץ: מעוקל ימינה 4">
            <a:extLst>
              <a:ext uri="{FF2B5EF4-FFF2-40B4-BE49-F238E27FC236}">
                <a16:creationId xmlns:a16="http://schemas.microsoft.com/office/drawing/2014/main" id="{D3B94074-1948-4273-820E-06DDE347F9FC}"/>
              </a:ext>
            </a:extLst>
          </p:cNvPr>
          <p:cNvSpPr/>
          <p:nvPr/>
        </p:nvSpPr>
        <p:spPr>
          <a:xfrm>
            <a:off x="3467874" y="4777123"/>
            <a:ext cx="545431" cy="14197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חץ: מעוקל למעלה 5">
            <a:extLst>
              <a:ext uri="{FF2B5EF4-FFF2-40B4-BE49-F238E27FC236}">
                <a16:creationId xmlns:a16="http://schemas.microsoft.com/office/drawing/2014/main" id="{7D654103-1D5C-46F5-8E53-56CB8297B234}"/>
              </a:ext>
            </a:extLst>
          </p:cNvPr>
          <p:cNvSpPr/>
          <p:nvPr/>
        </p:nvSpPr>
        <p:spPr>
          <a:xfrm rot="16200000">
            <a:off x="10901030" y="4634786"/>
            <a:ext cx="1581862" cy="684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2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918187-09AC-4FBE-A50A-5163F94C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421" y="112215"/>
            <a:ext cx="10515600" cy="1042817"/>
          </a:xfrm>
        </p:spPr>
        <p:txBody>
          <a:bodyPr/>
          <a:lstStyle/>
          <a:p>
            <a:r>
              <a:rPr lang="he-IL" dirty="0"/>
              <a:t>דוגמה 3 – לולאה עוד יותר מורכבת.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7A1E73-0182-4273-9EA0-9F886D8E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989226"/>
            <a:ext cx="11117178" cy="4351338"/>
          </a:xfrm>
        </p:spPr>
        <p:txBody>
          <a:bodyPr/>
          <a:lstStyle/>
          <a:p>
            <a:r>
              <a:rPr lang="he-IL" sz="2400" dirty="0"/>
              <a:t>נכתוב לולאה שתרוץ מ</a:t>
            </a:r>
            <a:r>
              <a:rPr lang="en-US" sz="2400" dirty="0"/>
              <a:t>x</a:t>
            </a:r>
            <a:r>
              <a:rPr lang="he-IL" sz="2400" dirty="0"/>
              <a:t> עד </a:t>
            </a:r>
            <a:r>
              <a:rPr lang="en-US" sz="2400" dirty="0"/>
              <a:t>y</a:t>
            </a:r>
            <a:r>
              <a:rPr lang="he-IL" sz="2400" dirty="0"/>
              <a:t> </a:t>
            </a:r>
            <a:r>
              <a:rPr lang="he-IL" sz="1800" dirty="0"/>
              <a:t>(בהנחה ש</a:t>
            </a:r>
            <a:r>
              <a:rPr lang="en-US" sz="1800" dirty="0"/>
              <a:t>y&gt;x</a:t>
            </a:r>
            <a:r>
              <a:rPr lang="he-IL" sz="1800" dirty="0"/>
              <a:t>) </a:t>
            </a:r>
            <a:r>
              <a:rPr lang="he-IL" sz="2400" dirty="0"/>
              <a:t>תחשב את סכום המספרים ותשמור אותו בזיכרון.</a:t>
            </a:r>
          </a:p>
          <a:p>
            <a:r>
              <a:rPr lang="he-IL" sz="2400" dirty="0"/>
              <a:t>נגדיר שתאי הזיכרון 98 ו 99 הינם </a:t>
            </a:r>
            <a:r>
              <a:rPr lang="en-US" sz="2400" dirty="0"/>
              <a:t>x</a:t>
            </a:r>
            <a:r>
              <a:rPr lang="he-IL" sz="2400" dirty="0"/>
              <a:t>ו</a:t>
            </a:r>
            <a:r>
              <a:rPr lang="en-US" sz="2400" dirty="0"/>
              <a:t>y</a:t>
            </a:r>
            <a:r>
              <a:rPr lang="he-IL" sz="2400" dirty="0"/>
              <a:t> וכן תא 97 יכיל את הסכום.</a:t>
            </a:r>
            <a:endParaRPr lang="en-US" sz="2400" dirty="0"/>
          </a:p>
          <a:p>
            <a:pPr marL="0" indent="0">
              <a:buNone/>
            </a:pPr>
            <a:r>
              <a:rPr lang="he-IL" dirty="0"/>
              <a:t> </a:t>
            </a:r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094264AF-30F2-41B2-A8D2-909032940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77608"/>
              </p:ext>
            </p:extLst>
          </p:nvPr>
        </p:nvGraphicFramePr>
        <p:xfrm>
          <a:off x="4182483" y="1823797"/>
          <a:ext cx="6830424" cy="49219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71704">
                  <a:extLst>
                    <a:ext uri="{9D8B030D-6E8A-4147-A177-3AD203B41FA5}">
                      <a16:colId xmlns:a16="http://schemas.microsoft.com/office/drawing/2014/main" val="1661195175"/>
                    </a:ext>
                  </a:extLst>
                </a:gridCol>
                <a:gridCol w="1255689">
                  <a:extLst>
                    <a:ext uri="{9D8B030D-6E8A-4147-A177-3AD203B41FA5}">
                      <a16:colId xmlns:a16="http://schemas.microsoft.com/office/drawing/2014/main" val="995884372"/>
                    </a:ext>
                  </a:extLst>
                </a:gridCol>
                <a:gridCol w="4303031">
                  <a:extLst>
                    <a:ext uri="{9D8B030D-6E8A-4147-A177-3AD203B41FA5}">
                      <a16:colId xmlns:a16="http://schemas.microsoft.com/office/drawing/2014/main" val="1962126827"/>
                    </a:ext>
                  </a:extLst>
                </a:gridCol>
              </a:tblGrid>
              <a:tr h="532868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מספר שורה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שפת מכונה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הסבר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5614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03 01 98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נקרא את כתובת 98 לתוך </a:t>
                      </a:r>
                      <a:r>
                        <a:rPr lang="en-US" dirty="0"/>
                        <a:t>AX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59886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03 02 99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נקרא את כתובת 99 לתוך </a:t>
                      </a:r>
                      <a:r>
                        <a:rPr lang="en-US" dirty="0"/>
                        <a:t>BX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34054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05 97 01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נכתוב את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לתוך תא 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8290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09 01 02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נבדוק האם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ו </a:t>
                      </a:r>
                      <a:r>
                        <a:rPr lang="en-US" dirty="0"/>
                        <a:t>BX</a:t>
                      </a:r>
                      <a:r>
                        <a:rPr lang="he-IL" dirty="0"/>
                        <a:t> שווים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4442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12 11 00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הם שווים נקפוץ לשורה 11 לסיום התכנית.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83793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06 01 01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נעלה את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ב1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0552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03 02 97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נקרא את תא 97 לתוך </a:t>
                      </a:r>
                      <a:r>
                        <a:rPr lang="en-US" dirty="0"/>
                        <a:t>BX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9586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07 02 01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נחבר את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ו</a:t>
                      </a:r>
                      <a:r>
                        <a:rPr lang="en-US" dirty="0"/>
                        <a:t>BX</a:t>
                      </a:r>
                      <a:r>
                        <a:rPr lang="he-IL" dirty="0"/>
                        <a:t> לתוך </a:t>
                      </a:r>
                      <a:r>
                        <a:rPr lang="en-US" dirty="0"/>
                        <a:t>BX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51942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05 97 02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נכתוב את </a:t>
                      </a:r>
                      <a:r>
                        <a:rPr lang="en-US" dirty="0"/>
                        <a:t>BX</a:t>
                      </a:r>
                      <a:r>
                        <a:rPr lang="he-IL" dirty="0"/>
                        <a:t> לתא 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46065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03 02 99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נשחזר את </a:t>
                      </a:r>
                      <a:r>
                        <a:rPr lang="en-US" dirty="0"/>
                        <a:t>BX</a:t>
                      </a:r>
                      <a:r>
                        <a:rPr lang="he-IL" dirty="0"/>
                        <a:t> מתא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47869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10 03 00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נקפוץ לשורה 3 לבדיקה.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93911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00 00 00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סיום התכנית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82821"/>
                  </a:ext>
                </a:extLst>
              </a:tr>
            </a:tbl>
          </a:graphicData>
        </a:graphic>
      </p:graphicFrame>
      <p:sp>
        <p:nvSpPr>
          <p:cNvPr id="5" name="חץ: מעוקל ימינה 4">
            <a:extLst>
              <a:ext uri="{FF2B5EF4-FFF2-40B4-BE49-F238E27FC236}">
                <a16:creationId xmlns:a16="http://schemas.microsoft.com/office/drawing/2014/main" id="{D3B94074-1948-4273-820E-06DDE347F9FC}"/>
              </a:ext>
            </a:extLst>
          </p:cNvPr>
          <p:cNvSpPr/>
          <p:nvPr/>
        </p:nvSpPr>
        <p:spPr>
          <a:xfrm>
            <a:off x="3546088" y="3920837"/>
            <a:ext cx="545431" cy="27125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חץ: מעוקל למעלה 5">
            <a:extLst>
              <a:ext uri="{FF2B5EF4-FFF2-40B4-BE49-F238E27FC236}">
                <a16:creationId xmlns:a16="http://schemas.microsoft.com/office/drawing/2014/main" id="{7D654103-1D5C-46F5-8E53-56CB8297B234}"/>
              </a:ext>
            </a:extLst>
          </p:cNvPr>
          <p:cNvSpPr/>
          <p:nvPr/>
        </p:nvSpPr>
        <p:spPr>
          <a:xfrm rot="16200000">
            <a:off x="10009873" y="4522998"/>
            <a:ext cx="2872340" cy="684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13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43A43-D90B-4CDE-A9C7-65858D9E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רב יותר.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E2603E-CE92-40AB-994B-F87563CC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618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1EA84E-6B8E-44AD-9210-80D75B25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4 -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9D890E-C310-4465-9198-C5C9C1E2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כתוב תכנית שמקבלת ארבע מספרים בתאי זיכרון 90 – 93 מחשבת את סכום המספרים בין תאים 90 ל 91, ובין 92 ל93 , מחברת את הסכומים ושומרת אותם בתא 94.</a:t>
            </a:r>
          </a:p>
          <a:p>
            <a:r>
              <a:rPr lang="he-IL" sz="3600" dirty="0"/>
              <a:t>רעיונות?</a:t>
            </a:r>
          </a:p>
        </p:txBody>
      </p:sp>
      <p:pic>
        <p:nvPicPr>
          <p:cNvPr id="2050" name="Picture 2" descr="סימן שאלה - בלוג תעשיה וניהול">
            <a:extLst>
              <a:ext uri="{FF2B5EF4-FFF2-40B4-BE49-F238E27FC236}">
                <a16:creationId xmlns:a16="http://schemas.microsoft.com/office/drawing/2014/main" id="{BC586346-C19A-41E5-9372-A46D8400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935" y="2767514"/>
            <a:ext cx="2262940" cy="37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5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AAA1C0-83EF-491B-BDE9-F02A745A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062"/>
            <a:ext cx="10515600" cy="1325563"/>
          </a:xfrm>
        </p:spPr>
        <p:txBody>
          <a:bodyPr/>
          <a:lstStyle/>
          <a:p>
            <a:r>
              <a:rPr lang="he-IL" dirty="0"/>
              <a:t>דוגמה 4 -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53960-9DE7-49C0-B3B7-41922A6E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התוכנית הקודמת שכתבנו משתמשת ב3 תאים 97-99.</a:t>
            </a:r>
          </a:p>
          <a:p>
            <a:r>
              <a:rPr lang="he-IL" dirty="0"/>
              <a:t>תאים 98-99 מיועדים למספרים עליהם רצה הלולאה.</a:t>
            </a:r>
          </a:p>
          <a:p>
            <a:r>
              <a:rPr lang="he-IL" dirty="0"/>
              <a:t>ותא 97 מכיל את סכום המספרים אליהם הלולאה רצה, ניתן לתאר את חתימת התכנית כך:</a:t>
            </a:r>
          </a:p>
          <a:p>
            <a:pPr lvl="1" algn="l" rtl="0"/>
            <a:r>
              <a:rPr lang="en-US" dirty="0"/>
              <a:t>(97)int sum((98) int number1, (99) int number2); </a:t>
            </a:r>
          </a:p>
          <a:p>
            <a:r>
              <a:rPr lang="he-IL" dirty="0"/>
              <a:t>כלומר 97 הינו התא בזיכרון אליו תירשם תוצאת התכנית, ותאים 98-99 הינם הפרמטרים לתוכנית.</a:t>
            </a:r>
          </a:p>
        </p:txBody>
      </p:sp>
    </p:spTree>
    <p:extLst>
      <p:ext uri="{BB962C8B-B14F-4D97-AF65-F5344CB8AC3E}">
        <p14:creationId xmlns:p14="http://schemas.microsoft.com/office/powerpoint/2010/main" val="391056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AAA1C0-83EF-491B-BDE9-F02A745A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4 -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53960-9DE7-49C0-B3B7-41922A6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526" y="1825625"/>
            <a:ext cx="6581274" cy="2706270"/>
          </a:xfrm>
        </p:spPr>
        <p:txBody>
          <a:bodyPr/>
          <a:lstStyle/>
          <a:p>
            <a:r>
              <a:rPr lang="he-IL" dirty="0"/>
              <a:t>נכתוב את התכנית הבאה שמשתמשת בתכנית הקודמת שכתבנו לחישוב סכום המספרים בין 1 – 4 , תוצאת התכנית תישמר בתא 96.</a:t>
            </a:r>
          </a:p>
          <a:p>
            <a:endParaRPr lang="he-IL" dirty="0"/>
          </a:p>
        </p:txBody>
      </p:sp>
      <p:graphicFrame>
        <p:nvGraphicFramePr>
          <p:cNvPr id="7" name="מציין מיקום תוכן 3">
            <a:extLst>
              <a:ext uri="{FF2B5EF4-FFF2-40B4-BE49-F238E27FC236}">
                <a16:creationId xmlns:a16="http://schemas.microsoft.com/office/drawing/2014/main" id="{133D748A-90B8-4A7A-A4D1-1E9D2E370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473325"/>
              </p:ext>
            </p:extLst>
          </p:nvPr>
        </p:nvGraphicFramePr>
        <p:xfrm>
          <a:off x="-433610" y="189917"/>
          <a:ext cx="4853210" cy="62791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04 98 01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04 99 04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10 06 00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05 96 01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00 00 00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3346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8" name="חץ: מעוקל שמאלה 7">
            <a:extLst>
              <a:ext uri="{FF2B5EF4-FFF2-40B4-BE49-F238E27FC236}">
                <a16:creationId xmlns:a16="http://schemas.microsoft.com/office/drawing/2014/main" id="{CD7369E1-4E25-43E2-AFBE-6A3782D11819}"/>
              </a:ext>
            </a:extLst>
          </p:cNvPr>
          <p:cNvSpPr/>
          <p:nvPr/>
        </p:nvSpPr>
        <p:spPr>
          <a:xfrm>
            <a:off x="4459098" y="1467854"/>
            <a:ext cx="529390" cy="14999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חץ: מעוקל למטה 8">
            <a:extLst>
              <a:ext uri="{FF2B5EF4-FFF2-40B4-BE49-F238E27FC236}">
                <a16:creationId xmlns:a16="http://schemas.microsoft.com/office/drawing/2014/main" id="{33756470-A86A-4C2D-ACE3-3F360BF2ED81}"/>
              </a:ext>
            </a:extLst>
          </p:cNvPr>
          <p:cNvSpPr/>
          <p:nvPr/>
        </p:nvSpPr>
        <p:spPr>
          <a:xfrm rot="16200000">
            <a:off x="-343037" y="2351871"/>
            <a:ext cx="3072066" cy="726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34551-FE32-400E-8BFA-29E397FCAD7C}"/>
              </a:ext>
            </a:extLst>
          </p:cNvPr>
          <p:cNvSpPr/>
          <p:nvPr/>
        </p:nvSpPr>
        <p:spPr>
          <a:xfrm>
            <a:off x="2444789" y="2671945"/>
            <a:ext cx="1529413" cy="1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הפונקציה</a:t>
            </a:r>
          </a:p>
        </p:txBody>
      </p:sp>
    </p:spTree>
    <p:extLst>
      <p:ext uri="{BB962C8B-B14F-4D97-AF65-F5344CB8AC3E}">
        <p14:creationId xmlns:p14="http://schemas.microsoft.com/office/powerpoint/2010/main" val="114865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AAA1C0-83EF-491B-BDE9-F02A745A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4 -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53960-9DE7-49C0-B3B7-41922A6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986" y="1544891"/>
            <a:ext cx="6581274" cy="2706270"/>
          </a:xfrm>
        </p:spPr>
        <p:txBody>
          <a:bodyPr/>
          <a:lstStyle/>
          <a:p>
            <a:r>
              <a:rPr lang="he-IL" dirty="0"/>
              <a:t>אחרי ריצה של שני ההוראות הראשונות מצב הזיכרון נראה כך:</a:t>
            </a:r>
          </a:p>
          <a:p>
            <a:endParaRPr lang="he-IL" dirty="0"/>
          </a:p>
        </p:txBody>
      </p:sp>
      <p:graphicFrame>
        <p:nvGraphicFramePr>
          <p:cNvPr id="7" name="מציין מיקום תוכן 3">
            <a:extLst>
              <a:ext uri="{FF2B5EF4-FFF2-40B4-BE49-F238E27FC236}">
                <a16:creationId xmlns:a16="http://schemas.microsoft.com/office/drawing/2014/main" id="{133D748A-90B8-4A7A-A4D1-1E9D2E370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183061"/>
              </p:ext>
            </p:extLst>
          </p:nvPr>
        </p:nvGraphicFramePr>
        <p:xfrm>
          <a:off x="-433610" y="189917"/>
          <a:ext cx="4853210" cy="62791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04 98 01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04 99 04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10 06 00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05 96 01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00 00 00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3346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8" name="חץ: מעוקל שמאלה 7">
            <a:extLst>
              <a:ext uri="{FF2B5EF4-FFF2-40B4-BE49-F238E27FC236}">
                <a16:creationId xmlns:a16="http://schemas.microsoft.com/office/drawing/2014/main" id="{CD7369E1-4E25-43E2-AFBE-6A3782D11819}"/>
              </a:ext>
            </a:extLst>
          </p:cNvPr>
          <p:cNvSpPr/>
          <p:nvPr/>
        </p:nvSpPr>
        <p:spPr>
          <a:xfrm>
            <a:off x="4459098" y="1467854"/>
            <a:ext cx="529390" cy="14999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חץ: מעוקל למטה 8">
            <a:extLst>
              <a:ext uri="{FF2B5EF4-FFF2-40B4-BE49-F238E27FC236}">
                <a16:creationId xmlns:a16="http://schemas.microsoft.com/office/drawing/2014/main" id="{33756470-A86A-4C2D-ACE3-3F360BF2ED81}"/>
              </a:ext>
            </a:extLst>
          </p:cNvPr>
          <p:cNvSpPr/>
          <p:nvPr/>
        </p:nvSpPr>
        <p:spPr>
          <a:xfrm rot="16200000">
            <a:off x="-343037" y="2351871"/>
            <a:ext cx="3072066" cy="726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34551-FE32-400E-8BFA-29E397FCAD7C}"/>
              </a:ext>
            </a:extLst>
          </p:cNvPr>
          <p:cNvSpPr/>
          <p:nvPr/>
        </p:nvSpPr>
        <p:spPr>
          <a:xfrm>
            <a:off x="2444789" y="2671945"/>
            <a:ext cx="1529413" cy="1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הפונקציה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3A01820C-EB61-4531-9880-1F64C24F0B10}"/>
              </a:ext>
            </a:extLst>
          </p:cNvPr>
          <p:cNvCxnSpPr/>
          <p:nvPr/>
        </p:nvCxnSpPr>
        <p:spPr>
          <a:xfrm flipH="1">
            <a:off x="4459098" y="1307432"/>
            <a:ext cx="1299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6F6D556-8A61-449A-89F1-1C466A33C80E}"/>
              </a:ext>
            </a:extLst>
          </p:cNvPr>
          <p:cNvSpPr txBox="1"/>
          <p:nvPr/>
        </p:nvSpPr>
        <p:spPr>
          <a:xfrm>
            <a:off x="4630151" y="979793"/>
            <a:ext cx="9573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IP = 02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013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C13C5-2AF3-492F-A1A3-DDD27C03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  <a:r>
              <a:rPr lang="he-IL" dirty="0"/>
              <a:t> – תחליף לשפת מכונה.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FE9265-362A-4251-8FE8-8219E299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שפת </a:t>
            </a:r>
            <a:r>
              <a:rPr lang="en-US" dirty="0"/>
              <a:t>assembly</a:t>
            </a:r>
            <a:r>
              <a:rPr lang="he-IL" dirty="0"/>
              <a:t> מאפשרת לכתוב פקודות שניתנות להבנה בשפה אנושית.</a:t>
            </a:r>
          </a:p>
          <a:p>
            <a:r>
              <a:rPr lang="he-IL" dirty="0"/>
              <a:t>בעצם קוראת בשם לרצפים של ביטים.</a:t>
            </a:r>
          </a:p>
          <a:p>
            <a:r>
              <a:rPr lang="he-IL" dirty="0"/>
              <a:t>לדוגמה אם נרצה לומר למעבד לחבר בין 8 לבין מספר שיש לו בזיכרון הפנימי:</a:t>
            </a:r>
            <a:r>
              <a:rPr lang="en-US" dirty="0"/>
              <a:t> </a:t>
            </a:r>
            <a:r>
              <a:rPr lang="he-IL" dirty="0"/>
              <a:t>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8992668-D085-4003-86FD-28BA8F93B9AD}"/>
              </a:ext>
            </a:extLst>
          </p:cNvPr>
          <p:cNvSpPr txBox="1"/>
          <p:nvPr/>
        </p:nvSpPr>
        <p:spPr>
          <a:xfrm>
            <a:off x="1330570" y="3682218"/>
            <a:ext cx="42965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01100110100000111100000000001000</a:t>
            </a: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83D1F99A-FD33-465B-8141-6BBDA5888269}"/>
              </a:ext>
            </a:extLst>
          </p:cNvPr>
          <p:cNvSpPr/>
          <p:nvPr/>
        </p:nvSpPr>
        <p:spPr>
          <a:xfrm>
            <a:off x="6281810" y="3625974"/>
            <a:ext cx="1674056" cy="48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0B9D710-68F5-425A-A2D5-8525D2310361}"/>
              </a:ext>
            </a:extLst>
          </p:cNvPr>
          <p:cNvSpPr txBox="1"/>
          <p:nvPr/>
        </p:nvSpPr>
        <p:spPr>
          <a:xfrm>
            <a:off x="7774742" y="3625974"/>
            <a:ext cx="28979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 add    ax,0x8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C92B5F1-872C-4773-81E8-04DEFDFD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22" y="4107794"/>
            <a:ext cx="6875292" cy="27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00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AAA1C0-83EF-491B-BDE9-F02A745A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4 -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53960-9DE7-49C0-B3B7-41922A6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986" y="1544891"/>
            <a:ext cx="6581274" cy="2706270"/>
          </a:xfrm>
        </p:spPr>
        <p:txBody>
          <a:bodyPr/>
          <a:lstStyle/>
          <a:p>
            <a:r>
              <a:rPr lang="he-IL" dirty="0"/>
              <a:t>ההוראה בשורה 02 אומרת למעבד לקפוץ לשורה 06 שם הפונקציה שלנו.</a:t>
            </a:r>
          </a:p>
          <a:p>
            <a:endParaRPr lang="he-IL" dirty="0"/>
          </a:p>
        </p:txBody>
      </p:sp>
      <p:graphicFrame>
        <p:nvGraphicFramePr>
          <p:cNvPr id="7" name="מציין מיקום תוכן 3">
            <a:extLst>
              <a:ext uri="{FF2B5EF4-FFF2-40B4-BE49-F238E27FC236}">
                <a16:creationId xmlns:a16="http://schemas.microsoft.com/office/drawing/2014/main" id="{133D748A-90B8-4A7A-A4D1-1E9D2E370124}"/>
              </a:ext>
            </a:extLst>
          </p:cNvPr>
          <p:cNvGraphicFramePr>
            <a:graphicFrameLocks/>
          </p:cNvGraphicFramePr>
          <p:nvPr/>
        </p:nvGraphicFramePr>
        <p:xfrm>
          <a:off x="-433610" y="189917"/>
          <a:ext cx="4853210" cy="62791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04 98 01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04 99 04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10 06 00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05 96 01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00 00 00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3346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8" name="חץ: מעוקל שמאלה 7">
            <a:extLst>
              <a:ext uri="{FF2B5EF4-FFF2-40B4-BE49-F238E27FC236}">
                <a16:creationId xmlns:a16="http://schemas.microsoft.com/office/drawing/2014/main" id="{CD7369E1-4E25-43E2-AFBE-6A3782D11819}"/>
              </a:ext>
            </a:extLst>
          </p:cNvPr>
          <p:cNvSpPr/>
          <p:nvPr/>
        </p:nvSpPr>
        <p:spPr>
          <a:xfrm>
            <a:off x="4459098" y="1467854"/>
            <a:ext cx="529390" cy="14999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חץ: מעוקל למטה 8">
            <a:extLst>
              <a:ext uri="{FF2B5EF4-FFF2-40B4-BE49-F238E27FC236}">
                <a16:creationId xmlns:a16="http://schemas.microsoft.com/office/drawing/2014/main" id="{33756470-A86A-4C2D-ACE3-3F360BF2ED81}"/>
              </a:ext>
            </a:extLst>
          </p:cNvPr>
          <p:cNvSpPr/>
          <p:nvPr/>
        </p:nvSpPr>
        <p:spPr>
          <a:xfrm rot="16200000">
            <a:off x="-343037" y="2351871"/>
            <a:ext cx="3072066" cy="726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34551-FE32-400E-8BFA-29E397FCAD7C}"/>
              </a:ext>
            </a:extLst>
          </p:cNvPr>
          <p:cNvSpPr/>
          <p:nvPr/>
        </p:nvSpPr>
        <p:spPr>
          <a:xfrm>
            <a:off x="2444789" y="2671945"/>
            <a:ext cx="1529413" cy="1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הפונקציה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3A01820C-EB61-4531-9880-1F64C24F0B10}"/>
              </a:ext>
            </a:extLst>
          </p:cNvPr>
          <p:cNvCxnSpPr/>
          <p:nvPr/>
        </p:nvCxnSpPr>
        <p:spPr>
          <a:xfrm flipH="1">
            <a:off x="4419600" y="2715128"/>
            <a:ext cx="1299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6F6D556-8A61-449A-89F1-1C466A33C80E}"/>
              </a:ext>
            </a:extLst>
          </p:cNvPr>
          <p:cNvSpPr txBox="1"/>
          <p:nvPr/>
        </p:nvSpPr>
        <p:spPr>
          <a:xfrm>
            <a:off x="4893969" y="2416926"/>
            <a:ext cx="9573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IP = 06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0205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AAA1C0-83EF-491B-BDE9-F02A745A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4 -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53960-9DE7-49C0-B3B7-41922A6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986" y="1544891"/>
            <a:ext cx="6581274" cy="2706270"/>
          </a:xfrm>
        </p:spPr>
        <p:txBody>
          <a:bodyPr/>
          <a:lstStyle/>
          <a:p>
            <a:r>
              <a:rPr lang="he-IL" dirty="0"/>
              <a:t>נסתכל על הפונקציה שלנו מה נצטרך לשנות בכדי שהיא תעבוד?</a:t>
            </a:r>
          </a:p>
          <a:p>
            <a:endParaRPr lang="he-IL" dirty="0"/>
          </a:p>
        </p:txBody>
      </p:sp>
      <p:graphicFrame>
        <p:nvGraphicFramePr>
          <p:cNvPr id="7" name="מציין מיקום תוכן 3">
            <a:extLst>
              <a:ext uri="{FF2B5EF4-FFF2-40B4-BE49-F238E27FC236}">
                <a16:creationId xmlns:a16="http://schemas.microsoft.com/office/drawing/2014/main" id="{133D748A-90B8-4A7A-A4D1-1E9D2E370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043966"/>
              </p:ext>
            </p:extLst>
          </p:nvPr>
        </p:nvGraphicFramePr>
        <p:xfrm>
          <a:off x="-433610" y="189917"/>
          <a:ext cx="4853210" cy="66039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05 97 01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09 01 02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12 11 00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06 01 01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07 02 01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05 97 02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10 03 00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25149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00 00 00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369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13" name="חץ: מעוקל למעלה 12">
            <a:extLst>
              <a:ext uri="{FF2B5EF4-FFF2-40B4-BE49-F238E27FC236}">
                <a16:creationId xmlns:a16="http://schemas.microsoft.com/office/drawing/2014/main" id="{EEC445CF-B76F-49C7-B28F-5D6B062970F1}"/>
              </a:ext>
            </a:extLst>
          </p:cNvPr>
          <p:cNvSpPr/>
          <p:nvPr/>
        </p:nvSpPr>
        <p:spPr>
          <a:xfrm rot="16200000">
            <a:off x="3617493" y="2577494"/>
            <a:ext cx="2582785" cy="684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חץ: מעוקל ימינה 13">
            <a:extLst>
              <a:ext uri="{FF2B5EF4-FFF2-40B4-BE49-F238E27FC236}">
                <a16:creationId xmlns:a16="http://schemas.microsoft.com/office/drawing/2014/main" id="{69383A7E-03DF-48BE-A59E-EB84A65B33D4}"/>
              </a:ext>
            </a:extLst>
          </p:cNvPr>
          <p:cNvSpPr/>
          <p:nvPr/>
        </p:nvSpPr>
        <p:spPr>
          <a:xfrm>
            <a:off x="1011436" y="2037347"/>
            <a:ext cx="545431" cy="25411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" name="סוגר מרובע שמאלי 3">
            <a:extLst>
              <a:ext uri="{FF2B5EF4-FFF2-40B4-BE49-F238E27FC236}">
                <a16:creationId xmlns:a16="http://schemas.microsoft.com/office/drawing/2014/main" id="{4F641108-D89A-4EB4-B8B1-5FA2F75EF0BB}"/>
              </a:ext>
            </a:extLst>
          </p:cNvPr>
          <p:cNvSpPr/>
          <p:nvPr/>
        </p:nvSpPr>
        <p:spPr>
          <a:xfrm rot="10800000">
            <a:off x="4432999" y="641686"/>
            <a:ext cx="951771" cy="3818021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6F5E701-BEA9-4F29-A977-677DAD3DD164}"/>
              </a:ext>
            </a:extLst>
          </p:cNvPr>
          <p:cNvSpPr txBox="1"/>
          <p:nvPr/>
        </p:nvSpPr>
        <p:spPr>
          <a:xfrm rot="5400000">
            <a:off x="5045423" y="2333947"/>
            <a:ext cx="10748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הפונקציה</a:t>
            </a:r>
          </a:p>
        </p:txBody>
      </p:sp>
    </p:spTree>
    <p:extLst>
      <p:ext uri="{BB962C8B-B14F-4D97-AF65-F5344CB8AC3E}">
        <p14:creationId xmlns:p14="http://schemas.microsoft.com/office/powerpoint/2010/main" val="1021952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AAA1C0-83EF-491B-BDE9-F02A745A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4 -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53960-9DE7-49C0-B3B7-41922A6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58" y="1544891"/>
            <a:ext cx="6358202" cy="2706270"/>
          </a:xfrm>
        </p:spPr>
        <p:txBody>
          <a:bodyPr/>
          <a:lstStyle/>
          <a:p>
            <a:r>
              <a:rPr lang="he-IL" dirty="0"/>
              <a:t>נצטרך לתקן את הכתובות.</a:t>
            </a:r>
          </a:p>
          <a:p>
            <a:r>
              <a:rPr lang="he-IL" dirty="0"/>
              <a:t>וכן נצטרך להחליף את ההוראה לסיום הריצה -  לחזרה להוראה הבאה אחרי הקריאה לפונקציה.</a:t>
            </a:r>
          </a:p>
          <a:p>
            <a:endParaRPr lang="he-IL" dirty="0"/>
          </a:p>
        </p:txBody>
      </p:sp>
      <p:graphicFrame>
        <p:nvGraphicFramePr>
          <p:cNvPr id="7" name="מציין מיקום תוכן 3">
            <a:extLst>
              <a:ext uri="{FF2B5EF4-FFF2-40B4-BE49-F238E27FC236}">
                <a16:creationId xmlns:a16="http://schemas.microsoft.com/office/drawing/2014/main" id="{133D748A-90B8-4A7A-A4D1-1E9D2E370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65400"/>
              </p:ext>
            </p:extLst>
          </p:nvPr>
        </p:nvGraphicFramePr>
        <p:xfrm>
          <a:off x="-433610" y="189917"/>
          <a:ext cx="4853210" cy="66039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05 97 01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09 01 02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12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600" dirty="0"/>
                        <a:t> 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06 01 01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07 02 01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05 97 02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09</a:t>
                      </a:r>
                      <a:r>
                        <a:rPr lang="en-US" sz="1600" dirty="0"/>
                        <a:t>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25149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10 03 00</a:t>
                      </a:r>
                      <a:endParaRPr lang="he-IL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369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13" name="חץ: מעוקל למעלה 12">
            <a:extLst>
              <a:ext uri="{FF2B5EF4-FFF2-40B4-BE49-F238E27FC236}">
                <a16:creationId xmlns:a16="http://schemas.microsoft.com/office/drawing/2014/main" id="{EEC445CF-B76F-49C7-B28F-5D6B062970F1}"/>
              </a:ext>
            </a:extLst>
          </p:cNvPr>
          <p:cNvSpPr/>
          <p:nvPr/>
        </p:nvSpPr>
        <p:spPr>
          <a:xfrm rot="16200000">
            <a:off x="3617493" y="2577494"/>
            <a:ext cx="2582785" cy="684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חץ: מעוקל ימינה 13">
            <a:extLst>
              <a:ext uri="{FF2B5EF4-FFF2-40B4-BE49-F238E27FC236}">
                <a16:creationId xmlns:a16="http://schemas.microsoft.com/office/drawing/2014/main" id="{69383A7E-03DF-48BE-A59E-EB84A65B33D4}"/>
              </a:ext>
            </a:extLst>
          </p:cNvPr>
          <p:cNvSpPr/>
          <p:nvPr/>
        </p:nvSpPr>
        <p:spPr>
          <a:xfrm>
            <a:off x="1011436" y="2037347"/>
            <a:ext cx="545431" cy="25411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" name="סוגר מרובע שמאלי 3">
            <a:extLst>
              <a:ext uri="{FF2B5EF4-FFF2-40B4-BE49-F238E27FC236}">
                <a16:creationId xmlns:a16="http://schemas.microsoft.com/office/drawing/2014/main" id="{4F641108-D89A-4EB4-B8B1-5FA2F75EF0BB}"/>
              </a:ext>
            </a:extLst>
          </p:cNvPr>
          <p:cNvSpPr/>
          <p:nvPr/>
        </p:nvSpPr>
        <p:spPr>
          <a:xfrm rot="10800000">
            <a:off x="4432999" y="641686"/>
            <a:ext cx="951771" cy="3818021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6F5E701-BEA9-4F29-A977-677DAD3DD164}"/>
              </a:ext>
            </a:extLst>
          </p:cNvPr>
          <p:cNvSpPr txBox="1"/>
          <p:nvPr/>
        </p:nvSpPr>
        <p:spPr>
          <a:xfrm rot="5400000">
            <a:off x="5045423" y="2333947"/>
            <a:ext cx="10748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הפונקציה</a:t>
            </a:r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F4082240-59D0-4B0F-9365-B158C85DDACE}"/>
              </a:ext>
            </a:extLst>
          </p:cNvPr>
          <p:cNvSpPr/>
          <p:nvPr/>
        </p:nvSpPr>
        <p:spPr>
          <a:xfrm>
            <a:off x="4432998" y="4459711"/>
            <a:ext cx="1441055" cy="98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53449DA-7980-49DB-8461-D7D3EC67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1" y="4334830"/>
            <a:ext cx="33337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3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AAA1C0-83EF-491B-BDE9-F02A745A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4 -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53960-9DE7-49C0-B3B7-41922A6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18" y="1840079"/>
            <a:ext cx="6581274" cy="2706270"/>
          </a:xfrm>
        </p:spPr>
        <p:txBody>
          <a:bodyPr/>
          <a:lstStyle/>
          <a:p>
            <a:r>
              <a:rPr lang="he-IL" dirty="0"/>
              <a:t>אחרי הרצת הפונקציה מצב הזיכרון הוא כזה:</a:t>
            </a:r>
          </a:p>
          <a:p>
            <a:endParaRPr lang="he-IL" dirty="0"/>
          </a:p>
        </p:txBody>
      </p:sp>
      <p:graphicFrame>
        <p:nvGraphicFramePr>
          <p:cNvPr id="7" name="מציין מיקום תוכן 3">
            <a:extLst>
              <a:ext uri="{FF2B5EF4-FFF2-40B4-BE49-F238E27FC236}">
                <a16:creationId xmlns:a16="http://schemas.microsoft.com/office/drawing/2014/main" id="{133D748A-90B8-4A7A-A4D1-1E9D2E370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486403"/>
              </p:ext>
            </p:extLst>
          </p:nvPr>
        </p:nvGraphicFramePr>
        <p:xfrm>
          <a:off x="-433610" y="189917"/>
          <a:ext cx="4853210" cy="62791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04 98 01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04 99 04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10 06 00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05 96 01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00 00 00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3346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8" name="חץ: מעוקל שמאלה 7">
            <a:extLst>
              <a:ext uri="{FF2B5EF4-FFF2-40B4-BE49-F238E27FC236}">
                <a16:creationId xmlns:a16="http://schemas.microsoft.com/office/drawing/2014/main" id="{CD7369E1-4E25-43E2-AFBE-6A3782D11819}"/>
              </a:ext>
            </a:extLst>
          </p:cNvPr>
          <p:cNvSpPr/>
          <p:nvPr/>
        </p:nvSpPr>
        <p:spPr>
          <a:xfrm>
            <a:off x="4459098" y="1467854"/>
            <a:ext cx="529390" cy="14999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חץ: מעוקל למטה 8">
            <a:extLst>
              <a:ext uri="{FF2B5EF4-FFF2-40B4-BE49-F238E27FC236}">
                <a16:creationId xmlns:a16="http://schemas.microsoft.com/office/drawing/2014/main" id="{33756470-A86A-4C2D-ACE3-3F360BF2ED81}"/>
              </a:ext>
            </a:extLst>
          </p:cNvPr>
          <p:cNvSpPr/>
          <p:nvPr/>
        </p:nvSpPr>
        <p:spPr>
          <a:xfrm rot="16200000">
            <a:off x="-343037" y="2351871"/>
            <a:ext cx="3072066" cy="726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34551-FE32-400E-8BFA-29E397FCAD7C}"/>
              </a:ext>
            </a:extLst>
          </p:cNvPr>
          <p:cNvSpPr/>
          <p:nvPr/>
        </p:nvSpPr>
        <p:spPr>
          <a:xfrm>
            <a:off x="2444789" y="2671945"/>
            <a:ext cx="1529413" cy="1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הפונקציה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3A01820C-EB61-4531-9880-1F64C24F0B10}"/>
              </a:ext>
            </a:extLst>
          </p:cNvPr>
          <p:cNvCxnSpPr>
            <a:cxnSpLocks/>
          </p:cNvCxnSpPr>
          <p:nvPr/>
        </p:nvCxnSpPr>
        <p:spPr>
          <a:xfrm flipH="1">
            <a:off x="4419601" y="1784686"/>
            <a:ext cx="1163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6F6D556-8A61-449A-89F1-1C466A33C80E}"/>
              </a:ext>
            </a:extLst>
          </p:cNvPr>
          <p:cNvSpPr txBox="1"/>
          <p:nvPr/>
        </p:nvSpPr>
        <p:spPr>
          <a:xfrm>
            <a:off x="4753079" y="1470747"/>
            <a:ext cx="9573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IP = 03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5897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AAA1C0-83EF-491B-BDE9-F02A745A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4 -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53960-9DE7-49C0-B3B7-41922A6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18" y="1840079"/>
            <a:ext cx="6581274" cy="2706270"/>
          </a:xfrm>
        </p:spPr>
        <p:txBody>
          <a:bodyPr/>
          <a:lstStyle/>
          <a:p>
            <a:r>
              <a:rPr lang="he-IL" dirty="0"/>
              <a:t>נריץ גם את שורות 03-05, והתוכנית תסתיים כאשר מצב הזיכרון נראה כך.</a:t>
            </a:r>
          </a:p>
          <a:p>
            <a:r>
              <a:rPr lang="he-IL" dirty="0"/>
              <a:t>זהו הצלחנו.</a:t>
            </a:r>
          </a:p>
          <a:p>
            <a:endParaRPr lang="he-IL" dirty="0"/>
          </a:p>
        </p:txBody>
      </p:sp>
      <p:graphicFrame>
        <p:nvGraphicFramePr>
          <p:cNvPr id="7" name="מציין מיקום תוכן 3">
            <a:extLst>
              <a:ext uri="{FF2B5EF4-FFF2-40B4-BE49-F238E27FC236}">
                <a16:creationId xmlns:a16="http://schemas.microsoft.com/office/drawing/2014/main" id="{133D748A-90B8-4A7A-A4D1-1E9D2E370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272870"/>
              </p:ext>
            </p:extLst>
          </p:nvPr>
        </p:nvGraphicFramePr>
        <p:xfrm>
          <a:off x="-433610" y="189917"/>
          <a:ext cx="4853210" cy="62791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04 98 01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04 99 04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10 06 00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05 96 01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00 00 00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3346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8" name="חץ: מעוקל שמאלה 7">
            <a:extLst>
              <a:ext uri="{FF2B5EF4-FFF2-40B4-BE49-F238E27FC236}">
                <a16:creationId xmlns:a16="http://schemas.microsoft.com/office/drawing/2014/main" id="{CD7369E1-4E25-43E2-AFBE-6A3782D11819}"/>
              </a:ext>
            </a:extLst>
          </p:cNvPr>
          <p:cNvSpPr/>
          <p:nvPr/>
        </p:nvSpPr>
        <p:spPr>
          <a:xfrm>
            <a:off x="4459098" y="1467854"/>
            <a:ext cx="529390" cy="14999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חץ: מעוקל למטה 8">
            <a:extLst>
              <a:ext uri="{FF2B5EF4-FFF2-40B4-BE49-F238E27FC236}">
                <a16:creationId xmlns:a16="http://schemas.microsoft.com/office/drawing/2014/main" id="{33756470-A86A-4C2D-ACE3-3F360BF2ED81}"/>
              </a:ext>
            </a:extLst>
          </p:cNvPr>
          <p:cNvSpPr/>
          <p:nvPr/>
        </p:nvSpPr>
        <p:spPr>
          <a:xfrm rot="16200000">
            <a:off x="-343037" y="2351871"/>
            <a:ext cx="3072066" cy="726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234551-FE32-400E-8BFA-29E397FCAD7C}"/>
              </a:ext>
            </a:extLst>
          </p:cNvPr>
          <p:cNvSpPr/>
          <p:nvPr/>
        </p:nvSpPr>
        <p:spPr>
          <a:xfrm>
            <a:off x="2444789" y="2671945"/>
            <a:ext cx="1529413" cy="1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הפונקציה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3A01820C-EB61-4531-9880-1F64C24F0B10}"/>
              </a:ext>
            </a:extLst>
          </p:cNvPr>
          <p:cNvCxnSpPr>
            <a:cxnSpLocks/>
          </p:cNvCxnSpPr>
          <p:nvPr/>
        </p:nvCxnSpPr>
        <p:spPr>
          <a:xfrm flipH="1">
            <a:off x="4419601" y="1784686"/>
            <a:ext cx="1163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6F6D556-8A61-449A-89F1-1C466A33C80E}"/>
              </a:ext>
            </a:extLst>
          </p:cNvPr>
          <p:cNvSpPr txBox="1"/>
          <p:nvPr/>
        </p:nvSpPr>
        <p:spPr>
          <a:xfrm>
            <a:off x="4753079" y="1470747"/>
            <a:ext cx="9573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IP = 03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7370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41E5C7-B97A-494B-960D-9292433C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פונקציה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67F9B5-19F3-4647-943A-4330E0A5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בתכנית שכתבנו קראנו לפונקציה פעם אחת, מה יקרה אם נרצה לקרוא לפונקציה פעמיים? זה יעבוד?</a:t>
            </a:r>
          </a:p>
        </p:txBody>
      </p:sp>
    </p:spTree>
    <p:extLst>
      <p:ext uri="{BB962C8B-B14F-4D97-AF65-F5344CB8AC3E}">
        <p14:creationId xmlns:p14="http://schemas.microsoft.com/office/powerpoint/2010/main" val="1222999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41E5C7-B97A-494B-960D-9292433C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פונקציה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67F9B5-19F3-4647-943A-4330E0A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484" y="1825625"/>
            <a:ext cx="5835315" cy="4351338"/>
          </a:xfrm>
        </p:spPr>
        <p:txBody>
          <a:bodyPr/>
          <a:lstStyle/>
          <a:p>
            <a:r>
              <a:rPr lang="he-IL" dirty="0"/>
              <a:t>בוא נסתכל על הפונקציה שוב:</a:t>
            </a:r>
          </a:p>
          <a:p>
            <a:r>
              <a:rPr lang="he-IL" dirty="0"/>
              <a:t>מה קורה בסוף הפונקציה?</a:t>
            </a:r>
          </a:p>
        </p:txBody>
      </p:sp>
      <p:graphicFrame>
        <p:nvGraphicFramePr>
          <p:cNvPr id="9" name="מציין מיקום תוכן 3">
            <a:extLst>
              <a:ext uri="{FF2B5EF4-FFF2-40B4-BE49-F238E27FC236}">
                <a16:creationId xmlns:a16="http://schemas.microsoft.com/office/drawing/2014/main" id="{F81E1317-3F0E-4091-9C7C-25EA311AC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29925"/>
              </p:ext>
            </p:extLst>
          </p:nvPr>
        </p:nvGraphicFramePr>
        <p:xfrm>
          <a:off x="-433610" y="189917"/>
          <a:ext cx="4853210" cy="66039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05 97 01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09 01 02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12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600" dirty="0"/>
                        <a:t> 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06 01 01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07 02 01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05 97 02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09</a:t>
                      </a:r>
                      <a:r>
                        <a:rPr lang="en-US" sz="1600" dirty="0"/>
                        <a:t>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25149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10 03 00</a:t>
                      </a:r>
                      <a:endParaRPr lang="he-IL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369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10" name="חץ: מעוקל למעלה 9">
            <a:extLst>
              <a:ext uri="{FF2B5EF4-FFF2-40B4-BE49-F238E27FC236}">
                <a16:creationId xmlns:a16="http://schemas.microsoft.com/office/drawing/2014/main" id="{2834694E-BD1F-4396-B0A0-F7E86596500C}"/>
              </a:ext>
            </a:extLst>
          </p:cNvPr>
          <p:cNvSpPr/>
          <p:nvPr/>
        </p:nvSpPr>
        <p:spPr>
          <a:xfrm rot="16200000">
            <a:off x="3617493" y="2577494"/>
            <a:ext cx="2582785" cy="684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חץ: מעוקל ימינה 10">
            <a:extLst>
              <a:ext uri="{FF2B5EF4-FFF2-40B4-BE49-F238E27FC236}">
                <a16:creationId xmlns:a16="http://schemas.microsoft.com/office/drawing/2014/main" id="{EE887C0C-65EA-4B0F-BDC8-CEBE55CC6191}"/>
              </a:ext>
            </a:extLst>
          </p:cNvPr>
          <p:cNvSpPr/>
          <p:nvPr/>
        </p:nvSpPr>
        <p:spPr>
          <a:xfrm>
            <a:off x="1011436" y="2037347"/>
            <a:ext cx="545431" cy="25411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סוגר מרובע שמאלי 11">
            <a:extLst>
              <a:ext uri="{FF2B5EF4-FFF2-40B4-BE49-F238E27FC236}">
                <a16:creationId xmlns:a16="http://schemas.microsoft.com/office/drawing/2014/main" id="{CE38CBEF-00A9-4DA9-A6C6-32EEDA90F0D0}"/>
              </a:ext>
            </a:extLst>
          </p:cNvPr>
          <p:cNvSpPr/>
          <p:nvPr/>
        </p:nvSpPr>
        <p:spPr>
          <a:xfrm rot="10800000">
            <a:off x="4432999" y="641686"/>
            <a:ext cx="951771" cy="3818021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9220873-2D85-41C7-95D0-4927929EFF57}"/>
              </a:ext>
            </a:extLst>
          </p:cNvPr>
          <p:cNvSpPr txBox="1"/>
          <p:nvPr/>
        </p:nvSpPr>
        <p:spPr>
          <a:xfrm rot="5400000">
            <a:off x="5045423" y="2333947"/>
            <a:ext cx="10748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הפונקציה</a:t>
            </a:r>
          </a:p>
        </p:txBody>
      </p:sp>
    </p:spTree>
    <p:extLst>
      <p:ext uri="{BB962C8B-B14F-4D97-AF65-F5344CB8AC3E}">
        <p14:creationId xmlns:p14="http://schemas.microsoft.com/office/powerpoint/2010/main" val="3213286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41E5C7-B97A-494B-960D-9292433C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פונקציה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67F9B5-19F3-4647-943A-4330E0A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484" y="1825625"/>
            <a:ext cx="5835315" cy="4351338"/>
          </a:xfrm>
        </p:spPr>
        <p:txBody>
          <a:bodyPr/>
          <a:lstStyle/>
          <a:p>
            <a:r>
              <a:rPr lang="he-IL" dirty="0"/>
              <a:t>בסוף הפונקציה המעבד קופץ להוראה אחרי ההוראה שקראה לפונקציה.</a:t>
            </a:r>
          </a:p>
          <a:p>
            <a:r>
              <a:rPr lang="he-IL" dirty="0"/>
              <a:t> אם נקרא לפונקציה פעמיים לאן היא תחזור בפעם השנייה?</a:t>
            </a:r>
          </a:p>
        </p:txBody>
      </p:sp>
      <p:graphicFrame>
        <p:nvGraphicFramePr>
          <p:cNvPr id="9" name="מציין מיקום תוכן 3">
            <a:extLst>
              <a:ext uri="{FF2B5EF4-FFF2-40B4-BE49-F238E27FC236}">
                <a16:creationId xmlns:a16="http://schemas.microsoft.com/office/drawing/2014/main" id="{F81E1317-3F0E-4091-9C7C-25EA311ACCCA}"/>
              </a:ext>
            </a:extLst>
          </p:cNvPr>
          <p:cNvGraphicFramePr>
            <a:graphicFrameLocks/>
          </p:cNvGraphicFramePr>
          <p:nvPr/>
        </p:nvGraphicFramePr>
        <p:xfrm>
          <a:off x="-433610" y="189917"/>
          <a:ext cx="4853210" cy="66039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03 01 98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05 97 01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09 01 02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12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600" dirty="0"/>
                        <a:t> 00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06 01 01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07 02 01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524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05 97 02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03 02 99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09</a:t>
                      </a:r>
                      <a:r>
                        <a:rPr lang="en-US" sz="1600" dirty="0"/>
                        <a:t>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25149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10 03 00</a:t>
                      </a:r>
                      <a:endParaRPr lang="he-IL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369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10" name="חץ: מעוקל למעלה 9">
            <a:extLst>
              <a:ext uri="{FF2B5EF4-FFF2-40B4-BE49-F238E27FC236}">
                <a16:creationId xmlns:a16="http://schemas.microsoft.com/office/drawing/2014/main" id="{2834694E-BD1F-4396-B0A0-F7E86596500C}"/>
              </a:ext>
            </a:extLst>
          </p:cNvPr>
          <p:cNvSpPr/>
          <p:nvPr/>
        </p:nvSpPr>
        <p:spPr>
          <a:xfrm rot="16200000">
            <a:off x="3617493" y="2577494"/>
            <a:ext cx="2582785" cy="684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חץ: מעוקל ימינה 10">
            <a:extLst>
              <a:ext uri="{FF2B5EF4-FFF2-40B4-BE49-F238E27FC236}">
                <a16:creationId xmlns:a16="http://schemas.microsoft.com/office/drawing/2014/main" id="{EE887C0C-65EA-4B0F-BDC8-CEBE55CC6191}"/>
              </a:ext>
            </a:extLst>
          </p:cNvPr>
          <p:cNvSpPr/>
          <p:nvPr/>
        </p:nvSpPr>
        <p:spPr>
          <a:xfrm>
            <a:off x="1011436" y="2037347"/>
            <a:ext cx="545431" cy="25411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סוגר מרובע שמאלי 11">
            <a:extLst>
              <a:ext uri="{FF2B5EF4-FFF2-40B4-BE49-F238E27FC236}">
                <a16:creationId xmlns:a16="http://schemas.microsoft.com/office/drawing/2014/main" id="{CE38CBEF-00A9-4DA9-A6C6-32EEDA90F0D0}"/>
              </a:ext>
            </a:extLst>
          </p:cNvPr>
          <p:cNvSpPr/>
          <p:nvPr/>
        </p:nvSpPr>
        <p:spPr>
          <a:xfrm rot="10800000">
            <a:off x="4432999" y="641686"/>
            <a:ext cx="951771" cy="3818021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9220873-2D85-41C7-95D0-4927929EFF57}"/>
              </a:ext>
            </a:extLst>
          </p:cNvPr>
          <p:cNvSpPr txBox="1"/>
          <p:nvPr/>
        </p:nvSpPr>
        <p:spPr>
          <a:xfrm rot="5400000">
            <a:off x="5045423" y="2333947"/>
            <a:ext cx="10748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הפונקציה</a:t>
            </a:r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A1C1ABBB-A5E9-4E7E-8E07-65F7479C2F96}"/>
              </a:ext>
            </a:extLst>
          </p:cNvPr>
          <p:cNvSpPr/>
          <p:nvPr/>
        </p:nvSpPr>
        <p:spPr>
          <a:xfrm>
            <a:off x="4432998" y="4459711"/>
            <a:ext cx="1441055" cy="98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F1A4457-FFC4-4CBB-8FE6-488B1657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1" y="3926006"/>
            <a:ext cx="2828925" cy="1419225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FD60F379-FAF6-45A0-A74C-D94A2C799DC3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432999" y="641686"/>
            <a:ext cx="2037257" cy="347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11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41E5C7-B97A-494B-960D-9292433C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פונקציה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67F9B5-19F3-4647-943A-4330E0A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484" y="1825625"/>
            <a:ext cx="5835315" cy="4351338"/>
          </a:xfrm>
        </p:spPr>
        <p:txBody>
          <a:bodyPr/>
          <a:lstStyle/>
          <a:p>
            <a:r>
              <a:rPr lang="he-IL" dirty="0"/>
              <a:t>ננסה, נוסיף שני הוראות חדשות, ששמות 2 בתא 98 ואז קוראות לפונקציה שוב.</a:t>
            </a:r>
          </a:p>
          <a:p>
            <a:r>
              <a:rPr lang="he-IL" dirty="0"/>
              <a:t>(כמובן שנצטרך לשונות שוב את הכתובות בהוראות של הפונקציה)</a:t>
            </a:r>
          </a:p>
        </p:txBody>
      </p:sp>
      <p:graphicFrame>
        <p:nvGraphicFramePr>
          <p:cNvPr id="15" name="מציין מיקום תוכן 3">
            <a:extLst>
              <a:ext uri="{FF2B5EF4-FFF2-40B4-BE49-F238E27FC236}">
                <a16:creationId xmlns:a16="http://schemas.microsoft.com/office/drawing/2014/main" id="{4197C433-D8E5-4C04-BCBB-F75B61389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345663"/>
              </p:ext>
            </p:extLst>
          </p:nvPr>
        </p:nvGraphicFramePr>
        <p:xfrm>
          <a:off x="-433610" y="189917"/>
          <a:ext cx="4853210" cy="66144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04 98 01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04 99 04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10 06 00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04 98 02</a:t>
                      </a:r>
                      <a:endParaRPr lang="he-IL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740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10 06 00</a:t>
                      </a:r>
                      <a:endParaRPr lang="he-IL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17929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05 96 01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00 00 00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3346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18" name="מלבן 17">
            <a:extLst>
              <a:ext uri="{FF2B5EF4-FFF2-40B4-BE49-F238E27FC236}">
                <a16:creationId xmlns:a16="http://schemas.microsoft.com/office/drawing/2014/main" id="{3CF81BDC-3469-4217-BCEC-F47CB96AEDD1}"/>
              </a:ext>
            </a:extLst>
          </p:cNvPr>
          <p:cNvSpPr/>
          <p:nvPr/>
        </p:nvSpPr>
        <p:spPr>
          <a:xfrm>
            <a:off x="2447925" y="3413216"/>
            <a:ext cx="1392927" cy="11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הפונקציה</a:t>
            </a:r>
          </a:p>
        </p:txBody>
      </p:sp>
    </p:spTree>
    <p:extLst>
      <p:ext uri="{BB962C8B-B14F-4D97-AF65-F5344CB8AC3E}">
        <p14:creationId xmlns:p14="http://schemas.microsoft.com/office/powerpoint/2010/main" val="375981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41E5C7-B97A-494B-960D-9292433C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פונקציה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67F9B5-19F3-4647-943A-4330E0A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484" y="1825625"/>
            <a:ext cx="5835315" cy="4351338"/>
          </a:xfrm>
        </p:spPr>
        <p:txBody>
          <a:bodyPr/>
          <a:lstStyle/>
          <a:p>
            <a:r>
              <a:rPr lang="he-IL" dirty="0"/>
              <a:t>בריצה הראשונה הכול יעבוד טוב הפונקציה תחזור להוראה הבאה בשורה 03. </a:t>
            </a:r>
          </a:p>
          <a:p>
            <a:r>
              <a:rPr lang="he-IL" dirty="0"/>
              <a:t>מה יקרה בריצה הבאה?</a:t>
            </a:r>
          </a:p>
        </p:txBody>
      </p:sp>
      <p:graphicFrame>
        <p:nvGraphicFramePr>
          <p:cNvPr id="15" name="מציין מיקום תוכן 3">
            <a:extLst>
              <a:ext uri="{FF2B5EF4-FFF2-40B4-BE49-F238E27FC236}">
                <a16:creationId xmlns:a16="http://schemas.microsoft.com/office/drawing/2014/main" id="{4197C433-D8E5-4C04-BCBB-F75B61389EC1}"/>
              </a:ext>
            </a:extLst>
          </p:cNvPr>
          <p:cNvGraphicFramePr>
            <a:graphicFrameLocks/>
          </p:cNvGraphicFramePr>
          <p:nvPr/>
        </p:nvGraphicFramePr>
        <p:xfrm>
          <a:off x="-433610" y="189917"/>
          <a:ext cx="4853210" cy="66144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04 98 01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04 99 04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10 06 00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04 98 02</a:t>
                      </a:r>
                      <a:endParaRPr lang="he-IL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740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10 06 00</a:t>
                      </a:r>
                      <a:endParaRPr lang="he-IL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17929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05 96 01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00 00 00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3346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18" name="מלבן 17">
            <a:extLst>
              <a:ext uri="{FF2B5EF4-FFF2-40B4-BE49-F238E27FC236}">
                <a16:creationId xmlns:a16="http://schemas.microsoft.com/office/drawing/2014/main" id="{3CF81BDC-3469-4217-BCEC-F47CB96AEDD1}"/>
              </a:ext>
            </a:extLst>
          </p:cNvPr>
          <p:cNvSpPr/>
          <p:nvPr/>
        </p:nvSpPr>
        <p:spPr>
          <a:xfrm>
            <a:off x="2447925" y="3413216"/>
            <a:ext cx="1392927" cy="11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הפונקציה</a:t>
            </a:r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E0186488-6737-4284-96AD-BA6E49E96188}"/>
              </a:ext>
            </a:extLst>
          </p:cNvPr>
          <p:cNvSpPr/>
          <p:nvPr/>
        </p:nvSpPr>
        <p:spPr>
          <a:xfrm rot="16200000">
            <a:off x="4539128" y="4061946"/>
            <a:ext cx="572430" cy="811485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C69BB84-B51F-451E-B2A6-3052A2E41875}"/>
              </a:ext>
            </a:extLst>
          </p:cNvPr>
          <p:cNvSpPr/>
          <p:nvPr/>
        </p:nvSpPr>
        <p:spPr>
          <a:xfrm>
            <a:off x="5259983" y="4181472"/>
            <a:ext cx="1046782" cy="57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10 03 00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חץ: מעוקל שמאלה 5">
            <a:extLst>
              <a:ext uri="{FF2B5EF4-FFF2-40B4-BE49-F238E27FC236}">
                <a16:creationId xmlns:a16="http://schemas.microsoft.com/office/drawing/2014/main" id="{09328DA0-BFA2-4658-B170-7A2368ED280D}"/>
              </a:ext>
            </a:extLst>
          </p:cNvPr>
          <p:cNvSpPr/>
          <p:nvPr/>
        </p:nvSpPr>
        <p:spPr>
          <a:xfrm rot="10800000">
            <a:off x="879647" y="1590674"/>
            <a:ext cx="758601" cy="29408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7" name="חץ: מעוקל שמאלה 6">
            <a:extLst>
              <a:ext uri="{FF2B5EF4-FFF2-40B4-BE49-F238E27FC236}">
                <a16:creationId xmlns:a16="http://schemas.microsoft.com/office/drawing/2014/main" id="{7C719821-9257-455A-8AEC-A041052304F2}"/>
              </a:ext>
            </a:extLst>
          </p:cNvPr>
          <p:cNvSpPr/>
          <p:nvPr/>
        </p:nvSpPr>
        <p:spPr>
          <a:xfrm>
            <a:off x="4461047" y="1295400"/>
            <a:ext cx="578762" cy="22764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8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946DF5-2DBC-48A4-B645-7A220813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  <a:r>
              <a:rPr lang="he-IL" dirty="0"/>
              <a:t> – תחליף לשפת מכונה.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366BBB-48B6-4AFB-AC0B-18F617E0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134"/>
            <a:ext cx="10515600" cy="4351338"/>
          </a:xfrm>
        </p:spPr>
        <p:txBody>
          <a:bodyPr/>
          <a:lstStyle/>
          <a:p>
            <a:r>
              <a:rPr lang="he-IL" dirty="0"/>
              <a:t>ניתן לכתוב את הפקודות ב</a:t>
            </a:r>
            <a:r>
              <a:rPr lang="en-US" dirty="0"/>
              <a:t>assembly</a:t>
            </a:r>
            <a:r>
              <a:rPr lang="he-IL" dirty="0"/>
              <a:t> ורק אחרי סיום הכתיבה להמיר את התכנית לשפת מכונה. </a:t>
            </a:r>
          </a:p>
          <a:p>
            <a:r>
              <a:rPr lang="he-IL" dirty="0"/>
              <a:t>תהליך ההמרה יכול להתבצע ביד, או באמצעות מחשב. </a:t>
            </a:r>
          </a:p>
          <a:p>
            <a:r>
              <a:rPr lang="he-IL" dirty="0"/>
              <a:t>בכדי לאפשר למחשב להמיר, כתבו בשפת מכונה תוכנית שיודעת לקבל מילים ב</a:t>
            </a:r>
            <a:r>
              <a:rPr lang="en-US" dirty="0"/>
              <a:t>assembly</a:t>
            </a:r>
            <a:r>
              <a:rPr lang="he-IL" dirty="0"/>
              <a:t> ולהמיר אתם לשפת מכונה – תוכנית זאת נקראת </a:t>
            </a:r>
            <a:r>
              <a:rPr lang="he-IL" b="1" dirty="0">
                <a:solidFill>
                  <a:srgbClr val="FF0000"/>
                </a:solidFill>
                <a:highlight>
                  <a:srgbClr val="FFFF00"/>
                </a:highlight>
              </a:rPr>
              <a:t>אסמבלר</a:t>
            </a:r>
            <a:r>
              <a:rPr lang="he-IL" dirty="0"/>
              <a:t>  </a:t>
            </a:r>
          </a:p>
        </p:txBody>
      </p:sp>
      <p:pic>
        <p:nvPicPr>
          <p:cNvPr id="4" name="Picture 2" descr="ive got the code//0001 0011 0110 0101 0101_digital media* |  theknightinvintagedenim">
            <a:extLst>
              <a:ext uri="{FF2B5EF4-FFF2-40B4-BE49-F238E27FC236}">
                <a16:creationId xmlns:a16="http://schemas.microsoft.com/office/drawing/2014/main" id="{B9C0503C-8C98-40F9-91C7-59649E44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3" y="3632293"/>
            <a:ext cx="4657929" cy="32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CF6507A2-EEE8-4ED1-90BF-0DD33C007207}"/>
              </a:ext>
            </a:extLst>
          </p:cNvPr>
          <p:cNvSpPr/>
          <p:nvPr/>
        </p:nvSpPr>
        <p:spPr>
          <a:xfrm flipH="1">
            <a:off x="5196011" y="4579373"/>
            <a:ext cx="1992579" cy="766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3B3E174-5A3C-4C33-A2EE-39A6CC1B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689" y="4030494"/>
            <a:ext cx="4657928" cy="23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656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41E5C7-B97A-494B-960D-9292433C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פונקציה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67F9B5-19F3-4647-943A-4330E0A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484" y="1825625"/>
            <a:ext cx="5835315" cy="4351338"/>
          </a:xfrm>
        </p:spPr>
        <p:txBody>
          <a:bodyPr/>
          <a:lstStyle/>
          <a:p>
            <a:r>
              <a:rPr lang="he-IL" dirty="0" err="1"/>
              <a:t>הפוקציה</a:t>
            </a:r>
            <a:r>
              <a:rPr lang="he-IL" dirty="0"/>
              <a:t> תסתיים ותחזור במקום לתא הבא (05) לתא 03 וככה תחזור על עצמה בלולאה אין סופית.</a:t>
            </a:r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15" name="מציין מיקום תוכן 3">
            <a:extLst>
              <a:ext uri="{FF2B5EF4-FFF2-40B4-BE49-F238E27FC236}">
                <a16:creationId xmlns:a16="http://schemas.microsoft.com/office/drawing/2014/main" id="{4197C433-D8E5-4C04-BCBB-F75B61389EC1}"/>
              </a:ext>
            </a:extLst>
          </p:cNvPr>
          <p:cNvGraphicFramePr>
            <a:graphicFrameLocks/>
          </p:cNvGraphicFramePr>
          <p:nvPr/>
        </p:nvGraphicFramePr>
        <p:xfrm>
          <a:off x="-433610" y="189917"/>
          <a:ext cx="4853210" cy="66144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6605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6605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04 98 01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04 99 04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416475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10 06 00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04 98 02</a:t>
                      </a:r>
                      <a:endParaRPr lang="he-IL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7405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10 06 00</a:t>
                      </a:r>
                      <a:endParaRPr lang="he-IL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17929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03 01 97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05 96 01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00 00 00</a:t>
                      </a: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83346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  <a:p>
                      <a:pPr algn="ctr" rtl="1"/>
                      <a:r>
                        <a:rPr lang="he-IL" sz="1600" dirty="0"/>
                        <a:t>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33386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18" name="מלבן 17">
            <a:extLst>
              <a:ext uri="{FF2B5EF4-FFF2-40B4-BE49-F238E27FC236}">
                <a16:creationId xmlns:a16="http://schemas.microsoft.com/office/drawing/2014/main" id="{3CF81BDC-3469-4217-BCEC-F47CB96AEDD1}"/>
              </a:ext>
            </a:extLst>
          </p:cNvPr>
          <p:cNvSpPr/>
          <p:nvPr/>
        </p:nvSpPr>
        <p:spPr>
          <a:xfrm>
            <a:off x="2447925" y="3413216"/>
            <a:ext cx="1392927" cy="11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הפונקציה</a:t>
            </a:r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E0186488-6737-4284-96AD-BA6E49E96188}"/>
              </a:ext>
            </a:extLst>
          </p:cNvPr>
          <p:cNvSpPr/>
          <p:nvPr/>
        </p:nvSpPr>
        <p:spPr>
          <a:xfrm rot="16200000">
            <a:off x="4539128" y="4061946"/>
            <a:ext cx="572430" cy="811485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C69BB84-B51F-451E-B2A6-3052A2E41875}"/>
              </a:ext>
            </a:extLst>
          </p:cNvPr>
          <p:cNvSpPr/>
          <p:nvPr/>
        </p:nvSpPr>
        <p:spPr>
          <a:xfrm>
            <a:off x="5259983" y="4181472"/>
            <a:ext cx="1046782" cy="57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10 03 00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חץ: מעוקל שמאלה 5">
            <a:extLst>
              <a:ext uri="{FF2B5EF4-FFF2-40B4-BE49-F238E27FC236}">
                <a16:creationId xmlns:a16="http://schemas.microsoft.com/office/drawing/2014/main" id="{09328DA0-BFA2-4658-B170-7A2368ED280D}"/>
              </a:ext>
            </a:extLst>
          </p:cNvPr>
          <p:cNvSpPr/>
          <p:nvPr/>
        </p:nvSpPr>
        <p:spPr>
          <a:xfrm rot="10800000">
            <a:off x="879647" y="1590674"/>
            <a:ext cx="758601" cy="29408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חץ: מעוקל שמאלה 8">
            <a:extLst>
              <a:ext uri="{FF2B5EF4-FFF2-40B4-BE49-F238E27FC236}">
                <a16:creationId xmlns:a16="http://schemas.microsoft.com/office/drawing/2014/main" id="{E7153236-C46A-4294-81E2-25D41B12DC51}"/>
              </a:ext>
            </a:extLst>
          </p:cNvPr>
          <p:cNvSpPr/>
          <p:nvPr/>
        </p:nvSpPr>
        <p:spPr>
          <a:xfrm>
            <a:off x="4506642" y="2038350"/>
            <a:ext cx="578762" cy="1594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68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557ED2-2635-41FF-819A-5371B49C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3437"/>
            <a:ext cx="11049000" cy="2316163"/>
          </a:xfrm>
        </p:spPr>
        <p:txBody>
          <a:bodyPr>
            <a:normAutofit fontScale="90000"/>
          </a:bodyPr>
          <a:lstStyle/>
          <a:p>
            <a:pPr algn="ctr"/>
            <a:r>
              <a:rPr lang="he-IL" sz="16600" dirty="0">
                <a:solidFill>
                  <a:srgbClr val="FF0000"/>
                </a:solidFill>
              </a:rPr>
              <a:t>בעיה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59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9D4890-F12B-4909-B06A-977BD7A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E906A6-55FA-4A96-A626-B11DBC141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בכדי לפתור את הבעיה  נצטרך להעביר לפונקציה את הכתובת לאן לחזור.</a:t>
            </a:r>
          </a:p>
          <a:p>
            <a:r>
              <a:rPr lang="he-IL" dirty="0"/>
              <a:t>אפשר להעביר אותה על גבי אוגר?</a:t>
            </a:r>
          </a:p>
          <a:p>
            <a:pPr lvl="1"/>
            <a:r>
              <a:rPr lang="he-IL" dirty="0"/>
              <a:t>אפשר אבל נצטרך לוודא שהפונקציה לא משתמשת באוגר הזה כדי שהכתובת לא תמחק.</a:t>
            </a:r>
          </a:p>
          <a:p>
            <a:r>
              <a:rPr lang="he-IL" dirty="0"/>
              <a:t>אפשר להעביר אותה כפרמטר – כתובת בזיכרון.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896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918187-09AC-4FBE-A50A-5163F94C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421" y="112215"/>
            <a:ext cx="10515600" cy="1042817"/>
          </a:xfrm>
        </p:spPr>
        <p:txBody>
          <a:bodyPr/>
          <a:lstStyle/>
          <a:p>
            <a:r>
              <a:rPr lang="he-IL" dirty="0"/>
              <a:t>דוגמה 4 –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7A1E73-0182-4273-9EA0-9F886D8E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989226"/>
            <a:ext cx="11117178" cy="4351338"/>
          </a:xfrm>
        </p:spPr>
        <p:txBody>
          <a:bodyPr/>
          <a:lstStyle/>
          <a:p>
            <a:r>
              <a:rPr lang="he-IL" sz="2400" dirty="0"/>
              <a:t>נשנה את הפונקציה לעבוד עם משתנה נוסף שיכיל את כתובת החזרה, משתנה זה יהיה תא 95 .</a:t>
            </a:r>
            <a:endParaRPr lang="en-US" sz="2400" dirty="0"/>
          </a:p>
          <a:p>
            <a:pPr marL="0" indent="0">
              <a:buNone/>
            </a:pPr>
            <a:r>
              <a:rPr lang="he-IL" dirty="0"/>
              <a:t> </a:t>
            </a:r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094264AF-30F2-41B2-A8D2-909032940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00253"/>
              </p:ext>
            </p:extLst>
          </p:nvPr>
        </p:nvGraphicFramePr>
        <p:xfrm>
          <a:off x="2344158" y="1517436"/>
          <a:ext cx="6830424" cy="52877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71704">
                  <a:extLst>
                    <a:ext uri="{9D8B030D-6E8A-4147-A177-3AD203B41FA5}">
                      <a16:colId xmlns:a16="http://schemas.microsoft.com/office/drawing/2014/main" val="1661195175"/>
                    </a:ext>
                  </a:extLst>
                </a:gridCol>
                <a:gridCol w="1255689">
                  <a:extLst>
                    <a:ext uri="{9D8B030D-6E8A-4147-A177-3AD203B41FA5}">
                      <a16:colId xmlns:a16="http://schemas.microsoft.com/office/drawing/2014/main" val="995884372"/>
                    </a:ext>
                  </a:extLst>
                </a:gridCol>
                <a:gridCol w="4303031">
                  <a:extLst>
                    <a:ext uri="{9D8B030D-6E8A-4147-A177-3AD203B41FA5}">
                      <a16:colId xmlns:a16="http://schemas.microsoft.com/office/drawing/2014/main" val="1962126827"/>
                    </a:ext>
                  </a:extLst>
                </a:gridCol>
              </a:tblGrid>
              <a:tr h="532868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מספר שורה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שפת מכונה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הסבר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5614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03 01 98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נקרא את כתובת 98 לתוך </a:t>
                      </a:r>
                      <a:r>
                        <a:rPr lang="en-US" dirty="0"/>
                        <a:t>AX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59886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03 02 99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נקרא את כתובת 99 לתוך </a:t>
                      </a:r>
                      <a:r>
                        <a:rPr lang="en-US" dirty="0"/>
                        <a:t>BX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34054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05 97 01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נכתוב את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לתוך תא 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8290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09 01 02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נבדוק האם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ו </a:t>
                      </a:r>
                      <a:r>
                        <a:rPr lang="en-US" dirty="0"/>
                        <a:t>BX</a:t>
                      </a:r>
                      <a:r>
                        <a:rPr lang="he-IL" dirty="0"/>
                        <a:t> שווים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4442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12 11 00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הם שווים נקפוץ לשורה 11 לסיום התכנית.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83793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06 01 01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נעלה את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ב1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0552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03 02 97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נקרא את תא 97 לתוך </a:t>
                      </a:r>
                      <a:r>
                        <a:rPr lang="en-US" dirty="0"/>
                        <a:t>BX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9586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07 02 01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נחבר את </a:t>
                      </a:r>
                      <a:r>
                        <a:rPr lang="en-US" dirty="0"/>
                        <a:t>AX</a:t>
                      </a:r>
                      <a:r>
                        <a:rPr lang="he-IL" dirty="0"/>
                        <a:t> ו</a:t>
                      </a:r>
                      <a:r>
                        <a:rPr lang="en-US" dirty="0"/>
                        <a:t>BX</a:t>
                      </a:r>
                      <a:r>
                        <a:rPr lang="he-IL" dirty="0"/>
                        <a:t> לתוך </a:t>
                      </a:r>
                      <a:r>
                        <a:rPr lang="en-US" dirty="0"/>
                        <a:t>BX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51942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05 97 02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נכתוב את </a:t>
                      </a:r>
                      <a:r>
                        <a:rPr lang="en-US" dirty="0"/>
                        <a:t>BX</a:t>
                      </a:r>
                      <a:r>
                        <a:rPr lang="he-IL" dirty="0"/>
                        <a:t> לתא 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46065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03 02 99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נשחזר את </a:t>
                      </a:r>
                      <a:r>
                        <a:rPr lang="en-US" dirty="0"/>
                        <a:t>BX</a:t>
                      </a:r>
                      <a:r>
                        <a:rPr lang="he-IL" dirty="0"/>
                        <a:t> מתא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47869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10 03 00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נקפוץ לשורה 3 לבדיקה.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93911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03 01 95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נקרא את כתובת החזרה מתא 95 לתוך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AX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82821"/>
                  </a:ext>
                </a:extLst>
              </a:tr>
              <a:tr h="353876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11 01 00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נקפוץ לכתובת שבאוגר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AX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07862"/>
                  </a:ext>
                </a:extLst>
              </a:tr>
            </a:tbl>
          </a:graphicData>
        </a:graphic>
      </p:graphicFrame>
      <p:sp>
        <p:nvSpPr>
          <p:cNvPr id="5" name="חץ: מעוקל ימינה 4">
            <a:extLst>
              <a:ext uri="{FF2B5EF4-FFF2-40B4-BE49-F238E27FC236}">
                <a16:creationId xmlns:a16="http://schemas.microsoft.com/office/drawing/2014/main" id="{D3B94074-1948-4273-820E-06DDE347F9FC}"/>
              </a:ext>
            </a:extLst>
          </p:cNvPr>
          <p:cNvSpPr/>
          <p:nvPr/>
        </p:nvSpPr>
        <p:spPr>
          <a:xfrm>
            <a:off x="1707763" y="3614476"/>
            <a:ext cx="545431" cy="27125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חץ: מעוקל למעלה 5">
            <a:extLst>
              <a:ext uri="{FF2B5EF4-FFF2-40B4-BE49-F238E27FC236}">
                <a16:creationId xmlns:a16="http://schemas.microsoft.com/office/drawing/2014/main" id="{7D654103-1D5C-46F5-8E53-56CB8297B234}"/>
              </a:ext>
            </a:extLst>
          </p:cNvPr>
          <p:cNvSpPr/>
          <p:nvPr/>
        </p:nvSpPr>
        <p:spPr>
          <a:xfrm rot="16200000">
            <a:off x="8171548" y="4188062"/>
            <a:ext cx="2872340" cy="684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3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41E5C7-B97A-494B-960D-9292433C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פונקציה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67F9B5-19F3-4647-943A-4330E0A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484" y="1825625"/>
            <a:ext cx="5835315" cy="4351338"/>
          </a:xfrm>
        </p:spPr>
        <p:txBody>
          <a:bodyPr/>
          <a:lstStyle/>
          <a:p>
            <a:r>
              <a:rPr lang="he-IL" dirty="0"/>
              <a:t>עכשיו נשנה את קוד התכנית שלנו כך:</a:t>
            </a:r>
          </a:p>
          <a:p>
            <a:r>
              <a:rPr lang="he-IL" dirty="0"/>
              <a:t>מה יהיה בתא 96 בסיום התכנית?</a:t>
            </a:r>
          </a:p>
        </p:txBody>
      </p:sp>
      <p:graphicFrame>
        <p:nvGraphicFramePr>
          <p:cNvPr id="15" name="מציין מיקום תוכן 3">
            <a:extLst>
              <a:ext uri="{FF2B5EF4-FFF2-40B4-BE49-F238E27FC236}">
                <a16:creationId xmlns:a16="http://schemas.microsoft.com/office/drawing/2014/main" id="{4197C433-D8E5-4C04-BCBB-F75B61389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59658"/>
              </p:ext>
            </p:extLst>
          </p:nvPr>
        </p:nvGraphicFramePr>
        <p:xfrm>
          <a:off x="-433612" y="189917"/>
          <a:ext cx="4857320" cy="657283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28660">
                  <a:extLst>
                    <a:ext uri="{9D8B030D-6E8A-4147-A177-3AD203B41FA5}">
                      <a16:colId xmlns:a16="http://schemas.microsoft.com/office/drawing/2014/main" val="1532260079"/>
                    </a:ext>
                  </a:extLst>
                </a:gridCol>
                <a:gridCol w="2428660">
                  <a:extLst>
                    <a:ext uri="{9D8B030D-6E8A-4147-A177-3AD203B41FA5}">
                      <a16:colId xmlns:a16="http://schemas.microsoft.com/office/drawing/2014/main" val="1877836809"/>
                    </a:ext>
                  </a:extLst>
                </a:gridCol>
              </a:tblGrid>
              <a:tr h="31509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הזיכרון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6385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04 98 01</a:t>
                      </a:r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22457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04 99 04</a:t>
                      </a:r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55439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04 95 04</a:t>
                      </a:r>
                      <a:endParaRPr lang="he-IL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1765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10 10 00</a:t>
                      </a:r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81733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04 98 02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7405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04 95 07</a:t>
                      </a:r>
                      <a:endParaRPr lang="he-IL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203977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10 10 00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179299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03 01 97</a:t>
                      </a:r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4816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05 96 01</a:t>
                      </a:r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22978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00 00 00</a:t>
                      </a:r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</a:t>
                      </a:r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94158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he-IL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54672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03658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2659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6311"/>
                  </a:ext>
                </a:extLst>
              </a:tr>
              <a:tr h="376079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***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76372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?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73359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97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76113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54513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8315"/>
                  </a:ext>
                </a:extLst>
              </a:tr>
            </a:tbl>
          </a:graphicData>
        </a:graphic>
      </p:graphicFrame>
      <p:sp>
        <p:nvSpPr>
          <p:cNvPr id="18" name="מלבן 17">
            <a:extLst>
              <a:ext uri="{FF2B5EF4-FFF2-40B4-BE49-F238E27FC236}">
                <a16:creationId xmlns:a16="http://schemas.microsoft.com/office/drawing/2014/main" id="{3CF81BDC-3469-4217-BCEC-F47CB96AEDD1}"/>
              </a:ext>
            </a:extLst>
          </p:cNvPr>
          <p:cNvSpPr/>
          <p:nvPr/>
        </p:nvSpPr>
        <p:spPr>
          <a:xfrm>
            <a:off x="2494739" y="3886144"/>
            <a:ext cx="1392927" cy="11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הפונקציה</a:t>
            </a:r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E0186488-6737-4284-96AD-BA6E49E96188}"/>
              </a:ext>
            </a:extLst>
          </p:cNvPr>
          <p:cNvSpPr/>
          <p:nvPr/>
        </p:nvSpPr>
        <p:spPr>
          <a:xfrm rot="16200000">
            <a:off x="4583211" y="4863965"/>
            <a:ext cx="572430" cy="811485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C69BB84-B51F-451E-B2A6-3052A2E41875}"/>
              </a:ext>
            </a:extLst>
          </p:cNvPr>
          <p:cNvSpPr/>
          <p:nvPr/>
        </p:nvSpPr>
        <p:spPr>
          <a:xfrm>
            <a:off x="5304066" y="4983491"/>
            <a:ext cx="1046782" cy="57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>
              <a:defRPr/>
            </a:pPr>
            <a:r>
              <a:rPr lang="en-US" dirty="0">
                <a:solidFill>
                  <a:srgbClr val="FF0000"/>
                </a:solidFill>
              </a:rPr>
              <a:t>11 01 00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חץ: מעוקל שמאלה 5">
            <a:extLst>
              <a:ext uri="{FF2B5EF4-FFF2-40B4-BE49-F238E27FC236}">
                <a16:creationId xmlns:a16="http://schemas.microsoft.com/office/drawing/2014/main" id="{09328DA0-BFA2-4658-B170-7A2368ED280D}"/>
              </a:ext>
            </a:extLst>
          </p:cNvPr>
          <p:cNvSpPr/>
          <p:nvPr/>
        </p:nvSpPr>
        <p:spPr>
          <a:xfrm rot="10800000">
            <a:off x="753334" y="1865895"/>
            <a:ext cx="758601" cy="31964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7" name="חץ: מעוקל שמאלה 6">
            <a:extLst>
              <a:ext uri="{FF2B5EF4-FFF2-40B4-BE49-F238E27FC236}">
                <a16:creationId xmlns:a16="http://schemas.microsoft.com/office/drawing/2014/main" id="{7C719821-9257-455A-8AEC-A041052304F2}"/>
              </a:ext>
            </a:extLst>
          </p:cNvPr>
          <p:cNvSpPr/>
          <p:nvPr/>
        </p:nvSpPr>
        <p:spPr>
          <a:xfrm>
            <a:off x="4452606" y="1690688"/>
            <a:ext cx="578762" cy="25479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" name="חץ: מעוקל שמאלה 9">
            <a:extLst>
              <a:ext uri="{FF2B5EF4-FFF2-40B4-BE49-F238E27FC236}">
                <a16:creationId xmlns:a16="http://schemas.microsoft.com/office/drawing/2014/main" id="{A26CD103-DEE3-47F3-8319-B2B071D1EC4D}"/>
              </a:ext>
            </a:extLst>
          </p:cNvPr>
          <p:cNvSpPr/>
          <p:nvPr/>
        </p:nvSpPr>
        <p:spPr>
          <a:xfrm rot="10800000">
            <a:off x="772920" y="2752725"/>
            <a:ext cx="758601" cy="2309574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חץ: מעוקל שמאלה 10">
            <a:extLst>
              <a:ext uri="{FF2B5EF4-FFF2-40B4-BE49-F238E27FC236}">
                <a16:creationId xmlns:a16="http://schemas.microsoft.com/office/drawing/2014/main" id="{E3527A85-A0EF-43E0-9ACF-D35F4E891ED0}"/>
              </a:ext>
            </a:extLst>
          </p:cNvPr>
          <p:cNvSpPr/>
          <p:nvPr/>
        </p:nvSpPr>
        <p:spPr>
          <a:xfrm>
            <a:off x="4463683" y="2676525"/>
            <a:ext cx="578762" cy="156210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53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4E6D98-2987-429C-B0C9-E6F6917B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4 – פונקציה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743545-17D5-4757-8EB3-14B5395D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אחרי שהבנו את כל זה לשיעורי בית תצטרכו לסיים את התרגיל כמובן על ידי שימוש בפונקציה.</a:t>
            </a:r>
          </a:p>
          <a:p>
            <a:r>
              <a:rPr lang="he-IL" dirty="0"/>
              <a:t>כתוב תכנית שמקבלת ארבע מספרים בתאי זיכרון 90 – 93 מחשבת את סכום המספרים בין תאים 90 ל 91, ובין 92 ל93 , מחברת את הסכומים ושומרת אותם בתא 94.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4511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EF6F6-89C2-4F24-B78B-FB51EC20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המשך יבוא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213F0-CF9D-45C4-8A4C-69CBA13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13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6D1A04-705B-459A-B01B-3DF02706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000" dirty="0"/>
              <a:t>שאלות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AEA0D0-BB2A-4F99-8535-67AA45E5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473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B0DAED-0E56-4B84-A123-92C425D9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  <a:r>
              <a:rPr lang="he-IL" dirty="0"/>
              <a:t> – תחליף לשפת מכונה.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C82CB1-50E9-40DF-9697-4D6EC7D5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כאשר מתכנתים ב</a:t>
            </a:r>
            <a:r>
              <a:rPr lang="en-US" dirty="0"/>
              <a:t> Assembly</a:t>
            </a:r>
            <a:r>
              <a:rPr lang="he-IL" dirty="0"/>
              <a:t> כותבים ישירות לחומרה של המחשב – אין קסמים (כמעט..).</a:t>
            </a:r>
          </a:p>
          <a:p>
            <a:r>
              <a:rPr lang="he-IL" dirty="0"/>
              <a:t>לא ניתן לתכנת ב</a:t>
            </a:r>
            <a:r>
              <a:rPr lang="en-US" dirty="0"/>
              <a:t> Assembly</a:t>
            </a:r>
            <a:r>
              <a:rPr lang="he-IL" dirty="0"/>
              <a:t> בלי להבין עד הסוף איך עובדים המעבד הזיכרון, ורכיבים נוספים במחשב.</a:t>
            </a:r>
          </a:p>
          <a:p>
            <a:r>
              <a:rPr lang="he-IL" dirty="0"/>
              <a:t>  כל פקודת </a:t>
            </a:r>
            <a:r>
              <a:rPr lang="en-US" dirty="0"/>
              <a:t>Assembly</a:t>
            </a:r>
            <a:r>
              <a:rPr lang="he-IL" dirty="0"/>
              <a:t> מתורגמת לרצף ספציפי של סיביות (אפסים ואחדות) שעושה איזו שהיא פונקציונליות (חיבור, העתקה, כפל וכו').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117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9A511C-7A96-4EBB-9BC9-EE9CA08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מכונת פון נוימן – </a:t>
            </a:r>
            <a:r>
              <a:rPr lang="en-US" dirty="0"/>
              <a:t>Machine Neumann Von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C5B471-F835-41A6-8BC0-B9610D87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ג'ון פון נוימן היה חלוץ בתכנון מחשבים, וניתן לו הקרדיט עבור הארכיטקטורה של רוב המחשבים שאנחנו משתמשים בהם היום.</a:t>
            </a:r>
          </a:p>
          <a:p>
            <a:r>
              <a:rPr lang="he-IL" dirty="0"/>
              <a:t>ארכיטקטורת </a:t>
            </a:r>
            <a:r>
              <a:rPr lang="en-US" dirty="0"/>
              <a:t>VNA</a:t>
            </a:r>
            <a:r>
              <a:rPr lang="he-IL" dirty="0"/>
              <a:t> מורכבת משלוש רכיבים מרכזים: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CB99D54-9726-4371-B11B-C20FAD6A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91" y="3957331"/>
            <a:ext cx="3314518" cy="221963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8A4E6CB-4D04-42F5-BEC7-34FFD54B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210" y="3957331"/>
            <a:ext cx="3943509" cy="2219632"/>
          </a:xfrm>
          <a:prstGeom prst="rect">
            <a:avLst/>
          </a:prstGeom>
        </p:spPr>
      </p:pic>
      <p:pic>
        <p:nvPicPr>
          <p:cNvPr id="2050" name="Picture 2" descr="סט מקלדת ועכבר Microsoft Wireless Desktop 3050 - עברית, רוסית ואנגלית -  פרידיו">
            <a:extLst>
              <a:ext uri="{FF2B5EF4-FFF2-40B4-BE49-F238E27FC236}">
                <a16:creationId xmlns:a16="http://schemas.microsoft.com/office/drawing/2014/main" id="{0B847C7B-8CD0-4403-A61B-E86B10E6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0" y="5431555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מסך מחשב ''23.8 Mag LED S24HD | ציוד הקפי- מחשבים | מסכי מחשב">
            <a:extLst>
              <a:ext uri="{FF2B5EF4-FFF2-40B4-BE49-F238E27FC236}">
                <a16:creationId xmlns:a16="http://schemas.microsoft.com/office/drawing/2014/main" id="{C14B405B-8892-48A5-9BD5-172390F6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8955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6B1D92D-1B9B-4621-AFC2-73BEF919F0D0}"/>
              </a:ext>
            </a:extLst>
          </p:cNvPr>
          <p:cNvSpPr txBox="1"/>
          <p:nvPr/>
        </p:nvSpPr>
        <p:spPr>
          <a:xfrm>
            <a:off x="8987785" y="3453062"/>
            <a:ext cx="21523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/>
              <a:t>זיכרון</a:t>
            </a:r>
            <a:endParaRPr lang="he-IL" b="1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F71673D-6550-4881-A9AF-96815B8017D7}"/>
              </a:ext>
            </a:extLst>
          </p:cNvPr>
          <p:cNvSpPr txBox="1"/>
          <p:nvPr/>
        </p:nvSpPr>
        <p:spPr>
          <a:xfrm>
            <a:off x="4680871" y="3372555"/>
            <a:ext cx="21523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/>
              <a:t>מעבד - </a:t>
            </a:r>
            <a:r>
              <a:rPr lang="en-US" sz="3600" b="1" dirty="0" err="1"/>
              <a:t>cpu</a:t>
            </a:r>
            <a:endParaRPr lang="he-IL" sz="2800" b="1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C8CBDF1-8348-4AAA-B12C-2A0E7420626F}"/>
              </a:ext>
            </a:extLst>
          </p:cNvPr>
          <p:cNvSpPr txBox="1"/>
          <p:nvPr/>
        </p:nvSpPr>
        <p:spPr>
          <a:xfrm>
            <a:off x="838198" y="3495666"/>
            <a:ext cx="21523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/>
              <a:t>רכיבי </a:t>
            </a:r>
            <a:r>
              <a:rPr lang="en-US" sz="2800" b="1" dirty="0" err="1"/>
              <a:t>i</a:t>
            </a:r>
            <a:r>
              <a:rPr lang="en-US" sz="2800" b="1" dirty="0"/>
              <a:t>/o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859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EE898A-88A4-4BE2-9391-F67D8741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ארכיטקטורת </a:t>
            </a:r>
            <a:r>
              <a:rPr lang="en-US" dirty="0"/>
              <a:t>VNA</a:t>
            </a:r>
            <a:endParaRPr lang="he-IL" dirty="0"/>
          </a:p>
        </p:txBody>
      </p:sp>
      <p:graphicFrame>
        <p:nvGraphicFramePr>
          <p:cNvPr id="9" name="טבלה 9">
            <a:extLst>
              <a:ext uri="{FF2B5EF4-FFF2-40B4-BE49-F238E27FC236}">
                <a16:creationId xmlns:a16="http://schemas.microsoft.com/office/drawing/2014/main" id="{89DF33B9-7CDB-481F-9080-9141370013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24643" y="1395269"/>
          <a:ext cx="928467" cy="4351334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928467">
                  <a:extLst>
                    <a:ext uri="{9D8B030D-6E8A-4147-A177-3AD203B41FA5}">
                      <a16:colId xmlns:a16="http://schemas.microsoft.com/office/drawing/2014/main" val="4046528340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28366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4732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826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95858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19291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86316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4424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08217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8738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96184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8898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851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rtl="1"/>
                      <a:endParaRPr lang="he-IL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815850"/>
                  </a:ext>
                </a:extLst>
              </a:tr>
            </a:tbl>
          </a:graphicData>
        </a:graphic>
      </p:graphicFrame>
      <p:sp>
        <p:nvSpPr>
          <p:cNvPr id="4" name="מלבן 3">
            <a:extLst>
              <a:ext uri="{FF2B5EF4-FFF2-40B4-BE49-F238E27FC236}">
                <a16:creationId xmlns:a16="http://schemas.microsoft.com/office/drawing/2014/main" id="{84BD2589-4D41-4D0B-ABF5-AB430FA05122}"/>
              </a:ext>
            </a:extLst>
          </p:cNvPr>
          <p:cNvSpPr/>
          <p:nvPr/>
        </p:nvSpPr>
        <p:spPr>
          <a:xfrm>
            <a:off x="2165252" y="4870700"/>
            <a:ext cx="1561514" cy="56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התקני קלט\פלט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30E521D-FAB0-4683-AC51-FBD575E6AAA0}"/>
              </a:ext>
            </a:extLst>
          </p:cNvPr>
          <p:cNvSpPr/>
          <p:nvPr/>
        </p:nvSpPr>
        <p:spPr>
          <a:xfrm>
            <a:off x="1595510" y="3337321"/>
            <a:ext cx="2729133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BUS</a:t>
            </a:r>
            <a:r>
              <a:rPr lang="he-IL" dirty="0"/>
              <a:t> - אפיקים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30B33D8-EA25-4D89-90D9-4CD91E0C7DC4}"/>
              </a:ext>
            </a:extLst>
          </p:cNvPr>
          <p:cNvSpPr/>
          <p:nvPr/>
        </p:nvSpPr>
        <p:spPr>
          <a:xfrm>
            <a:off x="2819400" y="3632743"/>
            <a:ext cx="253218" cy="12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CEB2C7C-A79A-4BEA-A6C2-BA1D724FA995}"/>
              </a:ext>
            </a:extLst>
          </p:cNvPr>
          <p:cNvSpPr/>
          <p:nvPr/>
        </p:nvSpPr>
        <p:spPr>
          <a:xfrm>
            <a:off x="33996" y="3038383"/>
            <a:ext cx="1561514" cy="99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 - </a:t>
            </a:r>
            <a:r>
              <a:rPr lang="en-US" dirty="0"/>
              <a:t>CPU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352A89A-0CC6-4645-A179-1D4AB9DD1F3C}"/>
              </a:ext>
            </a:extLst>
          </p:cNvPr>
          <p:cNvSpPr txBox="1"/>
          <p:nvPr/>
        </p:nvSpPr>
        <p:spPr>
          <a:xfrm>
            <a:off x="4324643" y="973314"/>
            <a:ext cx="928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זיכרון</a:t>
            </a:r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90A94F4B-D97D-4293-8B32-BDE47ADB549E}"/>
              </a:ext>
            </a:extLst>
          </p:cNvPr>
          <p:cNvSpPr txBox="1">
            <a:spLocks/>
          </p:cNvSpPr>
          <p:nvPr/>
        </p:nvSpPr>
        <p:spPr>
          <a:xfrm>
            <a:off x="5829887" y="1521800"/>
            <a:ext cx="6100688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4C36015-2B13-4860-BE51-FE5DFAA39525}"/>
              </a:ext>
            </a:extLst>
          </p:cNvPr>
          <p:cNvSpPr txBox="1">
            <a:spLocks/>
          </p:cNvSpPr>
          <p:nvPr/>
        </p:nvSpPr>
        <p:spPr>
          <a:xfrm>
            <a:off x="5625904" y="1861520"/>
            <a:ext cx="6227297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המעבד (</a:t>
            </a:r>
            <a:r>
              <a:rPr lang="en-US" dirty="0"/>
              <a:t>Processor</a:t>
            </a:r>
            <a:r>
              <a:rPr lang="he-IL" dirty="0"/>
              <a:t>) מבצע את התכנית.</a:t>
            </a:r>
          </a:p>
          <a:p>
            <a:r>
              <a:rPr lang="he-IL" dirty="0"/>
              <a:t>יחידת הזיכרון (</a:t>
            </a:r>
            <a:r>
              <a:rPr lang="en-US" dirty="0"/>
              <a:t>memory</a:t>
            </a:r>
            <a:r>
              <a:rPr lang="he-IL" dirty="0"/>
              <a:t>) בה מאוחסנים ההוראות והנתונים.</a:t>
            </a:r>
          </a:p>
          <a:p>
            <a:r>
              <a:rPr lang="he-IL" dirty="0"/>
              <a:t>יחידת קלט פלט</a:t>
            </a:r>
            <a:r>
              <a:rPr lang="en-US" dirty="0"/>
              <a:t> (I/O)</a:t>
            </a:r>
            <a:r>
              <a:rPr lang="he-IL" dirty="0"/>
              <a:t> משמשת לקליטת נתונים מהמשתמש ולהצגת תוצאות ביצוע התכנית.</a:t>
            </a:r>
          </a:p>
          <a:p>
            <a:r>
              <a:rPr lang="he-IL" dirty="0"/>
              <a:t>ערוצי תקשורת הנקראים פסים\ אפיקים </a:t>
            </a:r>
            <a:r>
              <a:rPr lang="en-US" dirty="0"/>
              <a:t>(bus)</a:t>
            </a:r>
            <a:r>
              <a:rPr lang="he-IL" dirty="0"/>
              <a:t> והם מקשרים בין היחידות השונות.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612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045451-57B8-4C5A-B999-EE7C169A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הרצת תכנית במחשב.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F66C32-AE4B-43A1-80F6-C418836A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נכתוב תכנית ונהפוך אותה לשפת מכונה (מהדר + אסמבלר לדגו').</a:t>
            </a:r>
          </a:p>
          <a:p>
            <a:r>
              <a:rPr lang="he-IL" dirty="0"/>
              <a:t>התכנית תכתב לזיכרון.</a:t>
            </a:r>
          </a:p>
          <a:p>
            <a:r>
              <a:rPr lang="he-IL" dirty="0"/>
              <a:t>ביצוע ההוראות של התכנית יתבצע בשני שלבים:</a:t>
            </a:r>
          </a:p>
          <a:p>
            <a:pPr lvl="1"/>
            <a:r>
              <a:rPr lang="he-IL" dirty="0"/>
              <a:t>שלב ההבאה – קריאת ההוראה ופענוחה.</a:t>
            </a:r>
          </a:p>
          <a:p>
            <a:pPr lvl="1"/>
            <a:r>
              <a:rPr lang="he-IL" dirty="0"/>
              <a:t>שלב הביצוע</a:t>
            </a:r>
          </a:p>
          <a:p>
            <a:r>
              <a:rPr lang="he-IL" dirty="0"/>
              <a:t>לתהליך זה קוראים מחזור הבאה-ביצוע.</a:t>
            </a:r>
          </a:p>
        </p:txBody>
      </p:sp>
    </p:spTree>
    <p:extLst>
      <p:ext uri="{BB962C8B-B14F-4D97-AF65-F5344CB8AC3E}">
        <p14:creationId xmlns:p14="http://schemas.microsoft.com/office/powerpoint/2010/main" val="23618303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6172</TotalTime>
  <Words>3779</Words>
  <Application>Microsoft Office PowerPoint</Application>
  <PresentationFormat>מסך רחב</PresentationFormat>
  <Paragraphs>1503</Paragraphs>
  <Slides>57</Slides>
  <Notes>5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ערכת נושא Office</vt:lpstr>
      <vt:lpstr>assembly</vt:lpstr>
      <vt:lpstr>תוכן.</vt:lpstr>
      <vt:lpstr>Assembly – תחליף לשפת מכונה.</vt:lpstr>
      <vt:lpstr>Assembly – תחליף לשפת מכונה.</vt:lpstr>
      <vt:lpstr>Assembly – תחליף לשפת מכונה.</vt:lpstr>
      <vt:lpstr>Assembly – תחליף לשפת מכונה.</vt:lpstr>
      <vt:lpstr>מכונת פון נוימן – Machine Neumann Von</vt:lpstr>
      <vt:lpstr>ארכיטקטורת VNA</vt:lpstr>
      <vt:lpstr>הרצת תכנית במחשב.</vt:lpstr>
      <vt:lpstr>מה בעצם אנו רוצים לעשות?</vt:lpstr>
      <vt:lpstr>סיכום ההוראות שלנו :</vt:lpstr>
      <vt:lpstr>תרגיל.</vt:lpstr>
      <vt:lpstr>התכנית</vt:lpstr>
      <vt:lpstr>הרצת התכנית שלנו:</vt:lpstr>
      <vt:lpstr>מעקב אחרי ביצוע התכנית – הוראה 1</vt:lpstr>
      <vt:lpstr>מעקב אחרי ביצוע התכנית – הוראה 1</vt:lpstr>
      <vt:lpstr>מעקב אחרי ביצוע התכנית – הוראה 2</vt:lpstr>
      <vt:lpstr>מעקב אחרי ביצוע התכנית – הוראה 3</vt:lpstr>
      <vt:lpstr>מעקב אחרי ביצוע התכנית – הוראה 3</vt:lpstr>
      <vt:lpstr>מעקב אחרי ביצוע התכנית – הוראה 3</vt:lpstr>
      <vt:lpstr>מעקב אחרי ביצוע התכנית – הוראה 3</vt:lpstr>
      <vt:lpstr>מעקב אחרי ביצוע התכנית – הוראה 3</vt:lpstr>
      <vt:lpstr>מעקב אחרי ביצוע התכנית – הוראה 3</vt:lpstr>
      <vt:lpstr>מעקב אחרי ביצוע התכנית – הוראה 3</vt:lpstr>
      <vt:lpstr>מעקב אחרי ביצוע התכנית – הוראה 3</vt:lpstr>
      <vt:lpstr>מעקב אחרי ביצוע התכנית – הוראה 3</vt:lpstr>
      <vt:lpstr>נקודה למחשבה.</vt:lpstr>
      <vt:lpstr>הוראת קפיצה – לולאה אין סופית.</vt:lpstr>
      <vt:lpstr>הוראת קפיצה – לולאה אין סופית.</vt:lpstr>
      <vt:lpstr>תרגול</vt:lpstr>
      <vt:lpstr>דוגמאות. </vt:lpstr>
      <vt:lpstr>דוגמה 1 – לולאה פשוטה.</vt:lpstr>
      <vt:lpstr>דוגמה 2 – לולאה טיפה יותר מורכבת.</vt:lpstr>
      <vt:lpstr>דוגמה 3 – לולאה עוד יותר מורכבת.</vt:lpstr>
      <vt:lpstr>פירוט רב יותר.</vt:lpstr>
      <vt:lpstr>דוגמה 4 - פונקציה</vt:lpstr>
      <vt:lpstr>דוגמה 4 - פונקציה</vt:lpstr>
      <vt:lpstr>דוגמה 4 - פונקציה</vt:lpstr>
      <vt:lpstr>דוגמה 4 - פונקציה</vt:lpstr>
      <vt:lpstr>דוגמה 4 - פונקציה</vt:lpstr>
      <vt:lpstr>דוגמה 4 - פונקציה</vt:lpstr>
      <vt:lpstr>דוגמה 4 - פונקציה</vt:lpstr>
      <vt:lpstr>דוגמה 4 - פונקציה</vt:lpstr>
      <vt:lpstr>דוגמה 4 - פונקציה</vt:lpstr>
      <vt:lpstr>דוגמה 4 – פונקציה</vt:lpstr>
      <vt:lpstr>דוגמה 4 – פונקציה</vt:lpstr>
      <vt:lpstr>דוגמה 4 – פונקציה</vt:lpstr>
      <vt:lpstr>דוגמה 4 – פונקציה</vt:lpstr>
      <vt:lpstr>דוגמה 4 – פונקציה</vt:lpstr>
      <vt:lpstr>דוגמה 4 – פונקציה</vt:lpstr>
      <vt:lpstr>בעיה</vt:lpstr>
      <vt:lpstr>דוגמה 4 – פונקציה</vt:lpstr>
      <vt:lpstr>דוגמה 4 – פונקציה</vt:lpstr>
      <vt:lpstr>דוגמה 4 – פונקציה</vt:lpstr>
      <vt:lpstr>דוגמה 4 – פונקציה</vt:lpstr>
      <vt:lpstr>המשך יבוא</vt:lpstr>
      <vt:lpstr>שאלות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מגמת סייבר – 2020</dc:title>
  <dc:creator>Renana Rothkoff</dc:creator>
  <cp:lastModifiedBy>yu tr</cp:lastModifiedBy>
  <cp:revision>281</cp:revision>
  <dcterms:created xsi:type="dcterms:W3CDTF">2020-09-04T04:32:43Z</dcterms:created>
  <dcterms:modified xsi:type="dcterms:W3CDTF">2022-09-07T06:38:20Z</dcterms:modified>
</cp:coreProperties>
</file>