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Lst>
  <p:sldSz cx="9144000" cy="5143500" type="screen16x9"/>
  <p:notesSz cx="6858000" cy="9144000"/>
  <p:embeddedFontLst>
    <p:embeddedFont>
      <p:font typeface="Alfa Slab One" pitchFamily="2" charset="77"/>
      <p:regular r:id="rId15"/>
    </p:embeddedFont>
    <p:embeddedFont>
      <p:font typeface="Proxima Nova" panose="020005060300000200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e3791287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e3791287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7c6081aa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7c6081aa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e3791287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e3791287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ce3791287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ce3791287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e3791287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e3791287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e3791287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e3791287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ce3791287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ce3791287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e3791287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e3791287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e3791287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e3791287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5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e3791287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e3791287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40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e3791287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e3791287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accent4"/>
                </a:solidFill>
              </a:rPr>
              <a:t>Final Project: Pirate Ship Battle</a:t>
            </a:r>
            <a:endParaRPr>
              <a:solidFill>
                <a:schemeClr val="accent4"/>
              </a:solidFill>
            </a:endParaRPr>
          </a:p>
        </p:txBody>
      </p:sp>
      <p:sp>
        <p:nvSpPr>
          <p:cNvPr id="57" name="Google Shape;57;p13"/>
          <p:cNvSpPr txBox="1">
            <a:spLocks noGrp="1"/>
          </p:cNvSpPr>
          <p:nvPr>
            <p:ph type="subTitle" idx="1"/>
          </p:nvPr>
        </p:nvSpPr>
        <p:spPr>
          <a:xfrm>
            <a:off x="311700" y="2913752"/>
            <a:ext cx="8520600" cy="155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lt1"/>
                </a:solidFill>
              </a:rPr>
              <a:t>CAP 4621 Introduction to Artificial Intelligence</a:t>
            </a:r>
            <a:endParaRPr b="1">
              <a:solidFill>
                <a:schemeClr val="lt1"/>
              </a:solidFill>
            </a:endParaRPr>
          </a:p>
          <a:p>
            <a:pPr marL="0" lvl="0" indent="0" algn="ctr" rtl="0">
              <a:spcBef>
                <a:spcPts val="0"/>
              </a:spcBef>
              <a:spcAft>
                <a:spcPts val="0"/>
              </a:spcAft>
              <a:buNone/>
            </a:pPr>
            <a:endParaRPr b="1">
              <a:solidFill>
                <a:schemeClr val="lt1"/>
              </a:solidFill>
            </a:endParaRPr>
          </a:p>
          <a:p>
            <a:pPr marL="0" lvl="0" indent="0" algn="ctr" rtl="0">
              <a:spcBef>
                <a:spcPts val="0"/>
              </a:spcBef>
              <a:spcAft>
                <a:spcPts val="0"/>
              </a:spcAft>
              <a:buNone/>
            </a:pPr>
            <a:r>
              <a:rPr lang="en" b="1">
                <a:solidFill>
                  <a:schemeClr val="lt1"/>
                </a:solidFill>
              </a:rPr>
              <a:t>Presented by Javier Cabanellas</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Live Demonstration</a:t>
            </a:r>
            <a:endParaRPr/>
          </a:p>
        </p:txBody>
      </p:sp>
      <p:pic>
        <p:nvPicPr>
          <p:cNvPr id="3" name="Picture 2" descr="A screenshot of a game&#10;&#10;Description automatically generated">
            <a:extLst>
              <a:ext uri="{FF2B5EF4-FFF2-40B4-BE49-F238E27FC236}">
                <a16:creationId xmlns:a16="http://schemas.microsoft.com/office/drawing/2014/main" id="{3647643B-EC00-2790-974F-8493FF7CA27C}"/>
              </a:ext>
            </a:extLst>
          </p:cNvPr>
          <p:cNvPicPr>
            <a:picLocks noChangeAspect="1"/>
          </p:cNvPicPr>
          <p:nvPr/>
        </p:nvPicPr>
        <p:blipFill>
          <a:blip r:embed="rId3"/>
          <a:stretch>
            <a:fillRect/>
          </a:stretch>
        </p:blipFill>
        <p:spPr>
          <a:xfrm>
            <a:off x="2514961" y="1017725"/>
            <a:ext cx="4114077" cy="37102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Analysis</a:t>
            </a:r>
            <a:endParaRPr/>
          </a:p>
          <a:p>
            <a:pPr marL="0" lvl="0" indent="0" algn="l" rtl="0">
              <a:spcBef>
                <a:spcPts val="0"/>
              </a:spcBef>
              <a:spcAft>
                <a:spcPts val="0"/>
              </a:spcAft>
              <a:buNone/>
            </a:pPr>
            <a:endParaRPr/>
          </a:p>
        </p:txBody>
      </p:sp>
      <p:sp>
        <p:nvSpPr>
          <p:cNvPr id="105" name="Google Shape;105;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t>Simulation 1: Greedy AI vs. Random AI</a:t>
            </a:r>
            <a:endParaRPr sz="1200" dirty="0"/>
          </a:p>
          <a:p>
            <a:pPr marL="0" lvl="0" indent="0" algn="l" rtl="0">
              <a:spcBef>
                <a:spcPts val="1200"/>
              </a:spcBef>
              <a:spcAft>
                <a:spcPts val="1200"/>
              </a:spcAft>
              <a:buNone/>
            </a:pPr>
            <a:r>
              <a:rPr lang="en" sz="1200" dirty="0"/>
              <a:t>Results: Player 1 won 1486 times, Player 2 won 24 times.</a:t>
            </a:r>
            <a:endParaRPr sz="1200" dirty="0"/>
          </a:p>
        </p:txBody>
      </p:sp>
      <p:sp>
        <p:nvSpPr>
          <p:cNvPr id="106" name="Google Shape;106;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t>Simulation 2: Greedy AI vs. Monte Carlo AI</a:t>
            </a:r>
            <a:endParaRPr sz="1200" dirty="0"/>
          </a:p>
          <a:p>
            <a:pPr marL="0" lvl="0" indent="0" algn="l" rtl="0">
              <a:spcBef>
                <a:spcPts val="1200"/>
              </a:spcBef>
              <a:spcAft>
                <a:spcPts val="1200"/>
              </a:spcAft>
              <a:buNone/>
            </a:pPr>
            <a:r>
              <a:rPr lang="en" sz="1200" dirty="0"/>
              <a:t>Results: Player 1 won 825 times, Player 2 won 675.</a:t>
            </a:r>
            <a:endParaRPr sz="1200" dirty="0"/>
          </a:p>
        </p:txBody>
      </p:sp>
      <p:pic>
        <p:nvPicPr>
          <p:cNvPr id="4" name="Picture 3" descr="A graph of a number of shots&#10;&#10;Description automatically generated">
            <a:extLst>
              <a:ext uri="{FF2B5EF4-FFF2-40B4-BE49-F238E27FC236}">
                <a16:creationId xmlns:a16="http://schemas.microsoft.com/office/drawing/2014/main" id="{0BB222CA-54D9-BB9F-BA9B-2CE7FD450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913236"/>
            <a:ext cx="3999900" cy="2999925"/>
          </a:xfrm>
          <a:prstGeom prst="rect">
            <a:avLst/>
          </a:prstGeom>
        </p:spPr>
      </p:pic>
      <p:pic>
        <p:nvPicPr>
          <p:cNvPr id="5" name="Picture 4" descr="A graph of a number of shots&#10;&#10;Description automatically generated">
            <a:extLst>
              <a:ext uri="{FF2B5EF4-FFF2-40B4-BE49-F238E27FC236}">
                <a16:creationId xmlns:a16="http://schemas.microsoft.com/office/drawing/2014/main" id="{0A9B67E9-8B9D-F870-3B8A-D5AFE4D15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401" y="1913237"/>
            <a:ext cx="3999899" cy="29999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Project Achievements: "Pirate Ship Battle" successfully recreated the classic game of Battleship with a pirate theme and advanced AI, enhancing player engagement through strategic complexity and interactive gameplay. The implementation of three distinct AI algorithms demonstrated the potential for strategic depth in game AI, with the Hybrid AI proving to be highly effective and strategically superior to the Greed.</a:t>
            </a:r>
            <a:endParaRPr dirty="0"/>
          </a:p>
          <a:p>
            <a:pPr marL="0" lvl="0" indent="0" algn="l" rtl="0">
              <a:spcBef>
                <a:spcPts val="1200"/>
              </a:spcBef>
              <a:spcAft>
                <a:spcPts val="0"/>
              </a:spcAft>
              <a:buNone/>
            </a:pPr>
            <a:r>
              <a:rPr lang="en" dirty="0"/>
              <a:t>Insights and Discoveries:</a:t>
            </a:r>
            <a:endParaRPr dirty="0"/>
          </a:p>
          <a:p>
            <a:pPr marL="457200" lvl="0" indent="-308610" algn="l" rtl="0">
              <a:spcBef>
                <a:spcPts val="1200"/>
              </a:spcBef>
              <a:spcAft>
                <a:spcPts val="0"/>
              </a:spcAft>
              <a:buSzPct val="100000"/>
              <a:buChar char="●"/>
            </a:pPr>
            <a:r>
              <a:rPr lang="en" dirty="0"/>
              <a:t>First-Move Advantage: The significant first-move advantage noted in AI simulations suggests potential areas for balancing game mechanics.</a:t>
            </a:r>
            <a:endParaRPr dirty="0"/>
          </a:p>
          <a:p>
            <a:pPr marL="457200" lvl="0" indent="-308610" algn="l" rtl="0">
              <a:spcBef>
                <a:spcPts val="0"/>
              </a:spcBef>
              <a:spcAft>
                <a:spcPts val="0"/>
              </a:spcAft>
              <a:buSzPct val="100000"/>
              <a:buChar char="●"/>
            </a:pPr>
            <a:r>
              <a:rPr lang="en" dirty="0"/>
              <a:t>Efficiency of AI Strategies: The Better AI’s checkerboard strategy and adaptive behavior based on game state feedback highlighted the effectiveness of integrating complex decision-making processes in game AI.</a:t>
            </a:r>
            <a:endParaRPr dirty="0"/>
          </a:p>
          <a:p>
            <a:pPr marL="0" lvl="0" indent="0" algn="l" rtl="0">
              <a:spcBef>
                <a:spcPts val="1200"/>
              </a:spcBef>
              <a:spcAft>
                <a:spcPts val="0"/>
              </a:spcAft>
              <a:buNone/>
            </a:pPr>
            <a:r>
              <a:rPr lang="en" dirty="0"/>
              <a:t>Future Directions:</a:t>
            </a:r>
            <a:endParaRPr dirty="0"/>
          </a:p>
          <a:p>
            <a:pPr marL="457200" lvl="0" indent="-308610" algn="l" rtl="0">
              <a:spcBef>
                <a:spcPts val="1200"/>
              </a:spcBef>
              <a:spcAft>
                <a:spcPts val="0"/>
              </a:spcAft>
              <a:buSzPct val="100000"/>
              <a:buChar char="●"/>
            </a:pPr>
            <a:r>
              <a:rPr lang="en" dirty="0"/>
              <a:t>Enhanced AI Development: Exploring more sophisticated AI techniques, including adaptive and learning algorithms, could further enhance the game's strategic depth.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Purpose of the Project:</a:t>
            </a:r>
            <a:endParaRPr dirty="0"/>
          </a:p>
          <a:p>
            <a:pPr marL="457200" lvl="0" indent="-325755" algn="l" rtl="0">
              <a:spcBef>
                <a:spcPts val="1200"/>
              </a:spcBef>
              <a:spcAft>
                <a:spcPts val="0"/>
              </a:spcAft>
              <a:buSzPct val="100000"/>
              <a:buChar char="●"/>
            </a:pPr>
            <a:r>
              <a:rPr lang="en" dirty="0"/>
              <a:t>The primary purpose of "Pirate Ship Battle" is to enhance the classic game Battleship by incorporating a compelling pirate theme and developing intelligent, strategic AI opponents. This project seeks to demonstrate how thematic elements and AI can transform traditional games into more dynamic and engaging experiences.</a:t>
            </a:r>
            <a:endParaRPr dirty="0"/>
          </a:p>
          <a:p>
            <a:pPr marL="0" lvl="0" indent="0" algn="l" rtl="0">
              <a:spcBef>
                <a:spcPts val="1200"/>
              </a:spcBef>
              <a:spcAft>
                <a:spcPts val="0"/>
              </a:spcAft>
              <a:buNone/>
            </a:pPr>
            <a:r>
              <a:rPr lang="en" dirty="0"/>
              <a:t>Goals:</a:t>
            </a:r>
            <a:endParaRPr dirty="0"/>
          </a:p>
          <a:p>
            <a:pPr marL="457200" lvl="0" indent="-325755" algn="l" rtl="0">
              <a:spcBef>
                <a:spcPts val="1200"/>
              </a:spcBef>
              <a:spcAft>
                <a:spcPts val="0"/>
              </a:spcAft>
              <a:buSzPct val="100000"/>
              <a:buChar char="●"/>
            </a:pPr>
            <a:r>
              <a:rPr lang="en" dirty="0"/>
              <a:t>Thematic Engagement: To attract and retain player interest by integrating a strong narrative and visual theme that immerses players in a pirate world, complete with styled ships, oceanic maps, and adventurous music.</a:t>
            </a:r>
            <a:endParaRPr dirty="0"/>
          </a:p>
          <a:p>
            <a:pPr marL="457200" lvl="0" indent="-325755" algn="l" rtl="0">
              <a:spcBef>
                <a:spcPts val="0"/>
              </a:spcBef>
              <a:spcAft>
                <a:spcPts val="0"/>
              </a:spcAft>
              <a:buSzPct val="100000"/>
              <a:buChar char="●"/>
            </a:pPr>
            <a:r>
              <a:rPr lang="en" dirty="0"/>
              <a:t>Strategic Challenge: Develop three forms of AI to cater to different levels of gameplay complexity and offer players from beginners to advanced a meaningful challenge.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Technologies Used:</a:t>
            </a:r>
            <a:endParaRPr dirty="0"/>
          </a:p>
          <a:p>
            <a:pPr marL="457200" lvl="0" indent="-342900" algn="l" rtl="0">
              <a:spcBef>
                <a:spcPts val="1200"/>
              </a:spcBef>
              <a:spcAft>
                <a:spcPts val="0"/>
              </a:spcAft>
              <a:buSzPts val="1800"/>
              <a:buChar char="●"/>
            </a:pPr>
            <a:r>
              <a:rPr lang="en" dirty="0"/>
              <a:t>Python: Chosen for its simplicity and robustness, Python facilitates rapid development and testing, which is ideal for academic projects and prototypes.</a:t>
            </a:r>
            <a:endParaRPr dirty="0"/>
          </a:p>
          <a:p>
            <a:pPr marL="457200" lvl="0" indent="-342900" algn="l" rtl="0">
              <a:spcBef>
                <a:spcPts val="0"/>
              </a:spcBef>
              <a:spcAft>
                <a:spcPts val="0"/>
              </a:spcAft>
              <a:buSzPts val="1800"/>
              <a:buChar char="●"/>
            </a:pPr>
            <a:r>
              <a:rPr lang="en" dirty="0" err="1"/>
              <a:t>Pygame</a:t>
            </a:r>
            <a:r>
              <a:rPr lang="en" dirty="0"/>
              <a:t>: A Python library that provides functions for creating games easily. It was used to manage game graphics, event handling, and screen updates, making it the perfect tool for developing a visually appealing and interactive game.</a:t>
            </a:r>
            <a:endParaRPr dirty="0"/>
          </a:p>
          <a:p>
            <a:pPr marL="0" lvl="0" indent="0" algn="l" rtl="0">
              <a:spcBef>
                <a:spcPts val="1200"/>
              </a:spcBef>
              <a:spcAft>
                <a:spcPts val="0"/>
              </a:spcAft>
              <a:buNone/>
            </a:pPr>
            <a:r>
              <a:rPr lang="en" dirty="0"/>
              <a:t>AI Strategies Implemented:</a:t>
            </a:r>
            <a:endParaRPr dirty="0"/>
          </a:p>
          <a:p>
            <a:pPr marL="457200" lvl="0" indent="-342900" algn="l" rtl="0">
              <a:spcBef>
                <a:spcPts val="1200"/>
              </a:spcBef>
              <a:spcAft>
                <a:spcPts val="0"/>
              </a:spcAft>
              <a:buSzPts val="1800"/>
              <a:buChar char="●"/>
            </a:pPr>
            <a:r>
              <a:rPr lang="en" dirty="0"/>
              <a:t>Random AI</a:t>
            </a:r>
            <a:endParaRPr dirty="0"/>
          </a:p>
          <a:p>
            <a:pPr marL="457200" lvl="0" indent="-342900" algn="l" rtl="0">
              <a:spcBef>
                <a:spcPts val="0"/>
              </a:spcBef>
              <a:spcAft>
                <a:spcPts val="0"/>
              </a:spcAft>
              <a:buSzPts val="1800"/>
              <a:buChar char="●"/>
            </a:pPr>
            <a:r>
              <a:rPr lang="en" dirty="0"/>
              <a:t>Greedy AI</a:t>
            </a:r>
          </a:p>
          <a:p>
            <a:pPr marL="457200" lvl="0" indent="-342900" algn="l" rtl="0">
              <a:spcBef>
                <a:spcPts val="0"/>
              </a:spcBef>
              <a:spcAft>
                <a:spcPts val="0"/>
              </a:spcAft>
              <a:buSzPts val="1800"/>
              <a:buChar char="●"/>
            </a:pPr>
            <a:r>
              <a:rPr lang="en" dirty="0"/>
              <a:t>Monte Carlo AI</a:t>
            </a:r>
          </a:p>
          <a:p>
            <a:pPr marL="457200" lvl="0" indent="-342900" algn="l" rtl="0">
              <a:spcBef>
                <a:spcPts val="0"/>
              </a:spcBef>
              <a:spcAft>
                <a:spcPts val="0"/>
              </a:spcAft>
              <a:buSzPts val="1800"/>
              <a:buChar char="●"/>
            </a:pPr>
            <a:r>
              <a:rPr lang="en" dirty="0"/>
              <a:t>Hybrid AI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Design</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Adaptation of Classic Rules: "Pirate Ship Battle" builds on the traditional Battleship framework where two players strategically place a fleet of ships on a hidden grid and take turns guessing the location of the opponent's ships to 'sink' them.</a:t>
            </a:r>
            <a:endParaRPr dirty="0"/>
          </a:p>
          <a:p>
            <a:pPr marL="0" lvl="0" indent="0" algn="l" rtl="0">
              <a:spcBef>
                <a:spcPts val="1200"/>
              </a:spcBef>
              <a:spcAft>
                <a:spcPts val="0"/>
              </a:spcAft>
              <a:buNone/>
            </a:pPr>
            <a:r>
              <a:rPr lang="en" dirty="0"/>
              <a:t>Key Components of the Game:</a:t>
            </a:r>
            <a:endParaRPr dirty="0"/>
          </a:p>
          <a:p>
            <a:pPr marL="457200" lvl="0" indent="-342900" algn="l" rtl="0">
              <a:spcBef>
                <a:spcPts val="1200"/>
              </a:spcBef>
              <a:spcAft>
                <a:spcPts val="0"/>
              </a:spcAft>
              <a:buSzPts val="1800"/>
              <a:buChar char="●"/>
            </a:pPr>
            <a:r>
              <a:rPr lang="en" dirty="0"/>
              <a:t>AI Integration: AI algorithms are deeply integrated into the game’s core, influencing how the game progresses and reacts differently depending on the player’s actions and the chosen AI strategy.</a:t>
            </a:r>
            <a:endParaRPr dirty="0"/>
          </a:p>
          <a:p>
            <a:pPr marL="457200" lvl="0" indent="-342900" algn="l" rtl="0">
              <a:spcBef>
                <a:spcPts val="0"/>
              </a:spcBef>
              <a:spcAft>
                <a:spcPts val="0"/>
              </a:spcAft>
              <a:buSzPts val="1800"/>
              <a:buChar char="●"/>
            </a:pPr>
            <a:r>
              <a:rPr lang="en" dirty="0"/>
              <a:t>GUI: The interface was designed to be intuitive and visually engaging, incorporating thematic elements such as oceanic textures for the board and icons for ships and grid markers.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Random AI</a:t>
            </a:r>
            <a:endParaRPr dirty="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US" dirty="0"/>
              <a:t>Description: The simplest form of AI, which randomly selects untried cells on the grid regardless of previous outcomes. This approach does not utilize any strategic planning or learning from past moves.</a:t>
            </a:r>
          </a:p>
          <a:p>
            <a:pPr marL="0" indent="0">
              <a:buNone/>
            </a:pPr>
            <a:br>
              <a:rPr lang="en-US" dirty="0"/>
            </a:br>
            <a:r>
              <a:rPr lang="en-US" dirty="0"/>
              <a:t>Strengths &amp; Limitations: Completely unpredictable but lacks efficiency and strategic depth.</a:t>
            </a:r>
          </a:p>
        </p:txBody>
      </p:sp>
      <p:pic>
        <p:nvPicPr>
          <p:cNvPr id="3" name="Picture 2" descr="A black screen with colorful text&#10;&#10;Description automatically generated">
            <a:extLst>
              <a:ext uri="{FF2B5EF4-FFF2-40B4-BE49-F238E27FC236}">
                <a16:creationId xmlns:a16="http://schemas.microsoft.com/office/drawing/2014/main" id="{BE787404-385A-33C0-049F-F4D761DED418}"/>
              </a:ext>
            </a:extLst>
          </p:cNvPr>
          <p:cNvPicPr>
            <a:picLocks noChangeAspect="1"/>
          </p:cNvPicPr>
          <p:nvPr/>
        </p:nvPicPr>
        <p:blipFill>
          <a:blip r:embed="rId3"/>
          <a:stretch>
            <a:fillRect/>
          </a:stretch>
        </p:blipFill>
        <p:spPr>
          <a:xfrm>
            <a:off x="685800" y="3208193"/>
            <a:ext cx="7772400" cy="15656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Greedy AI</a:t>
            </a:r>
            <a:endParaRPr dirty="0"/>
          </a:p>
        </p:txBody>
      </p:sp>
      <p:sp>
        <p:nvSpPr>
          <p:cNvPr id="87" name="Google Shape;87;p18"/>
          <p:cNvSpPr txBox="1">
            <a:spLocks noGrp="1"/>
          </p:cNvSpPr>
          <p:nvPr>
            <p:ph type="body" idx="1"/>
          </p:nvPr>
        </p:nvSpPr>
        <p:spPr>
          <a:xfrm>
            <a:off x="311700" y="1152475"/>
            <a:ext cx="402971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Description: This AI targets cells adjacent to confirmed hits to quickly sink ships. It acts upon each hit by checking orthogonal cells to effectively sink the found ship.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Code Explanation: Upon detecting a hit that has not resulted in a sunk ship, the Greedy AI checks neighboring cells (left, right, above, below) for potential hits to follow through</a:t>
            </a:r>
          </a:p>
        </p:txBody>
      </p:sp>
      <p:sp>
        <p:nvSpPr>
          <p:cNvPr id="2" name="Text Placeholder 1">
            <a:extLst>
              <a:ext uri="{FF2B5EF4-FFF2-40B4-BE49-F238E27FC236}">
                <a16:creationId xmlns:a16="http://schemas.microsoft.com/office/drawing/2014/main" id="{13B82743-82FE-D5B0-C919-FB4768C7528F}"/>
              </a:ext>
            </a:extLst>
          </p:cNvPr>
          <p:cNvSpPr>
            <a:spLocks noGrp="1"/>
          </p:cNvSpPr>
          <p:nvPr>
            <p:ph type="body" idx="2"/>
          </p:nvPr>
        </p:nvSpPr>
        <p:spPr>
          <a:xfrm>
            <a:off x="4363667" y="1152475"/>
            <a:ext cx="4468633" cy="2385855"/>
          </a:xfrm>
          <a:solidFill>
            <a:schemeClr val="tx2">
              <a:lumMod val="10000"/>
            </a:schemeClr>
          </a:solidFill>
        </p:spPr>
        <p:txBody>
          <a:bodyPr/>
          <a:lstStyle/>
          <a:p>
            <a:pPr marL="139700" indent="0">
              <a:buNone/>
            </a:pPr>
            <a:r>
              <a:rPr lang="en-US" sz="1200" dirty="0">
                <a:solidFill>
                  <a:schemeClr val="tx1"/>
                </a:solidFill>
              </a:rPr>
              <a:t>def</a:t>
            </a:r>
            <a:r>
              <a:rPr lang="en-US" sz="1200" dirty="0">
                <a:solidFill>
                  <a:schemeClr val="bg1"/>
                </a:solidFill>
              </a:rPr>
              <a:t> </a:t>
            </a:r>
            <a:r>
              <a:rPr lang="en-US" sz="1200" dirty="0" err="1">
                <a:solidFill>
                  <a:srgbClr val="FF0000"/>
                </a:solidFill>
              </a:rPr>
              <a:t>greedy_ai</a:t>
            </a:r>
            <a:r>
              <a:rPr lang="en-US" sz="1200" dirty="0">
                <a:solidFill>
                  <a:schemeClr val="bg1"/>
                </a:solidFill>
              </a:rPr>
              <a:t>(self):</a:t>
            </a:r>
          </a:p>
          <a:p>
            <a:pPr marL="139700" indent="0">
              <a:buNone/>
            </a:pPr>
            <a:r>
              <a:rPr lang="en-US" sz="1200" dirty="0">
                <a:solidFill>
                  <a:schemeClr val="bg1"/>
                </a:solidFill>
              </a:rPr>
              <a:t>    hits = [</a:t>
            </a:r>
            <a:r>
              <a:rPr lang="en-US" sz="1200" dirty="0" err="1">
                <a:solidFill>
                  <a:schemeClr val="bg1"/>
                </a:solidFill>
              </a:rPr>
              <a:t>i</a:t>
            </a:r>
            <a:r>
              <a:rPr lang="en-US" sz="1200" dirty="0">
                <a:solidFill>
                  <a:schemeClr val="bg1"/>
                </a:solidFill>
              </a:rPr>
              <a:t> </a:t>
            </a:r>
            <a:r>
              <a:rPr lang="en-US" sz="1200" dirty="0">
                <a:solidFill>
                  <a:schemeClr val="tx1"/>
                </a:solidFill>
              </a:rPr>
              <a:t>for</a:t>
            </a:r>
            <a:r>
              <a:rPr lang="en-US" sz="1200" dirty="0">
                <a:solidFill>
                  <a:schemeClr val="bg1"/>
                </a:solidFill>
              </a:rPr>
              <a:t> </a:t>
            </a:r>
            <a:r>
              <a:rPr lang="en-US" sz="1200" dirty="0" err="1">
                <a:solidFill>
                  <a:schemeClr val="bg1"/>
                </a:solidFill>
              </a:rPr>
              <a:t>i</a:t>
            </a:r>
            <a:r>
              <a:rPr lang="en-US" sz="1200" dirty="0">
                <a:solidFill>
                  <a:schemeClr val="bg1"/>
                </a:solidFill>
              </a:rPr>
              <a:t>, </a:t>
            </a:r>
            <a:r>
              <a:rPr lang="en-US" sz="1200" dirty="0" err="1">
                <a:solidFill>
                  <a:schemeClr val="bg1"/>
                </a:solidFill>
              </a:rPr>
              <a:t>val</a:t>
            </a:r>
            <a:r>
              <a:rPr lang="en-US" sz="1200" dirty="0">
                <a:solidFill>
                  <a:schemeClr val="bg1"/>
                </a:solidFill>
              </a:rPr>
              <a:t> </a:t>
            </a:r>
            <a:r>
              <a:rPr lang="en-US" sz="1200" dirty="0">
                <a:solidFill>
                  <a:schemeClr val="tx1"/>
                </a:solidFill>
              </a:rPr>
              <a:t>in</a:t>
            </a:r>
            <a:r>
              <a:rPr lang="en-US" sz="1200" dirty="0">
                <a:solidFill>
                  <a:schemeClr val="bg1"/>
                </a:solidFill>
              </a:rPr>
              <a:t> enumerate(</a:t>
            </a:r>
            <a:r>
              <a:rPr lang="en-US" sz="1200" dirty="0" err="1">
                <a:solidFill>
                  <a:schemeClr val="bg1"/>
                </a:solidFill>
              </a:rPr>
              <a:t>self.search</a:t>
            </a:r>
            <a:r>
              <a:rPr lang="en-US" sz="1200" dirty="0">
                <a:solidFill>
                  <a:schemeClr val="bg1"/>
                </a:solidFill>
              </a:rPr>
              <a:t>) </a:t>
            </a:r>
            <a:r>
              <a:rPr lang="en-US" sz="1200" dirty="0">
                <a:solidFill>
                  <a:schemeClr val="tx1"/>
                </a:solidFill>
              </a:rPr>
              <a:t>if</a:t>
            </a:r>
            <a:r>
              <a:rPr lang="en-US" sz="1200" dirty="0">
                <a:solidFill>
                  <a:schemeClr val="bg1"/>
                </a:solidFill>
              </a:rPr>
              <a:t> </a:t>
            </a:r>
            <a:r>
              <a:rPr lang="en-US" sz="1200" dirty="0" err="1">
                <a:solidFill>
                  <a:schemeClr val="bg1"/>
                </a:solidFill>
              </a:rPr>
              <a:t>val</a:t>
            </a:r>
            <a:r>
              <a:rPr lang="en-US" sz="1200" dirty="0">
                <a:solidFill>
                  <a:schemeClr val="bg1"/>
                </a:solidFill>
              </a:rPr>
              <a:t> == </a:t>
            </a:r>
            <a:r>
              <a:rPr lang="en-US" sz="1200" dirty="0">
                <a:solidFill>
                  <a:srgbClr val="00B050"/>
                </a:solidFill>
              </a:rPr>
              <a:t>"HIT"</a:t>
            </a:r>
            <a:r>
              <a:rPr lang="en-US" sz="1200" dirty="0">
                <a:solidFill>
                  <a:schemeClr val="bg1"/>
                </a:solidFill>
              </a:rPr>
              <a:t> </a:t>
            </a:r>
            <a:r>
              <a:rPr lang="en-US" sz="1200" dirty="0">
                <a:solidFill>
                  <a:schemeClr val="tx1"/>
                </a:solidFill>
              </a:rPr>
              <a:t>and</a:t>
            </a:r>
            <a:r>
              <a:rPr lang="en-US" sz="1200" dirty="0">
                <a:solidFill>
                  <a:schemeClr val="bg1"/>
                </a:solidFill>
              </a:rPr>
              <a:t> </a:t>
            </a:r>
            <a:r>
              <a:rPr lang="en-US" sz="1200" dirty="0">
                <a:solidFill>
                  <a:schemeClr val="tx1"/>
                </a:solidFill>
              </a:rPr>
              <a:t>not</a:t>
            </a:r>
            <a:r>
              <a:rPr lang="en-US" sz="1200" dirty="0">
                <a:solidFill>
                  <a:schemeClr val="bg1"/>
                </a:solidFill>
              </a:rPr>
              <a:t> </a:t>
            </a:r>
            <a:r>
              <a:rPr lang="en-US" sz="1200" dirty="0" err="1">
                <a:solidFill>
                  <a:schemeClr val="bg1"/>
                </a:solidFill>
              </a:rPr>
              <a:t>self.is_part_of_sunk_ship</a:t>
            </a:r>
            <a:r>
              <a:rPr lang="en-US" sz="1200" dirty="0">
                <a:solidFill>
                  <a:schemeClr val="bg1"/>
                </a:solidFill>
              </a:rPr>
              <a:t>(</a:t>
            </a:r>
            <a:r>
              <a:rPr lang="en-US" sz="1200" dirty="0" err="1">
                <a:solidFill>
                  <a:schemeClr val="bg1"/>
                </a:solidFill>
              </a:rPr>
              <a:t>i</a:t>
            </a:r>
            <a:r>
              <a:rPr lang="en-US" sz="1200" dirty="0">
                <a:solidFill>
                  <a:schemeClr val="bg1"/>
                </a:solidFill>
              </a:rPr>
              <a:t>)]</a:t>
            </a:r>
          </a:p>
          <a:p>
            <a:pPr marL="139700" indent="0">
              <a:buNone/>
            </a:pPr>
            <a:r>
              <a:rPr lang="en-US" sz="1200" dirty="0">
                <a:solidFill>
                  <a:schemeClr val="bg1"/>
                </a:solidFill>
              </a:rPr>
              <a:t>    </a:t>
            </a:r>
            <a:r>
              <a:rPr lang="en-US" sz="1200" dirty="0">
                <a:solidFill>
                  <a:schemeClr val="tx1"/>
                </a:solidFill>
              </a:rPr>
              <a:t>for</a:t>
            </a:r>
            <a:r>
              <a:rPr lang="en-US" sz="1200" dirty="0">
                <a:solidFill>
                  <a:schemeClr val="bg1"/>
                </a:solidFill>
              </a:rPr>
              <a:t> hit </a:t>
            </a:r>
            <a:r>
              <a:rPr lang="en-US" sz="1200" dirty="0">
                <a:solidFill>
                  <a:schemeClr val="tx1"/>
                </a:solidFill>
              </a:rPr>
              <a:t>in</a:t>
            </a:r>
            <a:r>
              <a:rPr lang="en-US" sz="1200" dirty="0">
                <a:solidFill>
                  <a:schemeClr val="bg1"/>
                </a:solidFill>
              </a:rPr>
              <a:t> hits:</a:t>
            </a:r>
          </a:p>
          <a:p>
            <a:pPr marL="139700" indent="0">
              <a:buNone/>
            </a:pPr>
            <a:r>
              <a:rPr lang="en-US" sz="1200" dirty="0">
                <a:solidFill>
                  <a:schemeClr val="bg1"/>
                </a:solidFill>
              </a:rPr>
              <a:t>        </a:t>
            </a:r>
            <a:r>
              <a:rPr lang="en-US" sz="1200" dirty="0">
                <a:solidFill>
                  <a:schemeClr val="tx1"/>
                </a:solidFill>
              </a:rPr>
              <a:t>for</a:t>
            </a:r>
            <a:r>
              <a:rPr lang="en-US" sz="1200" dirty="0">
                <a:solidFill>
                  <a:schemeClr val="bg1"/>
                </a:solidFill>
              </a:rPr>
              <a:t> delta </a:t>
            </a:r>
            <a:r>
              <a:rPr lang="en-US" sz="1200" dirty="0">
                <a:solidFill>
                  <a:schemeClr val="tx1"/>
                </a:solidFill>
              </a:rPr>
              <a:t>in</a:t>
            </a:r>
            <a:r>
              <a:rPr lang="en-US" sz="1200" dirty="0">
                <a:solidFill>
                  <a:schemeClr val="bg1"/>
                </a:solidFill>
              </a:rPr>
              <a:t> [-</a:t>
            </a:r>
            <a:r>
              <a:rPr lang="en-US" sz="1200" dirty="0">
                <a:solidFill>
                  <a:srgbClr val="FF2BD2"/>
                </a:solidFill>
              </a:rPr>
              <a:t>1</a:t>
            </a:r>
            <a:r>
              <a:rPr lang="en-US" sz="1200" dirty="0">
                <a:solidFill>
                  <a:schemeClr val="bg1"/>
                </a:solidFill>
              </a:rPr>
              <a:t>, </a:t>
            </a:r>
            <a:r>
              <a:rPr lang="en-US" sz="1200" dirty="0">
                <a:solidFill>
                  <a:srgbClr val="FF2BD2"/>
                </a:solidFill>
              </a:rPr>
              <a:t>1</a:t>
            </a:r>
            <a:r>
              <a:rPr lang="en-US" sz="1200" dirty="0">
                <a:solidFill>
                  <a:schemeClr val="bg1"/>
                </a:solidFill>
              </a:rPr>
              <a:t>, -</a:t>
            </a:r>
            <a:r>
              <a:rPr lang="en-US" sz="1200" dirty="0">
                <a:solidFill>
                  <a:srgbClr val="FF2BD2"/>
                </a:solidFill>
              </a:rPr>
              <a:t>10</a:t>
            </a:r>
            <a:r>
              <a:rPr lang="en-US" sz="1200" dirty="0">
                <a:solidFill>
                  <a:schemeClr val="bg1"/>
                </a:solidFill>
              </a:rPr>
              <a:t>, </a:t>
            </a:r>
            <a:r>
              <a:rPr lang="en-US" sz="1200" dirty="0">
                <a:solidFill>
                  <a:srgbClr val="FF2BD2"/>
                </a:solidFill>
              </a:rPr>
              <a:t>10</a:t>
            </a:r>
            <a:r>
              <a:rPr lang="en-US" sz="1200" dirty="0">
                <a:solidFill>
                  <a:schemeClr val="bg1"/>
                </a:solidFill>
              </a:rPr>
              <a:t>]:</a:t>
            </a:r>
          </a:p>
          <a:p>
            <a:pPr marL="139700" indent="0">
              <a:buNone/>
            </a:pPr>
            <a:r>
              <a:rPr lang="en-US" sz="1200" dirty="0">
                <a:solidFill>
                  <a:schemeClr val="bg1"/>
                </a:solidFill>
              </a:rPr>
              <a:t>            guess = hit + delta</a:t>
            </a:r>
          </a:p>
          <a:p>
            <a:pPr marL="139700" indent="0">
              <a:buNone/>
            </a:pPr>
            <a:r>
              <a:rPr lang="en-US" sz="1200" dirty="0">
                <a:solidFill>
                  <a:schemeClr val="bg1"/>
                </a:solidFill>
              </a:rPr>
              <a:t>            </a:t>
            </a:r>
            <a:r>
              <a:rPr lang="en-US" sz="1200" dirty="0">
                <a:solidFill>
                  <a:schemeClr val="tx1"/>
                </a:solidFill>
              </a:rPr>
              <a:t>if</a:t>
            </a:r>
            <a:r>
              <a:rPr lang="en-US" sz="1200" dirty="0">
                <a:solidFill>
                  <a:schemeClr val="bg1"/>
                </a:solidFill>
              </a:rPr>
              <a:t> </a:t>
            </a:r>
            <a:r>
              <a:rPr lang="en-US" sz="1200" dirty="0" err="1">
                <a:solidFill>
                  <a:schemeClr val="bg1"/>
                </a:solidFill>
              </a:rPr>
              <a:t>self.is_valid_guess</a:t>
            </a:r>
            <a:r>
              <a:rPr lang="en-US" sz="1200" dirty="0">
                <a:solidFill>
                  <a:schemeClr val="bg1"/>
                </a:solidFill>
              </a:rPr>
              <a:t>(guess):</a:t>
            </a:r>
          </a:p>
          <a:p>
            <a:pPr marL="139700" indent="0">
              <a:buNone/>
            </a:pPr>
            <a:r>
              <a:rPr lang="en-US" sz="1200" dirty="0">
                <a:solidFill>
                  <a:schemeClr val="bg1"/>
                </a:solidFill>
              </a:rPr>
              <a:t>                </a:t>
            </a:r>
            <a:r>
              <a:rPr lang="en-US" sz="1200" dirty="0" err="1">
                <a:solidFill>
                  <a:schemeClr val="bg1"/>
                </a:solidFill>
              </a:rPr>
              <a:t>self.move</a:t>
            </a:r>
            <a:r>
              <a:rPr lang="en-US" sz="1200" dirty="0">
                <a:solidFill>
                  <a:schemeClr val="bg1"/>
                </a:solidFill>
              </a:rPr>
              <a:t>(guess)</a:t>
            </a:r>
          </a:p>
          <a:p>
            <a:pPr marL="139700" indent="0">
              <a:buNone/>
            </a:pPr>
            <a:r>
              <a:rPr lang="en-US" sz="1200" dirty="0">
                <a:solidFill>
                  <a:schemeClr val="bg1"/>
                </a:solidFill>
              </a:rPr>
              <a:t>                </a:t>
            </a:r>
            <a:r>
              <a:rPr lang="en-US" sz="1200" dirty="0">
                <a:solidFill>
                  <a:schemeClr val="tx1"/>
                </a:solidFill>
              </a:rPr>
              <a:t>return</a:t>
            </a:r>
          </a:p>
          <a:p>
            <a:pPr marL="139700" indent="0">
              <a:buNone/>
            </a:pPr>
            <a:r>
              <a:rPr lang="en-US" sz="1200" dirty="0">
                <a:solidFill>
                  <a:schemeClr val="bg1"/>
                </a:solidFill>
              </a:rPr>
              <a:t>    </a:t>
            </a:r>
            <a:r>
              <a:rPr lang="en-US" sz="1200" dirty="0" err="1">
                <a:solidFill>
                  <a:schemeClr val="bg1"/>
                </a:solidFill>
              </a:rPr>
              <a:t>self.random_ai</a:t>
            </a:r>
            <a:r>
              <a:rPr lang="en-US" sz="1200" dirty="0">
                <a:solidFill>
                  <a:schemeClr val="bg1"/>
                </a:solidFill>
              </a:rPr>
              <a:t>()  # Fallback if no adjacent hits</a:t>
            </a:r>
          </a:p>
          <a:p>
            <a:pPr marL="13970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Monte Carlo AI</a:t>
            </a:r>
            <a:endParaRPr dirty="0"/>
          </a:p>
        </p:txBody>
      </p:sp>
      <p:sp>
        <p:nvSpPr>
          <p:cNvPr id="87" name="Google Shape;87;p18"/>
          <p:cNvSpPr txBox="1">
            <a:spLocks noGrp="1"/>
          </p:cNvSpPr>
          <p:nvPr>
            <p:ph type="body" idx="1"/>
          </p:nvPr>
        </p:nvSpPr>
        <p:spPr>
          <a:xfrm>
            <a:off x="311700" y="1152475"/>
            <a:ext cx="5039528"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Description: Utilizes probability theory to make educated guesses. It adjusts the probability grid based on successful hits, influencing decisions about where to strike next.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Code Explanation: Updates a probability grid to reflect the likelihood of ship placement based on hits, boosting the probabilities of cells adjacent to hits.</a:t>
            </a:r>
          </a:p>
        </p:txBody>
      </p:sp>
      <p:sp>
        <p:nvSpPr>
          <p:cNvPr id="2" name="Text Placeholder 1">
            <a:extLst>
              <a:ext uri="{FF2B5EF4-FFF2-40B4-BE49-F238E27FC236}">
                <a16:creationId xmlns:a16="http://schemas.microsoft.com/office/drawing/2014/main" id="{13B82743-82FE-D5B0-C919-FB4768C7528F}"/>
              </a:ext>
            </a:extLst>
          </p:cNvPr>
          <p:cNvSpPr>
            <a:spLocks noGrp="1"/>
          </p:cNvSpPr>
          <p:nvPr>
            <p:ph type="body" idx="2"/>
          </p:nvPr>
        </p:nvSpPr>
        <p:spPr>
          <a:xfrm>
            <a:off x="537514" y="3280299"/>
            <a:ext cx="4238042" cy="1288576"/>
          </a:xfrm>
          <a:solidFill>
            <a:schemeClr val="tx2">
              <a:lumMod val="10000"/>
            </a:schemeClr>
          </a:solidFill>
        </p:spPr>
        <p:txBody>
          <a:bodyPr/>
          <a:lstStyle/>
          <a:p>
            <a:pPr marL="139700" indent="0">
              <a:buNone/>
            </a:pPr>
            <a:r>
              <a:rPr lang="en-US" sz="1200" dirty="0">
                <a:solidFill>
                  <a:schemeClr val="tx1"/>
                </a:solidFill>
              </a:rPr>
              <a:t>def</a:t>
            </a:r>
            <a:r>
              <a:rPr lang="en-US" sz="1200" dirty="0">
                <a:solidFill>
                  <a:schemeClr val="bg1"/>
                </a:solidFill>
              </a:rPr>
              <a:t> </a:t>
            </a:r>
            <a:r>
              <a:rPr lang="en-US" sz="1200" dirty="0" err="1">
                <a:solidFill>
                  <a:srgbClr val="FF0000"/>
                </a:solidFill>
              </a:rPr>
              <a:t>monte_carlo_ai</a:t>
            </a:r>
            <a:r>
              <a:rPr lang="en-US" sz="1200" dirty="0">
                <a:solidFill>
                  <a:schemeClr val="bg1"/>
                </a:solidFill>
              </a:rPr>
              <a:t>(self):</a:t>
            </a:r>
          </a:p>
          <a:p>
            <a:pPr marL="139700" indent="0">
              <a:buNone/>
            </a:pPr>
            <a:r>
              <a:rPr lang="en-US" sz="1200" dirty="0">
                <a:solidFill>
                  <a:schemeClr val="bg1"/>
                </a:solidFill>
              </a:rPr>
              <a:t>   </a:t>
            </a:r>
            <a:r>
              <a:rPr lang="en-US" sz="1200" dirty="0" err="1">
                <a:solidFill>
                  <a:schemeClr val="bg1"/>
                </a:solidFill>
              </a:rPr>
              <a:t>self.update_probability_grid</a:t>
            </a:r>
            <a:r>
              <a:rPr lang="en-US" sz="1200" dirty="0">
                <a:solidFill>
                  <a:schemeClr val="bg1"/>
                </a:solidFill>
              </a:rPr>
              <a:t>()</a:t>
            </a:r>
          </a:p>
          <a:p>
            <a:pPr marL="139700" indent="0">
              <a:buNone/>
            </a:pPr>
            <a:r>
              <a:rPr lang="en-US" sz="1200" dirty="0">
                <a:solidFill>
                  <a:schemeClr val="bg1"/>
                </a:solidFill>
              </a:rPr>
              <a:t>    </a:t>
            </a:r>
            <a:r>
              <a:rPr lang="en-US" sz="1200" dirty="0" err="1">
                <a:solidFill>
                  <a:schemeClr val="bg1"/>
                </a:solidFill>
              </a:rPr>
              <a:t>best_guess</a:t>
            </a:r>
            <a:r>
              <a:rPr lang="en-US" sz="1200" dirty="0">
                <a:solidFill>
                  <a:schemeClr val="bg1"/>
                </a:solidFill>
              </a:rPr>
              <a:t> = </a:t>
            </a:r>
            <a:r>
              <a:rPr lang="en-US" sz="1200" dirty="0" err="1">
                <a:solidFill>
                  <a:schemeClr val="bg1"/>
                </a:solidFill>
              </a:rPr>
              <a:t>self.select_best_guess</a:t>
            </a:r>
            <a:r>
              <a:rPr lang="en-US" sz="1200" dirty="0">
                <a:solidFill>
                  <a:schemeClr val="bg1"/>
                </a:solidFill>
              </a:rPr>
              <a:t>()</a:t>
            </a:r>
          </a:p>
          <a:p>
            <a:pPr marL="139700" indent="0">
              <a:buNone/>
            </a:pPr>
            <a:r>
              <a:rPr lang="en-US" sz="1200" dirty="0">
                <a:solidFill>
                  <a:schemeClr val="bg1"/>
                </a:solidFill>
              </a:rPr>
              <a:t>    </a:t>
            </a:r>
            <a:r>
              <a:rPr lang="en-US" sz="1200" dirty="0">
                <a:solidFill>
                  <a:schemeClr val="tx1"/>
                </a:solidFill>
              </a:rPr>
              <a:t>if</a:t>
            </a:r>
            <a:r>
              <a:rPr lang="en-US" sz="1200" dirty="0">
                <a:solidFill>
                  <a:schemeClr val="bg1"/>
                </a:solidFill>
              </a:rPr>
              <a:t> </a:t>
            </a:r>
            <a:r>
              <a:rPr lang="en-US" sz="1200" dirty="0" err="1">
                <a:solidFill>
                  <a:schemeClr val="bg1"/>
                </a:solidFill>
              </a:rPr>
              <a:t>best_guess</a:t>
            </a:r>
            <a:r>
              <a:rPr lang="en-US" sz="1200" dirty="0">
                <a:solidFill>
                  <a:schemeClr val="bg1"/>
                </a:solidFill>
              </a:rPr>
              <a:t> </a:t>
            </a:r>
            <a:r>
              <a:rPr lang="en-US" sz="1200" dirty="0">
                <a:solidFill>
                  <a:schemeClr val="tx1"/>
                </a:solidFill>
              </a:rPr>
              <a:t>is not None</a:t>
            </a:r>
            <a:r>
              <a:rPr lang="en-US" sz="1200" dirty="0">
                <a:solidFill>
                  <a:schemeClr val="bg1"/>
                </a:solidFill>
              </a:rPr>
              <a:t>:</a:t>
            </a:r>
          </a:p>
          <a:p>
            <a:pPr marL="139700" indent="0">
              <a:buNone/>
            </a:pPr>
            <a:r>
              <a:rPr lang="en-US" sz="1200" dirty="0">
                <a:solidFill>
                  <a:schemeClr val="bg1"/>
                </a:solidFill>
              </a:rPr>
              <a:t>         </a:t>
            </a:r>
            <a:r>
              <a:rPr lang="en-US" sz="1200" dirty="0" err="1">
                <a:solidFill>
                  <a:schemeClr val="bg1"/>
                </a:solidFill>
              </a:rPr>
              <a:t>self.move</a:t>
            </a:r>
            <a:r>
              <a:rPr lang="en-US" sz="1200" dirty="0">
                <a:solidFill>
                  <a:schemeClr val="bg1"/>
                </a:solidFill>
              </a:rPr>
              <a:t>(</a:t>
            </a:r>
            <a:r>
              <a:rPr lang="en-US" sz="1200" dirty="0" err="1">
                <a:solidFill>
                  <a:schemeClr val="bg1"/>
                </a:solidFill>
              </a:rPr>
              <a:t>best_guess</a:t>
            </a:r>
            <a:r>
              <a:rPr lang="en-US" sz="1200" dirty="0">
                <a:solidFill>
                  <a:schemeClr val="bg1"/>
                </a:solidFill>
              </a:rPr>
              <a:t>)</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37B306F5-DED1-C105-F1AF-B82AFE61C915}"/>
              </a:ext>
            </a:extLst>
          </p:cNvPr>
          <p:cNvPicPr>
            <a:picLocks noChangeAspect="1"/>
          </p:cNvPicPr>
          <p:nvPr/>
        </p:nvPicPr>
        <p:blipFill>
          <a:blip r:embed="rId3"/>
          <a:stretch>
            <a:fillRect/>
          </a:stretch>
        </p:blipFill>
        <p:spPr>
          <a:xfrm>
            <a:off x="5459171" y="1952432"/>
            <a:ext cx="3147315" cy="2616443"/>
          </a:xfrm>
          <a:prstGeom prst="rect">
            <a:avLst/>
          </a:prstGeom>
        </p:spPr>
      </p:pic>
    </p:spTree>
    <p:extLst>
      <p:ext uri="{BB962C8B-B14F-4D97-AF65-F5344CB8AC3E}">
        <p14:creationId xmlns:p14="http://schemas.microsoft.com/office/powerpoint/2010/main" val="360163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Hybrid AI</a:t>
            </a:r>
            <a:endParaRPr dirty="0"/>
          </a:p>
        </p:txBody>
      </p:sp>
      <p:sp>
        <p:nvSpPr>
          <p:cNvPr id="87" name="Google Shape;87;p18"/>
          <p:cNvSpPr txBox="1">
            <a:spLocks noGrp="1"/>
          </p:cNvSpPr>
          <p:nvPr>
            <p:ph type="body" idx="1"/>
          </p:nvPr>
        </p:nvSpPr>
        <p:spPr>
          <a:xfrm>
            <a:off x="311700" y="1152475"/>
            <a:ext cx="4029712"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dirty="0"/>
              <a:t>Description: A sophisticated strategy that combines the characteristics of random, greedy, and Monte Carlo methods. It adapts to the evolving game state, optimizing its strategy to maximize effectiveness.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Code Explanation: Starts with random guesses, switches to greedy when a hit is found, and employs Monte Carlo strategies for broader strategic planning across the board.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Strategic Depth: This AI adjusts tactics based on the game's progression, utilizing the most effective strategy in response to the current situation, showcasing advanced decision-making capabilities.</a:t>
            </a:r>
          </a:p>
        </p:txBody>
      </p:sp>
      <p:sp>
        <p:nvSpPr>
          <p:cNvPr id="2" name="Text Placeholder 1">
            <a:extLst>
              <a:ext uri="{FF2B5EF4-FFF2-40B4-BE49-F238E27FC236}">
                <a16:creationId xmlns:a16="http://schemas.microsoft.com/office/drawing/2014/main" id="{13B82743-82FE-D5B0-C919-FB4768C7528F}"/>
              </a:ext>
            </a:extLst>
          </p:cNvPr>
          <p:cNvSpPr>
            <a:spLocks noGrp="1"/>
          </p:cNvSpPr>
          <p:nvPr>
            <p:ph type="body" idx="2"/>
          </p:nvPr>
        </p:nvSpPr>
        <p:spPr>
          <a:xfrm>
            <a:off x="4571999" y="1152475"/>
            <a:ext cx="4260301" cy="2075756"/>
          </a:xfrm>
          <a:solidFill>
            <a:schemeClr val="tx2">
              <a:lumMod val="10000"/>
            </a:schemeClr>
          </a:solidFill>
        </p:spPr>
        <p:txBody>
          <a:bodyPr>
            <a:normAutofit/>
          </a:bodyPr>
          <a:lstStyle/>
          <a:p>
            <a:pPr marL="139700" indent="0">
              <a:buNone/>
            </a:pPr>
            <a:r>
              <a:rPr lang="en-US" dirty="0">
                <a:solidFill>
                  <a:schemeClr val="tx1"/>
                </a:solidFill>
              </a:rPr>
              <a:t>def</a:t>
            </a:r>
            <a:r>
              <a:rPr lang="en-US" dirty="0">
                <a:solidFill>
                  <a:schemeClr val="bg1"/>
                </a:solidFill>
              </a:rPr>
              <a:t> </a:t>
            </a:r>
            <a:r>
              <a:rPr lang="en-US" dirty="0" err="1">
                <a:solidFill>
                  <a:srgbClr val="FF0000"/>
                </a:solidFill>
              </a:rPr>
              <a:t>hybrid_ai</a:t>
            </a:r>
            <a:r>
              <a:rPr lang="en-US" dirty="0">
                <a:solidFill>
                  <a:schemeClr val="bg1"/>
                </a:solidFill>
              </a:rPr>
              <a:t>(self):</a:t>
            </a:r>
          </a:p>
          <a:p>
            <a:pPr marL="139700" indent="0">
              <a:buNone/>
            </a:pPr>
            <a:r>
              <a:rPr lang="en-US" dirty="0">
                <a:solidFill>
                  <a:schemeClr val="bg1"/>
                </a:solidFill>
              </a:rPr>
              <a:t>     </a:t>
            </a:r>
            <a:r>
              <a:rPr lang="en-US" dirty="0">
                <a:solidFill>
                  <a:schemeClr val="tx1"/>
                </a:solidFill>
              </a:rPr>
              <a:t>if</a:t>
            </a:r>
            <a:r>
              <a:rPr lang="en-US" dirty="0">
                <a:solidFill>
                  <a:schemeClr val="bg1"/>
                </a:solidFill>
              </a:rPr>
              <a:t> </a:t>
            </a:r>
            <a:r>
              <a:rPr lang="en-US" dirty="0" err="1">
                <a:solidFill>
                  <a:schemeClr val="bg1"/>
                </a:solidFill>
              </a:rPr>
              <a:t>hits_in_neighborhood</a:t>
            </a:r>
            <a:r>
              <a:rPr lang="en-US" dirty="0">
                <a:solidFill>
                  <a:schemeClr val="bg1"/>
                </a:solidFill>
              </a:rPr>
              <a:t>:</a:t>
            </a:r>
          </a:p>
          <a:p>
            <a:pPr marL="139700" indent="0">
              <a:buNone/>
            </a:pPr>
            <a:r>
              <a:rPr lang="en-US" dirty="0">
                <a:solidFill>
                  <a:schemeClr val="bg1"/>
                </a:solidFill>
              </a:rPr>
              <a:t>            </a:t>
            </a:r>
            <a:r>
              <a:rPr lang="en-US" dirty="0" err="1">
                <a:solidFill>
                  <a:schemeClr val="bg1"/>
                </a:solidFill>
              </a:rPr>
              <a:t>self.greedy_ai</a:t>
            </a:r>
            <a:r>
              <a:rPr lang="en-US" dirty="0">
                <a:solidFill>
                  <a:schemeClr val="bg1"/>
                </a:solidFill>
              </a:rPr>
              <a:t>()</a:t>
            </a:r>
          </a:p>
          <a:p>
            <a:pPr marL="139700" indent="0">
              <a:buNone/>
            </a:pPr>
            <a:r>
              <a:rPr lang="en-US" dirty="0">
                <a:solidFill>
                  <a:schemeClr val="bg1"/>
                </a:solidFill>
              </a:rPr>
              <a:t>     </a:t>
            </a:r>
            <a:r>
              <a:rPr lang="en-US" dirty="0" err="1">
                <a:solidFill>
                  <a:schemeClr val="tx1"/>
                </a:solidFill>
              </a:rPr>
              <a:t>elif</a:t>
            </a:r>
            <a:r>
              <a:rPr lang="en-US" dirty="0">
                <a:solidFill>
                  <a:schemeClr val="bg1"/>
                </a:solidFill>
              </a:rPr>
              <a:t> </a:t>
            </a:r>
            <a:r>
              <a:rPr lang="en-US" dirty="0" err="1">
                <a:solidFill>
                  <a:schemeClr val="bg1"/>
                </a:solidFill>
              </a:rPr>
              <a:t>should_use_monte_carlo</a:t>
            </a:r>
            <a:r>
              <a:rPr lang="en-US" dirty="0">
                <a:solidFill>
                  <a:schemeClr val="bg1"/>
                </a:solidFill>
              </a:rPr>
              <a:t>():</a:t>
            </a:r>
          </a:p>
          <a:p>
            <a:pPr marL="139700" indent="0">
              <a:buNone/>
            </a:pPr>
            <a:r>
              <a:rPr lang="en-US" dirty="0">
                <a:solidFill>
                  <a:schemeClr val="bg1"/>
                </a:solidFill>
              </a:rPr>
              <a:t>            </a:t>
            </a:r>
            <a:r>
              <a:rPr lang="en-US" dirty="0" err="1">
                <a:solidFill>
                  <a:schemeClr val="bg1"/>
                </a:solidFill>
              </a:rPr>
              <a:t>self.monte_carlo_ai</a:t>
            </a:r>
            <a:r>
              <a:rPr lang="en-US" dirty="0">
                <a:solidFill>
                  <a:schemeClr val="bg1"/>
                </a:solidFill>
              </a:rPr>
              <a:t>()</a:t>
            </a:r>
          </a:p>
          <a:p>
            <a:pPr marL="139700" indent="0">
              <a:buNone/>
            </a:pPr>
            <a:r>
              <a:rPr lang="en-US" dirty="0">
                <a:solidFill>
                  <a:schemeClr val="bg1"/>
                </a:solidFill>
              </a:rPr>
              <a:t>     </a:t>
            </a:r>
            <a:r>
              <a:rPr lang="en-US" dirty="0">
                <a:solidFill>
                  <a:schemeClr val="tx1"/>
                </a:solidFill>
              </a:rPr>
              <a:t>else</a:t>
            </a:r>
            <a:r>
              <a:rPr lang="en-US" dirty="0">
                <a:solidFill>
                  <a:schemeClr val="bg1"/>
                </a:solidFill>
              </a:rPr>
              <a:t>:</a:t>
            </a:r>
          </a:p>
          <a:p>
            <a:pPr marL="139700" indent="0">
              <a:buNone/>
            </a:pPr>
            <a:r>
              <a:rPr lang="en-US" dirty="0">
                <a:solidFill>
                  <a:schemeClr val="bg1"/>
                </a:solidFill>
              </a:rPr>
              <a:t>            </a:t>
            </a:r>
            <a:r>
              <a:rPr lang="en-US" dirty="0" err="1">
                <a:solidFill>
                  <a:schemeClr val="bg1"/>
                </a:solidFill>
              </a:rPr>
              <a:t>self.random_ai</a:t>
            </a:r>
            <a:r>
              <a:rPr lang="en-US" dirty="0">
                <a:solidFill>
                  <a:schemeClr val="bg1"/>
                </a:solidFill>
              </a:rPr>
              <a:t>()</a:t>
            </a:r>
            <a:endParaRPr lang="en-US" dirty="0"/>
          </a:p>
        </p:txBody>
      </p:sp>
    </p:spTree>
    <p:extLst>
      <p:ext uri="{BB962C8B-B14F-4D97-AF65-F5344CB8AC3E}">
        <p14:creationId xmlns:p14="http://schemas.microsoft.com/office/powerpoint/2010/main" val="415719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Setup</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Objective: To rigorously test the performance and effectiveness of the AI algorithms implemented in "Pirate Ship Battle." The experimental setup aimed to evaluate AI behavior across different scenarios and provide quantitative data on game outcomes and efficiency.</a:t>
            </a:r>
            <a:endParaRPr dirty="0"/>
          </a:p>
          <a:p>
            <a:pPr marL="0" lvl="0" indent="0" algn="l" rtl="0">
              <a:spcBef>
                <a:spcPts val="1200"/>
              </a:spcBef>
              <a:spcAft>
                <a:spcPts val="0"/>
              </a:spcAft>
              <a:buNone/>
            </a:pPr>
            <a:r>
              <a:rPr lang="en-US" dirty="0"/>
              <a:t>Simulation Runs: Conducted three separate simulations, each consisting of 1500 games, to assess the AIs under varied configurations</a:t>
            </a:r>
          </a:p>
          <a:p>
            <a:pPr marL="0" lvl="0" indent="0" algn="l" rtl="0">
              <a:spcBef>
                <a:spcPts val="1200"/>
              </a:spcBef>
              <a:spcAft>
                <a:spcPts val="0"/>
              </a:spcAft>
              <a:buNone/>
            </a:pPr>
            <a:r>
              <a:rPr lang="en-US" dirty="0"/>
              <a:t>Data Collection: For each game, recorded the number of moves (shots) taken to conclude the game, which player won, and the game duration in real-time.</a:t>
            </a:r>
          </a:p>
          <a:p>
            <a:pPr marL="457200" lvl="0" indent="-308610" algn="l" rtl="0">
              <a:spcBef>
                <a:spcPts val="1200"/>
              </a:spcBef>
              <a:spcAft>
                <a:spcPts val="0"/>
              </a:spcAft>
              <a:buSzPct val="100000"/>
              <a:buChar char="●"/>
            </a:pPr>
            <a:r>
              <a:rPr lang="en" dirty="0"/>
              <a:t>Win/Loss Ratio: Analyzed the win and loss statistics for each AI to assess competitiveness and effectiveness.</a:t>
            </a:r>
            <a:endParaRPr dirty="0"/>
          </a:p>
          <a:p>
            <a:pPr marL="457200" lvl="0" indent="-308610" algn="l" rtl="0">
              <a:spcBef>
                <a:spcPts val="0"/>
              </a:spcBef>
              <a:spcAft>
                <a:spcPts val="0"/>
              </a:spcAft>
              <a:buSzPct val="100000"/>
              <a:buChar char="●"/>
            </a:pPr>
            <a:r>
              <a:rPr lang="en" dirty="0"/>
              <a:t>Average Shots per Game: Calculated to evaluate the efficiency of the AIs in terms of how quickly they can conclude a game by sinking all opponent ships.</a:t>
            </a:r>
            <a:endParaRPr dirty="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1162</Words>
  <Application>Microsoft Macintosh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Proxima Nova</vt:lpstr>
      <vt:lpstr>Arial</vt:lpstr>
      <vt:lpstr>Alfa Slab One</vt:lpstr>
      <vt:lpstr>Gameday</vt:lpstr>
      <vt:lpstr>Final Project: Pirate Ship Battle</vt:lpstr>
      <vt:lpstr>Introduction</vt:lpstr>
      <vt:lpstr>Project Overview</vt:lpstr>
      <vt:lpstr>Game Design</vt:lpstr>
      <vt:lpstr>Random AI</vt:lpstr>
      <vt:lpstr>Greedy AI</vt:lpstr>
      <vt:lpstr>Monte Carlo AI</vt:lpstr>
      <vt:lpstr>Hybrid AI</vt:lpstr>
      <vt:lpstr>Experimental Setup</vt:lpstr>
      <vt:lpstr>Live Demonstration</vt:lpstr>
      <vt:lpstr>Results and Analysis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Pirate Ship Battle</dc:title>
  <cp:lastModifiedBy>Javier Cabanellas</cp:lastModifiedBy>
  <cp:revision>3</cp:revision>
  <dcterms:modified xsi:type="dcterms:W3CDTF">2024-04-23T17:16:05Z</dcterms:modified>
</cp:coreProperties>
</file>