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Lst>
  <p:sldSz cy="6858000" cx="9144000"/>
  <p:notesSz cx="6858000" cy="9144000"/>
  <p:embeddedFontLst>
    <p:embeddedFont>
      <p:font typeface="Raleway"/>
      <p:regular r:id="rId73"/>
      <p:bold r:id="rId74"/>
      <p:italic r:id="rId75"/>
      <p:boldItalic r:id="rId76"/>
    </p:embeddedFont>
    <p:embeddedFont>
      <p:font typeface="Lato"/>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regular.fntdata"/><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font" Target="fonts/Raleway-italic.fntdata"/><Relationship Id="rId30" Type="http://schemas.openxmlformats.org/officeDocument/2006/relationships/slide" Target="slides/slide26.xml"/><Relationship Id="rId74" Type="http://schemas.openxmlformats.org/officeDocument/2006/relationships/font" Target="fonts/Raleway-bold.fntdata"/><Relationship Id="rId33" Type="http://schemas.openxmlformats.org/officeDocument/2006/relationships/slide" Target="slides/slide29.xml"/><Relationship Id="rId77" Type="http://schemas.openxmlformats.org/officeDocument/2006/relationships/font" Target="fonts/Lato-regular.fntdata"/><Relationship Id="rId32" Type="http://schemas.openxmlformats.org/officeDocument/2006/relationships/slide" Target="slides/slide28.xml"/><Relationship Id="rId76" Type="http://schemas.openxmlformats.org/officeDocument/2006/relationships/font" Target="fonts/Raleway-boldItalic.fntdata"/><Relationship Id="rId35" Type="http://schemas.openxmlformats.org/officeDocument/2006/relationships/slide" Target="slides/slide31.xml"/><Relationship Id="rId79" Type="http://schemas.openxmlformats.org/officeDocument/2006/relationships/font" Target="fonts/Lato-italic.fntdata"/><Relationship Id="rId34" Type="http://schemas.openxmlformats.org/officeDocument/2006/relationships/slide" Target="slides/slide30.xml"/><Relationship Id="rId78" Type="http://schemas.openxmlformats.org/officeDocument/2006/relationships/font" Target="fonts/Lato-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9" name="Shape 439"/>
        <p:cNvGrpSpPr/>
        <p:nvPr/>
      </p:nvGrpSpPr>
      <p:grpSpPr>
        <a:xfrm>
          <a:off x="0" y="0"/>
          <a:ext cx="0" cy="0"/>
          <a:chOff x="0" y="0"/>
          <a:chExt cx="0" cy="0"/>
        </a:xfrm>
      </p:grpSpPr>
      <p:sp>
        <p:nvSpPr>
          <p:cNvPr id="440" name="Shape 4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1" name="Shape 4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0" name="Shape 450"/>
        <p:cNvGrpSpPr/>
        <p:nvPr/>
      </p:nvGrpSpPr>
      <p:grpSpPr>
        <a:xfrm>
          <a:off x="0" y="0"/>
          <a:ext cx="0" cy="0"/>
          <a:chOff x="0" y="0"/>
          <a:chExt cx="0" cy="0"/>
        </a:xfrm>
      </p:grpSpPr>
      <p:sp>
        <p:nvSpPr>
          <p:cNvPr id="451" name="Shape 4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2" name="Shape 4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9" name="Shape 4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4" name="Shape 514"/>
        <p:cNvGrpSpPr/>
        <p:nvPr/>
      </p:nvGrpSpPr>
      <p:grpSpPr>
        <a:xfrm>
          <a:off x="0" y="0"/>
          <a:ext cx="0" cy="0"/>
          <a:chOff x="0" y="0"/>
          <a:chExt cx="0" cy="0"/>
        </a:xfrm>
      </p:grpSpPr>
      <p:sp>
        <p:nvSpPr>
          <p:cNvPr id="515" name="Shape 5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6" name="Shape 5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1" name="Shape 521"/>
        <p:cNvGrpSpPr/>
        <p:nvPr/>
      </p:nvGrpSpPr>
      <p:grpSpPr>
        <a:xfrm>
          <a:off x="0" y="0"/>
          <a:ext cx="0" cy="0"/>
          <a:chOff x="0" y="0"/>
          <a:chExt cx="0" cy="0"/>
        </a:xfrm>
      </p:grpSpPr>
      <p:sp>
        <p:nvSpPr>
          <p:cNvPr id="522" name="Shape 5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3" name="Shape 5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8" name="Shape 548"/>
        <p:cNvGrpSpPr/>
        <p:nvPr/>
      </p:nvGrpSpPr>
      <p:grpSpPr>
        <a:xfrm>
          <a:off x="0" y="0"/>
          <a:ext cx="0" cy="0"/>
          <a:chOff x="0" y="0"/>
          <a:chExt cx="0" cy="0"/>
        </a:xfrm>
      </p:grpSpPr>
      <p:sp>
        <p:nvSpPr>
          <p:cNvPr id="549" name="Shape 5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0" name="Shape 5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6" name="Shape 556"/>
        <p:cNvGrpSpPr/>
        <p:nvPr/>
      </p:nvGrpSpPr>
      <p:grpSpPr>
        <a:xfrm>
          <a:off x="0" y="0"/>
          <a:ext cx="0" cy="0"/>
          <a:chOff x="0" y="0"/>
          <a:chExt cx="0" cy="0"/>
        </a:xfrm>
      </p:grpSpPr>
      <p:sp>
        <p:nvSpPr>
          <p:cNvPr id="557" name="Shape 5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8" name="Shape 5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9" name="Shape 589"/>
        <p:cNvGrpSpPr/>
        <p:nvPr/>
      </p:nvGrpSpPr>
      <p:grpSpPr>
        <a:xfrm>
          <a:off x="0" y="0"/>
          <a:ext cx="0" cy="0"/>
          <a:chOff x="0" y="0"/>
          <a:chExt cx="0" cy="0"/>
        </a:xfrm>
      </p:grpSpPr>
      <p:sp>
        <p:nvSpPr>
          <p:cNvPr id="590" name="Shape 5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1" name="Shape 5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9" name="Shape 599"/>
        <p:cNvGrpSpPr/>
        <p:nvPr/>
      </p:nvGrpSpPr>
      <p:grpSpPr>
        <a:xfrm>
          <a:off x="0" y="0"/>
          <a:ext cx="0" cy="0"/>
          <a:chOff x="0" y="0"/>
          <a:chExt cx="0" cy="0"/>
        </a:xfrm>
      </p:grpSpPr>
      <p:sp>
        <p:nvSpPr>
          <p:cNvPr id="600" name="Shape 6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1" name="Shape 6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7" name="Shape 6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7" name="Shape 6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2" name="Shape 682"/>
        <p:cNvGrpSpPr/>
        <p:nvPr/>
      </p:nvGrpSpPr>
      <p:grpSpPr>
        <a:xfrm>
          <a:off x="0" y="0"/>
          <a:ext cx="0" cy="0"/>
          <a:chOff x="0" y="0"/>
          <a:chExt cx="0" cy="0"/>
        </a:xfrm>
      </p:grpSpPr>
      <p:sp>
        <p:nvSpPr>
          <p:cNvPr id="683" name="Shape 6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4" name="Shape 6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9" name="Shape 689"/>
        <p:cNvGrpSpPr/>
        <p:nvPr/>
      </p:nvGrpSpPr>
      <p:grpSpPr>
        <a:xfrm>
          <a:off x="0" y="0"/>
          <a:ext cx="0" cy="0"/>
          <a:chOff x="0" y="0"/>
          <a:chExt cx="0" cy="0"/>
        </a:xfrm>
      </p:grpSpPr>
      <p:sp>
        <p:nvSpPr>
          <p:cNvPr id="690" name="Shape 6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1" name="Shape 6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721425" y="3785246"/>
            <a:ext cx="5216699" cy="1546500"/>
          </a:xfrm>
          <a:prstGeom prst="rect">
            <a:avLst/>
          </a:prstGeom>
        </p:spPr>
        <p:txBody>
          <a:bodyPr anchorCtr="0" anchor="t" bIns="91425" lIns="91425" rIns="91425" tIns="91425"/>
          <a:lstStyle>
            <a:lvl1pPr lvl="0">
              <a:spcBef>
                <a:spcPts val="0"/>
              </a:spcBef>
              <a:buClr>
                <a:srgbClr val="2185C5"/>
              </a:buClr>
              <a:buSzPct val="100000"/>
              <a:defRPr sz="4800">
                <a:solidFill>
                  <a:srgbClr val="2185C5"/>
                </a:solidFill>
              </a:defRPr>
            </a:lvl1pPr>
            <a:lvl2pPr lvl="1">
              <a:spcBef>
                <a:spcPts val="0"/>
              </a:spcBef>
              <a:buClr>
                <a:srgbClr val="2185C5"/>
              </a:buClr>
              <a:buSzPct val="100000"/>
              <a:defRPr sz="4800">
                <a:solidFill>
                  <a:srgbClr val="2185C5"/>
                </a:solidFill>
              </a:defRPr>
            </a:lvl2pPr>
            <a:lvl3pPr lvl="2">
              <a:spcBef>
                <a:spcPts val="0"/>
              </a:spcBef>
              <a:buClr>
                <a:srgbClr val="2185C5"/>
              </a:buClr>
              <a:buSzPct val="100000"/>
              <a:defRPr sz="4800">
                <a:solidFill>
                  <a:srgbClr val="2185C5"/>
                </a:solidFill>
              </a:defRPr>
            </a:lvl3pPr>
            <a:lvl4pPr lvl="3">
              <a:spcBef>
                <a:spcPts val="0"/>
              </a:spcBef>
              <a:buClr>
                <a:srgbClr val="2185C5"/>
              </a:buClr>
              <a:buSzPct val="100000"/>
              <a:defRPr sz="4800">
                <a:solidFill>
                  <a:srgbClr val="2185C5"/>
                </a:solidFill>
              </a:defRPr>
            </a:lvl4pPr>
            <a:lvl5pPr lvl="4">
              <a:spcBef>
                <a:spcPts val="0"/>
              </a:spcBef>
              <a:buClr>
                <a:srgbClr val="2185C5"/>
              </a:buClr>
              <a:buSzPct val="100000"/>
              <a:defRPr sz="4800">
                <a:solidFill>
                  <a:srgbClr val="2185C5"/>
                </a:solidFill>
              </a:defRPr>
            </a:lvl5pPr>
            <a:lvl6pPr lvl="5">
              <a:spcBef>
                <a:spcPts val="0"/>
              </a:spcBef>
              <a:buClr>
                <a:srgbClr val="2185C5"/>
              </a:buClr>
              <a:buSzPct val="100000"/>
              <a:defRPr sz="4800">
                <a:solidFill>
                  <a:srgbClr val="2185C5"/>
                </a:solidFill>
              </a:defRPr>
            </a:lvl6pPr>
            <a:lvl7pPr lvl="6">
              <a:spcBef>
                <a:spcPts val="0"/>
              </a:spcBef>
              <a:buClr>
                <a:srgbClr val="2185C5"/>
              </a:buClr>
              <a:buSzPct val="100000"/>
              <a:defRPr sz="4800">
                <a:solidFill>
                  <a:srgbClr val="2185C5"/>
                </a:solidFill>
              </a:defRPr>
            </a:lvl7pPr>
            <a:lvl8pPr lvl="7">
              <a:spcBef>
                <a:spcPts val="0"/>
              </a:spcBef>
              <a:buClr>
                <a:srgbClr val="2185C5"/>
              </a:buClr>
              <a:buSzPct val="100000"/>
              <a:defRPr sz="4800">
                <a:solidFill>
                  <a:srgbClr val="2185C5"/>
                </a:solidFill>
              </a:defRPr>
            </a:lvl8pPr>
            <a:lvl9pPr lvl="8">
              <a:spcBef>
                <a:spcPts val="0"/>
              </a:spcBef>
              <a:buClr>
                <a:srgbClr val="2185C5"/>
              </a:buClr>
              <a:buSzPct val="100000"/>
              <a:defRPr sz="4800">
                <a:solidFill>
                  <a:srgbClr val="2185C5"/>
                </a:solidFill>
              </a:defRPr>
            </a:lvl9pPr>
          </a:lstStyle>
          <a:p/>
        </p:txBody>
      </p:sp>
      <p:sp>
        <p:nvSpPr>
          <p:cNvPr id="10" name="Shape 10"/>
          <p:cNvSpPr/>
          <p:nvPr/>
        </p:nvSpPr>
        <p:spPr>
          <a:xfrm>
            <a:off x="5938246" y="3377550"/>
            <a:ext cx="721800"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6659860" y="3377550"/>
            <a:ext cx="721800"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1" y="3377550"/>
            <a:ext cx="7218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721424" y="3377550"/>
            <a:ext cx="5216699"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background">
    <p:bg>
      <p:bgPr>
        <a:solidFill>
          <a:srgbClr val="2185C5"/>
        </a:solidFill>
      </p:bgPr>
    </p:bg>
    <p:spTree>
      <p:nvGrpSpPr>
        <p:cNvPr id="69" name="Shape 69"/>
        <p:cNvGrpSpPr/>
        <p:nvPr/>
      </p:nvGrpSpPr>
      <p:grpSpPr>
        <a:xfrm>
          <a:off x="0" y="0"/>
          <a:ext cx="0" cy="0"/>
          <a:chOff x="0" y="0"/>
          <a:chExt cx="0" cy="0"/>
        </a:xfrm>
      </p:grpSpPr>
      <p:sp>
        <p:nvSpPr>
          <p:cNvPr id="70" name="Shape 70"/>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0" y="6755100"/>
            <a:ext cx="893699" cy="102899"/>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893709" y="6755100"/>
            <a:ext cx="64626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4" name="Shape 14"/>
        <p:cNvGrpSpPr/>
        <p:nvPr/>
      </p:nvGrpSpPr>
      <p:grpSpPr>
        <a:xfrm>
          <a:off x="0" y="0"/>
          <a:ext cx="0" cy="0"/>
          <a:chOff x="0" y="0"/>
          <a:chExt cx="0" cy="0"/>
        </a:xfrm>
      </p:grpSpPr>
      <p:sp>
        <p:nvSpPr>
          <p:cNvPr id="15" name="Shape 15"/>
          <p:cNvSpPr/>
          <p:nvPr/>
        </p:nvSpPr>
        <p:spPr>
          <a:xfrm>
            <a:off x="0" y="0"/>
            <a:ext cx="9144000" cy="5323800"/>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
        <p:nvSpPr>
          <p:cNvPr id="16" name="Shape 16"/>
          <p:cNvSpPr txBox="1"/>
          <p:nvPr>
            <p:ph type="ctrTitle"/>
          </p:nvPr>
        </p:nvSpPr>
        <p:spPr>
          <a:xfrm>
            <a:off x="685800" y="2111123"/>
            <a:ext cx="7772400" cy="1546500"/>
          </a:xfrm>
          <a:prstGeom prst="rect">
            <a:avLst/>
          </a:prstGeom>
        </p:spPr>
        <p:txBody>
          <a:bodyPr anchorCtr="0" anchor="b" bIns="91425" lIns="91425" rIns="91425" tIns="91425"/>
          <a:lstStyle>
            <a:lvl1pPr lvl="0" rtl="0" algn="ctr">
              <a:spcBef>
                <a:spcPts val="0"/>
              </a:spcBef>
              <a:buClr>
                <a:srgbClr val="FFFFFF"/>
              </a:buClr>
              <a:buSzPct val="100000"/>
              <a:defRPr sz="4800">
                <a:solidFill>
                  <a:srgbClr val="FFFFFF"/>
                </a:solidFill>
              </a:defRPr>
            </a:lvl1pPr>
            <a:lvl2pPr lvl="1" rtl="0" algn="ctr">
              <a:spcBef>
                <a:spcPts val="0"/>
              </a:spcBef>
              <a:buClr>
                <a:srgbClr val="FFFFFF"/>
              </a:buClr>
              <a:buSzPct val="100000"/>
              <a:defRPr sz="4800">
                <a:solidFill>
                  <a:srgbClr val="FFFFFF"/>
                </a:solidFill>
              </a:defRPr>
            </a:lvl2pPr>
            <a:lvl3pPr lvl="2" rtl="0" algn="ctr">
              <a:spcBef>
                <a:spcPts val="0"/>
              </a:spcBef>
              <a:buClr>
                <a:srgbClr val="FFFFFF"/>
              </a:buClr>
              <a:buSzPct val="100000"/>
              <a:defRPr sz="4800">
                <a:solidFill>
                  <a:srgbClr val="FFFFFF"/>
                </a:solidFill>
              </a:defRPr>
            </a:lvl3pPr>
            <a:lvl4pPr lvl="3" rtl="0" algn="ctr">
              <a:spcBef>
                <a:spcPts val="0"/>
              </a:spcBef>
              <a:buClr>
                <a:srgbClr val="FFFFFF"/>
              </a:buClr>
              <a:buSzPct val="100000"/>
              <a:defRPr sz="4800">
                <a:solidFill>
                  <a:srgbClr val="FFFFFF"/>
                </a:solidFill>
              </a:defRPr>
            </a:lvl4pPr>
            <a:lvl5pPr lvl="4" rtl="0" algn="ctr">
              <a:spcBef>
                <a:spcPts val="0"/>
              </a:spcBef>
              <a:buClr>
                <a:srgbClr val="FFFFFF"/>
              </a:buClr>
              <a:buSzPct val="100000"/>
              <a:defRPr sz="4800">
                <a:solidFill>
                  <a:srgbClr val="FFFFFF"/>
                </a:solidFill>
              </a:defRPr>
            </a:lvl5pPr>
            <a:lvl6pPr lvl="5" rtl="0" algn="ctr">
              <a:spcBef>
                <a:spcPts val="0"/>
              </a:spcBef>
              <a:buClr>
                <a:srgbClr val="FFFFFF"/>
              </a:buClr>
              <a:buSzPct val="100000"/>
              <a:defRPr sz="4800">
                <a:solidFill>
                  <a:srgbClr val="FFFFFF"/>
                </a:solidFill>
              </a:defRPr>
            </a:lvl6pPr>
            <a:lvl7pPr lvl="6" rtl="0" algn="ctr">
              <a:spcBef>
                <a:spcPts val="0"/>
              </a:spcBef>
              <a:buClr>
                <a:srgbClr val="FFFFFF"/>
              </a:buClr>
              <a:buSzPct val="100000"/>
              <a:defRPr sz="4800">
                <a:solidFill>
                  <a:srgbClr val="FFFFFF"/>
                </a:solidFill>
              </a:defRPr>
            </a:lvl7pPr>
            <a:lvl8pPr lvl="7" rtl="0" algn="ctr">
              <a:spcBef>
                <a:spcPts val="0"/>
              </a:spcBef>
              <a:buClr>
                <a:srgbClr val="FFFFFF"/>
              </a:buClr>
              <a:buSzPct val="100000"/>
              <a:defRPr sz="4800">
                <a:solidFill>
                  <a:srgbClr val="FFFFFF"/>
                </a:solidFill>
              </a:defRPr>
            </a:lvl8pPr>
            <a:lvl9pPr lvl="8" rtl="0" algn="ctr">
              <a:spcBef>
                <a:spcPts val="0"/>
              </a:spcBef>
              <a:buClr>
                <a:srgbClr val="FFFFFF"/>
              </a:buClr>
              <a:buSzPct val="100000"/>
              <a:defRPr sz="4800">
                <a:solidFill>
                  <a:srgbClr val="FFFFFF"/>
                </a:solidFill>
              </a:defRPr>
            </a:lvl9pPr>
          </a:lstStyle>
          <a:p/>
        </p:txBody>
      </p:sp>
      <p:sp>
        <p:nvSpPr>
          <p:cNvPr id="17" name="Shape 17"/>
          <p:cNvSpPr txBox="1"/>
          <p:nvPr>
            <p:ph idx="1" type="subTitle"/>
          </p:nvPr>
        </p:nvSpPr>
        <p:spPr>
          <a:xfrm>
            <a:off x="685800" y="3786737"/>
            <a:ext cx="7772400" cy="1046400"/>
          </a:xfrm>
          <a:prstGeom prst="rect">
            <a:avLst/>
          </a:prstGeom>
        </p:spPr>
        <p:txBody>
          <a:bodyPr anchorCtr="0" anchor="t" bIns="91425" lIns="91425" rIns="91425" tIns="91425"/>
          <a:lstStyle>
            <a:lvl1pPr lvl="0" rtl="0" algn="ctr">
              <a:spcBef>
                <a:spcPts val="0"/>
              </a:spcBef>
              <a:buClr>
                <a:srgbClr val="FFFFFF"/>
              </a:buClr>
              <a:buSzPct val="100000"/>
              <a:buNone/>
              <a:defRPr b="1" sz="2400">
                <a:solidFill>
                  <a:srgbClr val="FFFFFF"/>
                </a:solidFill>
              </a:defRPr>
            </a:lvl1pPr>
            <a:lvl2pPr lvl="1" rtl="0" algn="ctr">
              <a:spcBef>
                <a:spcPts val="0"/>
              </a:spcBef>
              <a:buClr>
                <a:srgbClr val="FFFFFF"/>
              </a:buClr>
              <a:buNone/>
              <a:defRPr b="1">
                <a:solidFill>
                  <a:srgbClr val="FFFFFF"/>
                </a:solidFill>
              </a:defRPr>
            </a:lvl2pPr>
            <a:lvl3pPr lvl="2" rtl="0" algn="ctr">
              <a:spcBef>
                <a:spcPts val="0"/>
              </a:spcBef>
              <a:buClr>
                <a:srgbClr val="FFFFFF"/>
              </a:buClr>
              <a:buNone/>
              <a:defRPr b="1">
                <a:solidFill>
                  <a:srgbClr val="FFFFFF"/>
                </a:solidFill>
              </a:defRPr>
            </a:lvl3pPr>
            <a:lvl4pPr lvl="3" rtl="0" algn="ctr">
              <a:spcBef>
                <a:spcPts val="0"/>
              </a:spcBef>
              <a:buClr>
                <a:srgbClr val="FFFFFF"/>
              </a:buClr>
              <a:buSzPct val="100000"/>
              <a:buNone/>
              <a:defRPr b="1" sz="2400">
                <a:solidFill>
                  <a:srgbClr val="FFFFFF"/>
                </a:solidFill>
              </a:defRPr>
            </a:lvl4pPr>
            <a:lvl5pPr lvl="4" rtl="0" algn="ctr">
              <a:spcBef>
                <a:spcPts val="0"/>
              </a:spcBef>
              <a:buClr>
                <a:srgbClr val="FFFFFF"/>
              </a:buClr>
              <a:buSzPct val="100000"/>
              <a:buNone/>
              <a:defRPr b="1" sz="2400">
                <a:solidFill>
                  <a:srgbClr val="FFFFFF"/>
                </a:solidFill>
              </a:defRPr>
            </a:lvl5pPr>
            <a:lvl6pPr lvl="5" rtl="0" algn="ctr">
              <a:spcBef>
                <a:spcPts val="0"/>
              </a:spcBef>
              <a:buClr>
                <a:srgbClr val="FFFFFF"/>
              </a:buClr>
              <a:buSzPct val="100000"/>
              <a:buNone/>
              <a:defRPr b="1" sz="2400">
                <a:solidFill>
                  <a:srgbClr val="FFFFFF"/>
                </a:solidFill>
              </a:defRPr>
            </a:lvl6pPr>
            <a:lvl7pPr lvl="6" rtl="0" algn="ctr">
              <a:spcBef>
                <a:spcPts val="0"/>
              </a:spcBef>
              <a:buClr>
                <a:srgbClr val="FFFFFF"/>
              </a:buClr>
              <a:buSzPct val="100000"/>
              <a:buNone/>
              <a:defRPr b="1" sz="2400">
                <a:solidFill>
                  <a:srgbClr val="FFFFFF"/>
                </a:solidFill>
              </a:defRPr>
            </a:lvl7pPr>
            <a:lvl8pPr lvl="7" rtl="0" algn="ctr">
              <a:spcBef>
                <a:spcPts val="0"/>
              </a:spcBef>
              <a:buClr>
                <a:srgbClr val="FFFFFF"/>
              </a:buClr>
              <a:buSzPct val="100000"/>
              <a:buNone/>
              <a:defRPr b="1" sz="2400">
                <a:solidFill>
                  <a:srgbClr val="FFFFFF"/>
                </a:solidFill>
              </a:defRPr>
            </a:lvl8pPr>
            <a:lvl9pPr lvl="8" rtl="0" algn="ctr">
              <a:spcBef>
                <a:spcPts val="0"/>
              </a:spcBef>
              <a:buClr>
                <a:srgbClr val="FFFFFF"/>
              </a:buClr>
              <a:buSzPct val="100000"/>
              <a:buNone/>
              <a:defRPr b="1" sz="2400">
                <a:solidFill>
                  <a:srgbClr val="FFFFFF"/>
                </a:solidFill>
              </a:defRPr>
            </a:lvl9pPr>
          </a:lstStyle>
          <a:p/>
        </p:txBody>
      </p:sp>
      <p:sp>
        <p:nvSpPr>
          <p:cNvPr id="18" name="Shape 18"/>
          <p:cNvSpPr/>
          <p:nvPr/>
        </p:nvSpPr>
        <p:spPr>
          <a:xfrm>
            <a:off x="3047703" y="5323800"/>
            <a:ext cx="3047700"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9" name="Shape 19"/>
          <p:cNvSpPr/>
          <p:nvPr/>
        </p:nvSpPr>
        <p:spPr>
          <a:xfrm>
            <a:off x="6096270" y="5323800"/>
            <a:ext cx="3047700"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1" y="5323800"/>
            <a:ext cx="30477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21" name="Shape 21"/>
        <p:cNvGrpSpPr/>
        <p:nvPr/>
      </p:nvGrpSpPr>
      <p:grpSpPr>
        <a:xfrm>
          <a:off x="0" y="0"/>
          <a:ext cx="0" cy="0"/>
          <a:chOff x="0" y="0"/>
          <a:chExt cx="0" cy="0"/>
        </a:xfrm>
      </p:grpSpPr>
      <p:sp>
        <p:nvSpPr>
          <p:cNvPr id="22" name="Shape 22"/>
          <p:cNvSpPr txBox="1"/>
          <p:nvPr>
            <p:ph idx="1" type="body"/>
          </p:nvPr>
        </p:nvSpPr>
        <p:spPr>
          <a:xfrm>
            <a:off x="1710425" y="2882400"/>
            <a:ext cx="5723699" cy="1093199"/>
          </a:xfrm>
          <a:prstGeom prst="rect">
            <a:avLst/>
          </a:prstGeom>
        </p:spPr>
        <p:txBody>
          <a:bodyPr anchorCtr="0" anchor="t" bIns="91425" lIns="91425" rIns="91425" tIns="91425"/>
          <a:lstStyle>
            <a:lvl1pPr lvl="0" rtl="0" algn="ctr">
              <a:spcBef>
                <a:spcPts val="0"/>
              </a:spcBef>
              <a:defRPr i="1"/>
            </a:lvl1pPr>
            <a:lvl2pPr lvl="1" rtl="0" algn="ctr">
              <a:spcBef>
                <a:spcPts val="0"/>
              </a:spcBef>
              <a:defRPr i="1"/>
            </a:lvl2pPr>
            <a:lvl3pPr lvl="2" rtl="0" algn="ctr">
              <a:spcBef>
                <a:spcPts val="0"/>
              </a:spcBef>
              <a:defRPr i="1"/>
            </a:lvl3pPr>
            <a:lvl4pPr lvl="3" rtl="0" algn="ctr">
              <a:spcBef>
                <a:spcPts val="0"/>
              </a:spcBef>
              <a:defRPr i="1"/>
            </a:lvl4pPr>
            <a:lvl5pPr lvl="4" rtl="0" algn="ctr">
              <a:spcBef>
                <a:spcPts val="0"/>
              </a:spcBef>
              <a:defRPr i="1"/>
            </a:lvl5pPr>
            <a:lvl6pPr lvl="5" rtl="0" algn="ctr">
              <a:spcBef>
                <a:spcPts val="0"/>
              </a:spcBef>
              <a:defRPr i="1"/>
            </a:lvl6pPr>
            <a:lvl7pPr lvl="6" rtl="0" algn="ctr">
              <a:spcBef>
                <a:spcPts val="0"/>
              </a:spcBef>
              <a:defRPr i="1"/>
            </a:lvl7pPr>
            <a:lvl8pPr lvl="7" rtl="0" algn="ctr">
              <a:spcBef>
                <a:spcPts val="0"/>
              </a:spcBef>
              <a:defRPr i="1"/>
            </a:lvl8pPr>
            <a:lvl9pPr lvl="8" algn="ctr">
              <a:spcBef>
                <a:spcPts val="0"/>
              </a:spcBef>
              <a:defRPr i="1"/>
            </a:lvl9pPr>
          </a:lstStyle>
          <a:p/>
        </p:txBody>
      </p:sp>
      <p:sp>
        <p:nvSpPr>
          <p:cNvPr id="23" name="Shape 23"/>
          <p:cNvSpPr txBox="1"/>
          <p:nvPr/>
        </p:nvSpPr>
        <p:spPr>
          <a:xfrm>
            <a:off x="3593400" y="1575225"/>
            <a:ext cx="1957200" cy="871499"/>
          </a:xfrm>
          <a:prstGeom prst="rect">
            <a:avLst/>
          </a:prstGeom>
          <a:noFill/>
          <a:ln>
            <a:noFill/>
          </a:ln>
        </p:spPr>
        <p:txBody>
          <a:bodyPr anchorCtr="0" anchor="t" bIns="91425" lIns="91425" rIns="91425" tIns="91425">
            <a:noAutofit/>
          </a:bodyPr>
          <a:lstStyle/>
          <a:p>
            <a:pPr lvl="0" algn="ctr">
              <a:spcBef>
                <a:spcPts val="0"/>
              </a:spcBef>
              <a:buNone/>
            </a:pPr>
            <a:r>
              <a:rPr b="1" lang="en" sz="9600">
                <a:solidFill>
                  <a:srgbClr val="97ABBC"/>
                </a:solidFill>
              </a:rPr>
              <a:t>“</a:t>
            </a:r>
          </a:p>
        </p:txBody>
      </p:sp>
      <p:sp>
        <p:nvSpPr>
          <p:cNvPr id="24" name="Shape 24"/>
          <p:cNvSpPr/>
          <p:nvPr/>
        </p:nvSpPr>
        <p:spPr>
          <a:xfrm>
            <a:off x="5723283" y="2132900"/>
            <a:ext cx="1710300"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7434176" y="2132900"/>
            <a:ext cx="1710300"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2132900"/>
            <a:ext cx="17103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27" name="Shape 27"/>
          <p:cNvSpPr/>
          <p:nvPr/>
        </p:nvSpPr>
        <p:spPr>
          <a:xfrm>
            <a:off x="1710424" y="2132900"/>
            <a:ext cx="17103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28" name="Shape 28"/>
        <p:cNvGrpSpPr/>
        <p:nvPr/>
      </p:nvGrpSpPr>
      <p:grpSpPr>
        <a:xfrm>
          <a:off x="0" y="0"/>
          <a:ext cx="0" cy="0"/>
          <a:chOff x="0" y="0"/>
          <a:chExt cx="0" cy="0"/>
        </a:xfrm>
      </p:grpSpPr>
      <p:sp>
        <p:nvSpPr>
          <p:cNvPr id="29" name="Shape 29"/>
          <p:cNvSpPr txBox="1"/>
          <p:nvPr>
            <p:ph type="title"/>
          </p:nvPr>
        </p:nvSpPr>
        <p:spPr>
          <a:xfrm>
            <a:off x="893700" y="274650"/>
            <a:ext cx="6462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893700" y="1831450"/>
            <a:ext cx="6462600" cy="4736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32" name="Shape 32"/>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34" name="Shape 34"/>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35" name="Shape 35"/>
        <p:cNvGrpSpPr/>
        <p:nvPr/>
      </p:nvGrpSpPr>
      <p:grpSpPr>
        <a:xfrm>
          <a:off x="0" y="0"/>
          <a:ext cx="0" cy="0"/>
          <a:chOff x="0" y="0"/>
          <a:chExt cx="0" cy="0"/>
        </a:xfrm>
      </p:grpSpPr>
      <p:sp>
        <p:nvSpPr>
          <p:cNvPr id="36" name="Shape 36"/>
          <p:cNvSpPr txBox="1"/>
          <p:nvPr>
            <p:ph type="title"/>
          </p:nvPr>
        </p:nvSpPr>
        <p:spPr>
          <a:xfrm>
            <a:off x="893700" y="274650"/>
            <a:ext cx="6462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 type="body"/>
          </p:nvPr>
        </p:nvSpPr>
        <p:spPr>
          <a:xfrm>
            <a:off x="893625" y="1600200"/>
            <a:ext cx="3136800" cy="49677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219455" y="1600200"/>
            <a:ext cx="3136800" cy="4967700"/>
          </a:xfrm>
          <a:prstGeom prst="rect">
            <a:avLst/>
          </a:prstGeom>
        </p:spPr>
        <p:txBody>
          <a:bodyPr anchorCtr="0" anchor="t"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40" name="Shape 40"/>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41" name="Shape 41"/>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43" name="Shape 43"/>
        <p:cNvGrpSpPr/>
        <p:nvPr/>
      </p:nvGrpSpPr>
      <p:grpSpPr>
        <a:xfrm>
          <a:off x="0" y="0"/>
          <a:ext cx="0" cy="0"/>
          <a:chOff x="0" y="0"/>
          <a:chExt cx="0" cy="0"/>
        </a:xfrm>
      </p:grpSpPr>
      <p:sp>
        <p:nvSpPr>
          <p:cNvPr id="44" name="Shape 44"/>
          <p:cNvSpPr txBox="1"/>
          <p:nvPr>
            <p:ph type="title"/>
          </p:nvPr>
        </p:nvSpPr>
        <p:spPr>
          <a:xfrm>
            <a:off x="893700" y="274650"/>
            <a:ext cx="6462600" cy="1143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 name="Shape 45"/>
          <p:cNvSpPr txBox="1"/>
          <p:nvPr>
            <p:ph idx="1" type="body"/>
          </p:nvPr>
        </p:nvSpPr>
        <p:spPr>
          <a:xfrm>
            <a:off x="893700" y="1600200"/>
            <a:ext cx="2371200" cy="4967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6" name="Shape 46"/>
          <p:cNvSpPr txBox="1"/>
          <p:nvPr>
            <p:ph idx="2" type="body"/>
          </p:nvPr>
        </p:nvSpPr>
        <p:spPr>
          <a:xfrm>
            <a:off x="3386403" y="1600200"/>
            <a:ext cx="2371200" cy="4967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7" name="Shape 47"/>
          <p:cNvSpPr txBox="1"/>
          <p:nvPr>
            <p:ph idx="3" type="body"/>
          </p:nvPr>
        </p:nvSpPr>
        <p:spPr>
          <a:xfrm>
            <a:off x="5879107" y="1600200"/>
            <a:ext cx="2371200" cy="4967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48" name="Shape 48"/>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49" name="Shape 49"/>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2" name="Shape 52"/>
        <p:cNvGrpSpPr/>
        <p:nvPr/>
      </p:nvGrpSpPr>
      <p:grpSpPr>
        <a:xfrm>
          <a:off x="0" y="0"/>
          <a:ext cx="0" cy="0"/>
          <a:chOff x="0" y="0"/>
          <a:chExt cx="0" cy="0"/>
        </a:xfrm>
      </p:grpSpPr>
      <p:sp>
        <p:nvSpPr>
          <p:cNvPr id="53" name="Shape 53"/>
          <p:cNvSpPr txBox="1"/>
          <p:nvPr>
            <p:ph type="title"/>
          </p:nvPr>
        </p:nvSpPr>
        <p:spPr>
          <a:xfrm>
            <a:off x="893700" y="274650"/>
            <a:ext cx="6462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55" name="Shape 55"/>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56" name="Shape 56"/>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8" name="Shape 58"/>
        <p:cNvGrpSpPr/>
        <p:nvPr/>
      </p:nvGrpSpPr>
      <p:grpSpPr>
        <a:xfrm>
          <a:off x="0" y="0"/>
          <a:ext cx="0" cy="0"/>
          <a:chOff x="0" y="0"/>
          <a:chExt cx="0" cy="0"/>
        </a:xfrm>
      </p:grpSpPr>
      <p:sp>
        <p:nvSpPr>
          <p:cNvPr id="59" name="Shape 59"/>
          <p:cNvSpPr txBox="1"/>
          <p:nvPr>
            <p:ph idx="1" type="body"/>
          </p:nvPr>
        </p:nvSpPr>
        <p:spPr>
          <a:xfrm>
            <a:off x="893700" y="6199950"/>
            <a:ext cx="6462600" cy="467700"/>
          </a:xfrm>
          <a:prstGeom prst="rect">
            <a:avLst/>
          </a:prstGeom>
        </p:spPr>
        <p:txBody>
          <a:bodyPr anchorCtr="0" anchor="b" bIns="91425" lIns="91425" rIns="91425" tIns="91425"/>
          <a:lstStyle>
            <a:lvl1pPr lvl="0">
              <a:spcBef>
                <a:spcPts val="360"/>
              </a:spcBef>
              <a:buClr>
                <a:srgbClr val="2185C5"/>
              </a:buClr>
              <a:buSzPct val="100000"/>
              <a:buNone/>
              <a:defRPr sz="1400">
                <a:solidFill>
                  <a:srgbClr val="2185C5"/>
                </a:solidFill>
              </a:defRPr>
            </a:lvl1pPr>
          </a:lstStyle>
          <a:p/>
        </p:txBody>
      </p:sp>
      <p:sp>
        <p:nvSpPr>
          <p:cNvPr id="60" name="Shape 60"/>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63" name="Shape 63"/>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4" name="Shape 64"/>
        <p:cNvGrpSpPr/>
        <p:nvPr/>
      </p:nvGrpSpPr>
      <p:grpSpPr>
        <a:xfrm>
          <a:off x="0" y="0"/>
          <a:ext cx="0" cy="0"/>
          <a:chOff x="0" y="0"/>
          <a:chExt cx="0" cy="0"/>
        </a:xfrm>
      </p:grpSpPr>
      <p:sp>
        <p:nvSpPr>
          <p:cNvPr id="65" name="Shape 65"/>
          <p:cNvSpPr/>
          <p:nvPr/>
        </p:nvSpPr>
        <p:spPr>
          <a:xfrm>
            <a:off x="7356366" y="6755100"/>
            <a:ext cx="893699"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66" name="Shape 66"/>
          <p:cNvSpPr/>
          <p:nvPr/>
        </p:nvSpPr>
        <p:spPr>
          <a:xfrm>
            <a:off x="8250311" y="6755100"/>
            <a:ext cx="893699"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67" name="Shape 67"/>
          <p:cNvSpPr/>
          <p:nvPr/>
        </p:nvSpPr>
        <p:spPr>
          <a:xfrm>
            <a:off x="0" y="6755100"/>
            <a:ext cx="893699"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893709" y="6755100"/>
            <a:ext cx="64626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93700" y="274650"/>
            <a:ext cx="6462600" cy="1143000"/>
          </a:xfrm>
          <a:prstGeom prst="rect">
            <a:avLst/>
          </a:prstGeom>
          <a:noFill/>
          <a:ln>
            <a:noFill/>
          </a:ln>
        </p:spPr>
        <p:txBody>
          <a:bodyPr anchorCtr="0" anchor="b" bIns="91425" lIns="91425" rIns="91425" tIns="91425"/>
          <a:lstStyle>
            <a:lvl1pPr lvl="0">
              <a:spcBef>
                <a:spcPts val="0"/>
              </a:spcBef>
              <a:buClr>
                <a:srgbClr val="97ABBC"/>
              </a:buClr>
              <a:buSzPct val="100000"/>
              <a:buFont typeface="Raleway"/>
              <a:buNone/>
              <a:defRPr sz="3600">
                <a:solidFill>
                  <a:srgbClr val="97ABBC"/>
                </a:solidFill>
                <a:latin typeface="Raleway"/>
                <a:ea typeface="Raleway"/>
                <a:cs typeface="Raleway"/>
                <a:sym typeface="Raleway"/>
              </a:defRPr>
            </a:lvl1pPr>
            <a:lvl2pPr lvl="1">
              <a:spcBef>
                <a:spcPts val="0"/>
              </a:spcBef>
              <a:buClr>
                <a:srgbClr val="97ABBC"/>
              </a:buClr>
              <a:buSzPct val="100000"/>
              <a:buFont typeface="Raleway"/>
              <a:buNone/>
              <a:defRPr sz="3600">
                <a:solidFill>
                  <a:srgbClr val="97ABBC"/>
                </a:solidFill>
                <a:latin typeface="Raleway"/>
                <a:ea typeface="Raleway"/>
                <a:cs typeface="Raleway"/>
                <a:sym typeface="Raleway"/>
              </a:defRPr>
            </a:lvl2pPr>
            <a:lvl3pPr lvl="2">
              <a:spcBef>
                <a:spcPts val="0"/>
              </a:spcBef>
              <a:buClr>
                <a:srgbClr val="97ABBC"/>
              </a:buClr>
              <a:buSzPct val="100000"/>
              <a:buFont typeface="Raleway"/>
              <a:buNone/>
              <a:defRPr sz="3600">
                <a:solidFill>
                  <a:srgbClr val="97ABBC"/>
                </a:solidFill>
                <a:latin typeface="Raleway"/>
                <a:ea typeface="Raleway"/>
                <a:cs typeface="Raleway"/>
                <a:sym typeface="Raleway"/>
              </a:defRPr>
            </a:lvl3pPr>
            <a:lvl4pPr lvl="3">
              <a:spcBef>
                <a:spcPts val="0"/>
              </a:spcBef>
              <a:buClr>
                <a:srgbClr val="97ABBC"/>
              </a:buClr>
              <a:buSzPct val="100000"/>
              <a:buFont typeface="Raleway"/>
              <a:buNone/>
              <a:defRPr sz="3600">
                <a:solidFill>
                  <a:srgbClr val="97ABBC"/>
                </a:solidFill>
                <a:latin typeface="Raleway"/>
                <a:ea typeface="Raleway"/>
                <a:cs typeface="Raleway"/>
                <a:sym typeface="Raleway"/>
              </a:defRPr>
            </a:lvl4pPr>
            <a:lvl5pPr lvl="4">
              <a:spcBef>
                <a:spcPts val="0"/>
              </a:spcBef>
              <a:buClr>
                <a:srgbClr val="97ABBC"/>
              </a:buClr>
              <a:buSzPct val="100000"/>
              <a:buFont typeface="Raleway"/>
              <a:buNone/>
              <a:defRPr sz="3600">
                <a:solidFill>
                  <a:srgbClr val="97ABBC"/>
                </a:solidFill>
                <a:latin typeface="Raleway"/>
                <a:ea typeface="Raleway"/>
                <a:cs typeface="Raleway"/>
                <a:sym typeface="Raleway"/>
              </a:defRPr>
            </a:lvl5pPr>
            <a:lvl6pPr lvl="5">
              <a:spcBef>
                <a:spcPts val="0"/>
              </a:spcBef>
              <a:buClr>
                <a:srgbClr val="97ABBC"/>
              </a:buClr>
              <a:buSzPct val="100000"/>
              <a:buFont typeface="Raleway"/>
              <a:buNone/>
              <a:defRPr sz="3600">
                <a:solidFill>
                  <a:srgbClr val="97ABBC"/>
                </a:solidFill>
                <a:latin typeface="Raleway"/>
                <a:ea typeface="Raleway"/>
                <a:cs typeface="Raleway"/>
                <a:sym typeface="Raleway"/>
              </a:defRPr>
            </a:lvl6pPr>
            <a:lvl7pPr lvl="6">
              <a:spcBef>
                <a:spcPts val="0"/>
              </a:spcBef>
              <a:buClr>
                <a:srgbClr val="97ABBC"/>
              </a:buClr>
              <a:buSzPct val="100000"/>
              <a:buFont typeface="Raleway"/>
              <a:buNone/>
              <a:defRPr sz="3600">
                <a:solidFill>
                  <a:srgbClr val="97ABBC"/>
                </a:solidFill>
                <a:latin typeface="Raleway"/>
                <a:ea typeface="Raleway"/>
                <a:cs typeface="Raleway"/>
                <a:sym typeface="Raleway"/>
              </a:defRPr>
            </a:lvl7pPr>
            <a:lvl8pPr lvl="7">
              <a:spcBef>
                <a:spcPts val="0"/>
              </a:spcBef>
              <a:buClr>
                <a:srgbClr val="97ABBC"/>
              </a:buClr>
              <a:buSzPct val="100000"/>
              <a:buFont typeface="Raleway"/>
              <a:buNone/>
              <a:defRPr sz="3600">
                <a:solidFill>
                  <a:srgbClr val="97ABBC"/>
                </a:solidFill>
                <a:latin typeface="Raleway"/>
                <a:ea typeface="Raleway"/>
                <a:cs typeface="Raleway"/>
                <a:sym typeface="Raleway"/>
              </a:defRPr>
            </a:lvl8pPr>
            <a:lvl9pPr lvl="8">
              <a:spcBef>
                <a:spcPts val="0"/>
              </a:spcBef>
              <a:buClr>
                <a:srgbClr val="97ABBC"/>
              </a:buClr>
              <a:buSzPct val="100000"/>
              <a:buFont typeface="Raleway"/>
              <a:buNone/>
              <a:defRPr sz="3600">
                <a:solidFill>
                  <a:srgbClr val="97ABBC"/>
                </a:solidFill>
                <a:latin typeface="Raleway"/>
                <a:ea typeface="Raleway"/>
                <a:cs typeface="Raleway"/>
                <a:sym typeface="Raleway"/>
              </a:defRPr>
            </a:lvl9pPr>
          </a:lstStyle>
          <a:p/>
        </p:txBody>
      </p:sp>
      <p:sp>
        <p:nvSpPr>
          <p:cNvPr id="7" name="Shape 7"/>
          <p:cNvSpPr txBox="1"/>
          <p:nvPr>
            <p:ph idx="1" type="body"/>
          </p:nvPr>
        </p:nvSpPr>
        <p:spPr>
          <a:xfrm>
            <a:off x="893700" y="1831450"/>
            <a:ext cx="6462600" cy="4736399"/>
          </a:xfrm>
          <a:prstGeom prst="rect">
            <a:avLst/>
          </a:prstGeom>
          <a:noFill/>
          <a:ln>
            <a:noFill/>
          </a:ln>
        </p:spPr>
        <p:txBody>
          <a:bodyPr anchorCtr="0" anchor="t" bIns="91425" lIns="91425" rIns="91425" tIns="91425"/>
          <a:lstStyle>
            <a:lvl1pPr lvl="0">
              <a:spcBef>
                <a:spcPts val="600"/>
              </a:spcBef>
              <a:buClr>
                <a:srgbClr val="677480"/>
              </a:buClr>
              <a:buSzPct val="100000"/>
              <a:buFont typeface="Lato"/>
              <a:buChar char="▷"/>
              <a:defRPr sz="3000">
                <a:solidFill>
                  <a:srgbClr val="677480"/>
                </a:solidFill>
                <a:latin typeface="Lato"/>
                <a:ea typeface="Lato"/>
                <a:cs typeface="Lato"/>
                <a:sym typeface="Lato"/>
              </a:defRPr>
            </a:lvl1pPr>
            <a:lvl2pPr lvl="1">
              <a:spcBef>
                <a:spcPts val="480"/>
              </a:spcBef>
              <a:buClr>
                <a:srgbClr val="677480"/>
              </a:buClr>
              <a:buSzPct val="100000"/>
              <a:buFont typeface="Lato"/>
              <a:defRPr sz="2400">
                <a:solidFill>
                  <a:srgbClr val="677480"/>
                </a:solidFill>
                <a:latin typeface="Lato"/>
                <a:ea typeface="Lato"/>
                <a:cs typeface="Lato"/>
                <a:sym typeface="Lato"/>
              </a:defRPr>
            </a:lvl2pPr>
            <a:lvl3pPr lvl="2">
              <a:spcBef>
                <a:spcPts val="480"/>
              </a:spcBef>
              <a:buClr>
                <a:srgbClr val="677480"/>
              </a:buClr>
              <a:buSzPct val="100000"/>
              <a:buFont typeface="Lato"/>
              <a:defRPr sz="2400">
                <a:solidFill>
                  <a:srgbClr val="677480"/>
                </a:solidFill>
                <a:latin typeface="Lato"/>
                <a:ea typeface="Lato"/>
                <a:cs typeface="Lato"/>
                <a:sym typeface="Lato"/>
              </a:defRPr>
            </a:lvl3pPr>
            <a:lvl4pPr lvl="3">
              <a:spcBef>
                <a:spcPts val="360"/>
              </a:spcBef>
              <a:buClr>
                <a:srgbClr val="677480"/>
              </a:buClr>
              <a:buSzPct val="100000"/>
              <a:buFont typeface="Lato"/>
              <a:defRPr sz="1800">
                <a:solidFill>
                  <a:srgbClr val="677480"/>
                </a:solidFill>
                <a:latin typeface="Lato"/>
                <a:ea typeface="Lato"/>
                <a:cs typeface="Lato"/>
                <a:sym typeface="Lato"/>
              </a:defRPr>
            </a:lvl4pPr>
            <a:lvl5pPr lvl="4">
              <a:spcBef>
                <a:spcPts val="360"/>
              </a:spcBef>
              <a:buClr>
                <a:srgbClr val="677480"/>
              </a:buClr>
              <a:buSzPct val="100000"/>
              <a:buFont typeface="Lato"/>
              <a:defRPr sz="1800">
                <a:solidFill>
                  <a:srgbClr val="677480"/>
                </a:solidFill>
                <a:latin typeface="Lato"/>
                <a:ea typeface="Lato"/>
                <a:cs typeface="Lato"/>
                <a:sym typeface="Lato"/>
              </a:defRPr>
            </a:lvl5pPr>
            <a:lvl6pPr lvl="5">
              <a:spcBef>
                <a:spcPts val="360"/>
              </a:spcBef>
              <a:buClr>
                <a:srgbClr val="677480"/>
              </a:buClr>
              <a:buSzPct val="100000"/>
              <a:buFont typeface="Lato"/>
              <a:defRPr sz="1800">
                <a:solidFill>
                  <a:srgbClr val="677480"/>
                </a:solidFill>
                <a:latin typeface="Lato"/>
                <a:ea typeface="Lato"/>
                <a:cs typeface="Lato"/>
                <a:sym typeface="Lato"/>
              </a:defRPr>
            </a:lvl6pPr>
            <a:lvl7pPr lvl="6">
              <a:spcBef>
                <a:spcPts val="360"/>
              </a:spcBef>
              <a:buClr>
                <a:srgbClr val="677480"/>
              </a:buClr>
              <a:buSzPct val="100000"/>
              <a:buFont typeface="Lato"/>
              <a:defRPr sz="1800">
                <a:solidFill>
                  <a:srgbClr val="677480"/>
                </a:solidFill>
                <a:latin typeface="Lato"/>
                <a:ea typeface="Lato"/>
                <a:cs typeface="Lato"/>
                <a:sym typeface="Lato"/>
              </a:defRPr>
            </a:lvl7pPr>
            <a:lvl8pPr lvl="7">
              <a:spcBef>
                <a:spcPts val="360"/>
              </a:spcBef>
              <a:buClr>
                <a:srgbClr val="677480"/>
              </a:buClr>
              <a:buSzPct val="100000"/>
              <a:buFont typeface="Lato"/>
              <a:defRPr sz="1800">
                <a:solidFill>
                  <a:srgbClr val="677480"/>
                </a:solidFill>
                <a:latin typeface="Lato"/>
                <a:ea typeface="Lato"/>
                <a:cs typeface="Lato"/>
                <a:sym typeface="Lato"/>
              </a:defRPr>
            </a:lvl8pPr>
            <a:lvl9pPr lvl="8">
              <a:spcBef>
                <a:spcPts val="360"/>
              </a:spcBef>
              <a:buClr>
                <a:srgbClr val="677480"/>
              </a:buClr>
              <a:buSzPct val="100000"/>
              <a:buFont typeface="Lato"/>
              <a:defRPr sz="1800">
                <a:solidFill>
                  <a:srgbClr val="677480"/>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iki.syn.co.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0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0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0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imlbot.com/" TargetMode="External"/><Relationship Id="rId4" Type="http://schemas.openxmlformats.org/officeDocument/2006/relationships/hyperlink" Target="http://www.apache.org/licenses/LICENSE-2.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hyperlink" Target="wiki.syn.co.i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09.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0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13.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1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1.xml"/><Relationship Id="rId3" Type="http://schemas.openxmlformats.org/officeDocument/2006/relationships/image" Target="../media/image18.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hyperlink" Target="http://www.apache.org/licenses/LICENSE-2.0" TargetMode="External"/><Relationship Id="rId4" Type="http://schemas.openxmlformats.org/officeDocument/2006/relationships/image" Target="../media/image10.png"/><Relationship Id="rId9"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5.png"/><Relationship Id="rId8"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hyperlink" Target="http://github.syn.co.in/" TargetMode="External"/><Relationship Id="rId4" Type="http://schemas.openxmlformats.org/officeDocument/2006/relationships/hyperlink" Target="http://www.apache.org/licenses/LICENSE-2.0" TargetMode="External"/><Relationship Id="rId5" Type="http://schemas.openxmlformats.org/officeDocument/2006/relationships/hyperlink" Target="http://www.apache.org/licenses/LICENSE-2.0"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08.png"/><Relationship Id="rId4"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0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ctrTitle"/>
          </p:nvPr>
        </p:nvSpPr>
        <p:spPr>
          <a:xfrm>
            <a:off x="721425" y="3785246"/>
            <a:ext cx="5216699" cy="1546500"/>
          </a:xfrm>
          <a:prstGeom prst="rect">
            <a:avLst/>
          </a:prstGeom>
        </p:spPr>
        <p:txBody>
          <a:bodyPr anchorCtr="0" anchor="t" bIns="91425" lIns="91425" rIns="91425" tIns="91425">
            <a:noAutofit/>
          </a:bodyPr>
          <a:lstStyle/>
          <a:p>
            <a:pPr lvl="0">
              <a:spcBef>
                <a:spcPts val="0"/>
              </a:spcBef>
              <a:buNone/>
            </a:pPr>
            <a:r>
              <a:rPr lang="en"/>
              <a:t>SIML Quick Start </a:t>
            </a:r>
          </a:p>
        </p:txBody>
      </p:sp>
      <p:sp>
        <p:nvSpPr>
          <p:cNvPr id="79" name="Shape 79"/>
          <p:cNvSpPr txBox="1"/>
          <p:nvPr/>
        </p:nvSpPr>
        <p:spPr>
          <a:xfrm>
            <a:off x="6706625" y="422725"/>
            <a:ext cx="2317200" cy="396900"/>
          </a:xfrm>
          <a:prstGeom prst="rect">
            <a:avLst/>
          </a:prstGeom>
          <a:noFill/>
          <a:ln>
            <a:noFill/>
          </a:ln>
        </p:spPr>
        <p:txBody>
          <a:bodyPr anchorCtr="0" anchor="ctr" bIns="91425" lIns="91425" rIns="91425" tIns="91425">
            <a:noAutofit/>
          </a:bodyPr>
          <a:lstStyle/>
          <a:p>
            <a:pPr lvl="0" rtl="0">
              <a:spcBef>
                <a:spcPts val="600"/>
              </a:spcBef>
              <a:buNone/>
            </a:pPr>
            <a:r>
              <a:rPr b="1" lang="en" sz="1800">
                <a:solidFill>
                  <a:srgbClr val="677480"/>
                </a:solidFill>
                <a:latin typeface="Lato"/>
                <a:ea typeface="Lato"/>
                <a:cs typeface="Lato"/>
                <a:sym typeface="Lato"/>
              </a:rPr>
              <a:t>Version: 1.0</a:t>
            </a:r>
          </a:p>
        </p:txBody>
      </p:sp>
      <p:sp>
        <p:nvSpPr>
          <p:cNvPr id="80" name="Shape 80"/>
          <p:cNvSpPr txBox="1"/>
          <p:nvPr/>
        </p:nvSpPr>
        <p:spPr>
          <a:xfrm>
            <a:off x="619800" y="6140700"/>
            <a:ext cx="8524199" cy="717299"/>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i="1" lang="en" sz="1200">
                <a:solidFill>
                  <a:srgbClr val="2185C5"/>
                </a:solidFill>
                <a:latin typeface="Lato"/>
                <a:ea typeface="Lato"/>
                <a:cs typeface="Lato"/>
                <a:sym typeface="Lato"/>
              </a:rPr>
              <a:t>Only a </a:t>
            </a:r>
            <a:r>
              <a:rPr b="1" i="1" lang="en" sz="1200">
                <a:solidFill>
                  <a:srgbClr val="2185C5"/>
                </a:solidFill>
                <a:latin typeface="Lato"/>
                <a:ea typeface="Lato"/>
                <a:cs typeface="Lato"/>
                <a:sym typeface="Lato"/>
              </a:rPr>
              <a:t>few </a:t>
            </a:r>
            <a:r>
              <a:rPr i="1" lang="en" sz="1200">
                <a:solidFill>
                  <a:srgbClr val="2185C5"/>
                </a:solidFill>
                <a:latin typeface="Lato"/>
                <a:ea typeface="Lato"/>
                <a:cs typeface="Lato"/>
                <a:sym typeface="Lato"/>
              </a:rPr>
              <a:t>simple SIML features have been touched briefly in this presentation. To get into more details please visit </a:t>
            </a:r>
            <a:r>
              <a:rPr lang="en" u="sng">
                <a:solidFill>
                  <a:schemeClr val="hlink"/>
                </a:solidFill>
                <a:latin typeface="Lato"/>
                <a:ea typeface="Lato"/>
                <a:cs typeface="Lato"/>
                <a:sym typeface="Lato"/>
                <a:hlinkClick r:id="rId3"/>
              </a:rPr>
              <a:t>Syn Wiki</a:t>
            </a:r>
          </a:p>
          <a:p>
            <a:pPr lvl="0" rtl="0">
              <a:spcBef>
                <a:spcPts val="0"/>
              </a:spcBef>
              <a:buClr>
                <a:schemeClr val="dk1"/>
              </a:buClr>
              <a:buFont typeface="Arial"/>
              <a:buNone/>
            </a:pPr>
            <a:r>
              <a:t/>
            </a:r>
            <a:endParaRPr i="1" sz="1200">
              <a:solidFill>
                <a:srgbClr val="2185C5"/>
              </a:solidFill>
              <a:latin typeface="Lato"/>
              <a:ea typeface="Lato"/>
              <a:cs typeface="Lato"/>
              <a:sym typeface="Lato"/>
            </a:endParaRPr>
          </a:p>
          <a:p>
            <a:pPr lvl="0" rtl="0">
              <a:spcBef>
                <a:spcPts val="0"/>
              </a:spcBef>
              <a:buNone/>
            </a:pPr>
            <a:r>
              <a:t/>
            </a:r>
            <a:endParaRPr i="1" sz="1200">
              <a:solidFill>
                <a:srgbClr val="2185C5"/>
              </a:solidFill>
              <a:latin typeface="Lato"/>
              <a:ea typeface="Lato"/>
              <a:cs typeface="Lato"/>
              <a:sym typeface="Lato"/>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idx="1" type="body"/>
          </p:nvPr>
        </p:nvSpPr>
        <p:spPr>
          <a:xfrm>
            <a:off x="462900" y="2002500"/>
            <a:ext cx="3136800" cy="1013100"/>
          </a:xfrm>
          <a:prstGeom prst="rect">
            <a:avLst/>
          </a:prstGeom>
        </p:spPr>
        <p:txBody>
          <a:bodyPr anchorCtr="0" anchor="t" bIns="91425" lIns="91425" rIns="91425" tIns="91425">
            <a:noAutofit/>
          </a:bodyPr>
          <a:lstStyle/>
          <a:p>
            <a:pPr lvl="0" rtl="0">
              <a:spcBef>
                <a:spcPts val="0"/>
              </a:spcBef>
              <a:buNone/>
            </a:pPr>
            <a:r>
              <a:rPr b="1" lang="en"/>
              <a:t>Output</a:t>
            </a:r>
          </a:p>
          <a:p>
            <a:pPr lvl="0">
              <a:spcBef>
                <a:spcPts val="0"/>
              </a:spcBef>
              <a:buNone/>
            </a:pPr>
            <a:r>
              <a:rPr lang="en"/>
              <a:t>“Hello User!”</a:t>
            </a:r>
          </a:p>
        </p:txBody>
      </p:sp>
      <p:sp>
        <p:nvSpPr>
          <p:cNvPr id="151" name="Shape 151"/>
          <p:cNvSpPr txBox="1"/>
          <p:nvPr>
            <p:ph type="title"/>
          </p:nvPr>
        </p:nvSpPr>
        <p:spPr>
          <a:xfrm>
            <a:off x="462900" y="250200"/>
            <a:ext cx="6462600" cy="739500"/>
          </a:xfrm>
          <a:prstGeom prst="rect">
            <a:avLst/>
          </a:prstGeom>
        </p:spPr>
        <p:txBody>
          <a:bodyPr anchorCtr="0" anchor="b" bIns="91425" lIns="91425" rIns="91425" tIns="91425">
            <a:noAutofit/>
          </a:bodyPr>
          <a:lstStyle/>
          <a:p>
            <a:pPr lvl="0">
              <a:spcBef>
                <a:spcPts val="0"/>
              </a:spcBef>
              <a:buNone/>
            </a:pPr>
            <a:r>
              <a:rPr lang="en"/>
              <a:t>Hello Assistant</a:t>
            </a:r>
          </a:p>
        </p:txBody>
      </p:sp>
      <p:sp>
        <p:nvSpPr>
          <p:cNvPr id="152" name="Shape 152"/>
          <p:cNvSpPr txBox="1"/>
          <p:nvPr>
            <p:ph idx="2" type="body"/>
          </p:nvPr>
        </p:nvSpPr>
        <p:spPr>
          <a:xfrm>
            <a:off x="5127625" y="2002500"/>
            <a:ext cx="3136800" cy="1707599"/>
          </a:xfrm>
          <a:prstGeom prst="rect">
            <a:avLst/>
          </a:prstGeom>
        </p:spPr>
        <p:txBody>
          <a:bodyPr anchorCtr="0" anchor="t" bIns="91425" lIns="91425" rIns="91425" tIns="91425">
            <a:noAutofit/>
          </a:bodyPr>
          <a:lstStyle/>
          <a:p>
            <a:pPr lvl="0" rtl="0">
              <a:spcBef>
                <a:spcPts val="0"/>
              </a:spcBef>
              <a:buNone/>
            </a:pPr>
            <a:r>
              <a:rPr b="1" lang="en"/>
              <a:t>Explanation</a:t>
            </a:r>
          </a:p>
          <a:p>
            <a:pPr lvl="0">
              <a:spcBef>
                <a:spcPts val="0"/>
              </a:spcBef>
              <a:buNone/>
            </a:pPr>
            <a:r>
              <a:rPr lang="en"/>
              <a:t>When you type “</a:t>
            </a:r>
            <a:r>
              <a:rPr b="1" lang="en"/>
              <a:t>Hello Assistant</a:t>
            </a:r>
            <a:r>
              <a:rPr lang="en"/>
              <a:t>” a simple pattern is matched and a response is generated</a:t>
            </a:r>
          </a:p>
        </p:txBody>
      </p:sp>
      <p:sp>
        <p:nvSpPr>
          <p:cNvPr id="153" name="Shape 153"/>
          <p:cNvSpPr txBox="1"/>
          <p:nvPr/>
        </p:nvSpPr>
        <p:spPr>
          <a:xfrm>
            <a:off x="462900" y="1152700"/>
            <a:ext cx="7268400" cy="801599"/>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Click on the “Console” tab and type “Hello Assistant”</a:t>
            </a:r>
          </a:p>
        </p:txBody>
      </p:sp>
      <p:sp>
        <p:nvSpPr>
          <p:cNvPr id="154" name="Shape 154"/>
          <p:cNvSpPr txBox="1"/>
          <p:nvPr/>
        </p:nvSpPr>
        <p:spPr>
          <a:xfrm>
            <a:off x="462900" y="3842250"/>
            <a:ext cx="6648299" cy="25265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b="1" sz="1800">
              <a:solidFill>
                <a:srgbClr val="677480"/>
              </a:solidFill>
              <a:latin typeface="Lato"/>
              <a:ea typeface="Lato"/>
              <a:cs typeface="Lato"/>
              <a:sym typeface="Lato"/>
            </a:endParaRPr>
          </a:p>
          <a:p>
            <a:pPr lvl="0" rtl="0">
              <a:spcBef>
                <a:spcPts val="0"/>
              </a:spcBef>
              <a:buNone/>
            </a:pPr>
            <a:r>
              <a:rPr lang="en">
                <a:solidFill>
                  <a:srgbClr val="4998BC"/>
                </a:solidFill>
                <a:latin typeface="Consolas"/>
                <a:ea typeface="Consolas"/>
                <a:cs typeface="Consolas"/>
                <a:sym typeface="Consolas"/>
              </a:rPr>
              <a:t>&lt;Siml&gt;</a:t>
            </a:r>
          </a:p>
          <a:p>
            <a:pPr lvl="0" rtl="0">
              <a:spcBef>
                <a:spcPts val="0"/>
              </a:spcBef>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&lt;Concept </a:t>
            </a:r>
            <a:r>
              <a:rPr lang="en">
                <a:solidFill>
                  <a:srgbClr val="82D9EA"/>
                </a:solidFill>
                <a:latin typeface="Consolas"/>
                <a:ea typeface="Consolas"/>
                <a:cs typeface="Consolas"/>
                <a:sym typeface="Consolas"/>
              </a:rPr>
              <a:t>Type</a:t>
            </a:r>
            <a:r>
              <a:rPr lang="en">
                <a:solidFill>
                  <a:srgbClr val="95E454"/>
                </a:solidFill>
                <a:latin typeface="Consolas"/>
                <a:ea typeface="Consolas"/>
                <a:cs typeface="Consolas"/>
                <a:sym typeface="Consolas"/>
              </a:rPr>
              <a:t>="public"</a:t>
            </a:r>
            <a:r>
              <a:rPr lang="en">
                <a:solidFill>
                  <a:srgbClr val="4998BC"/>
                </a:solidFill>
                <a:latin typeface="Consolas"/>
                <a:ea typeface="Consolas"/>
                <a:cs typeface="Consolas"/>
                <a:sym typeface="Consolas"/>
              </a:rPr>
              <a:t>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="Hello Assistant"</a:t>
            </a:r>
            <a:r>
              <a:rPr lang="en">
                <a:solidFill>
                  <a:srgbClr val="4998BC"/>
                </a:solidFill>
                <a:latin typeface="Consolas"/>
                <a:ea typeface="Consolas"/>
                <a:cs typeface="Consolas"/>
                <a:sym typeface="Consolas"/>
              </a:rPr>
              <a:t>&gt;</a:t>
            </a:r>
          </a:p>
          <a:p>
            <a:pPr lvl="0" rtl="0">
              <a:spcBef>
                <a:spcPts val="0"/>
              </a:spcBef>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HELLO ASSISTANT</a:t>
            </a:r>
            <a:r>
              <a:rPr lang="en">
                <a:solidFill>
                  <a:srgbClr val="4998BC"/>
                </a:solidFill>
                <a:latin typeface="Consolas"/>
                <a:ea typeface="Consolas"/>
                <a:cs typeface="Consolas"/>
                <a:sym typeface="Consolas"/>
              </a:rPr>
              <a:t>&lt;/Pattern&gt;</a:t>
            </a:r>
          </a:p>
          <a:p>
            <a:pPr lvl="0" rtl="0">
              <a:spcBef>
                <a:spcPts val="0"/>
              </a:spcBef>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Hello User!</a:t>
            </a:r>
            <a:r>
              <a:rPr lang="en">
                <a:solidFill>
                  <a:srgbClr val="4998BC"/>
                </a:solidFill>
                <a:latin typeface="Consolas"/>
                <a:ea typeface="Consolas"/>
                <a:cs typeface="Consolas"/>
                <a:sym typeface="Consolas"/>
              </a:rPr>
              <a:t>&lt;/Response&gt;</a:t>
            </a:r>
          </a:p>
          <a:p>
            <a:pPr lvl="0" rtl="0">
              <a:spcBef>
                <a:spcPts val="0"/>
              </a:spcBef>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&lt;/Concept&gt;</a:t>
            </a:r>
          </a:p>
          <a:p>
            <a:pPr lvl="0" rtl="0">
              <a:spcBef>
                <a:spcPts val="0"/>
              </a:spcBef>
              <a:buNone/>
            </a:pPr>
            <a:r>
              <a:rPr lang="en">
                <a:solidFill>
                  <a:srgbClr val="4998BC"/>
                </a:solidFill>
                <a:latin typeface="Consolas"/>
                <a:ea typeface="Consolas"/>
                <a:cs typeface="Consolas"/>
                <a:sym typeface="Consolas"/>
              </a:rPr>
              <a:t>&lt;/Siml&gt;</a:t>
            </a:r>
          </a:p>
        </p:txBody>
      </p:sp>
      <p:sp>
        <p:nvSpPr>
          <p:cNvPr id="155" name="Shape 155"/>
          <p:cNvSpPr txBox="1"/>
          <p:nvPr/>
        </p:nvSpPr>
        <p:spPr>
          <a:xfrm>
            <a:off x="0" y="64399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SIML patterns are case-insensitive therefore if you would’ve typed “hello ASSISTANT” the response would still be the same.</a:t>
            </a:r>
          </a:p>
        </p:txBody>
      </p:sp>
      <p:sp>
        <p:nvSpPr>
          <p:cNvPr id="156" name="Shape 156"/>
          <p:cNvSpPr txBox="1"/>
          <p:nvPr/>
        </p:nvSpPr>
        <p:spPr>
          <a:xfrm>
            <a:off x="462900" y="989700"/>
            <a:ext cx="6162300" cy="3948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Now that you have created your Project lets Chat with your new Bot.</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nvSpPr>
        <p:spPr>
          <a:xfrm>
            <a:off x="316800" y="419175"/>
            <a:ext cx="8510400" cy="1746599"/>
          </a:xfrm>
          <a:prstGeom prst="rect">
            <a:avLst/>
          </a:prstGeom>
          <a:noFill/>
          <a:ln>
            <a:noFill/>
          </a:ln>
        </p:spPr>
        <p:txBody>
          <a:bodyPr anchorCtr="0" anchor="ctr" bIns="91425" lIns="91425" rIns="91425" tIns="91425">
            <a:noAutofit/>
          </a:bodyPr>
          <a:lstStyle/>
          <a:p>
            <a:pPr lvl="0" rtl="0">
              <a:spcBef>
                <a:spcPts val="600"/>
              </a:spcBef>
              <a:buNone/>
            </a:pPr>
            <a:r>
              <a:rPr lang="en" sz="3000">
                <a:solidFill>
                  <a:srgbClr val="97ABBC"/>
                </a:solidFill>
                <a:latin typeface="Raleway"/>
                <a:ea typeface="Raleway"/>
                <a:cs typeface="Raleway"/>
                <a:sym typeface="Raleway"/>
              </a:rPr>
              <a:t>Writing an SIML Model</a:t>
            </a:r>
          </a:p>
          <a:p>
            <a:pPr lvl="0" rtl="0">
              <a:spcBef>
                <a:spcPts val="600"/>
              </a:spcBef>
              <a:buNone/>
            </a:pPr>
            <a:r>
              <a:t/>
            </a:r>
            <a:endParaRPr sz="3000">
              <a:solidFill>
                <a:srgbClr val="97ABBC"/>
              </a:solidFill>
              <a:latin typeface="Raleway"/>
              <a:ea typeface="Raleway"/>
              <a:cs typeface="Raleway"/>
              <a:sym typeface="Raleway"/>
            </a:endParaRPr>
          </a:p>
          <a:p>
            <a:pPr indent="-228600" lvl="0" marL="457200" rtl="0">
              <a:spcBef>
                <a:spcPts val="600"/>
              </a:spcBef>
              <a:buClr>
                <a:srgbClr val="677480"/>
              </a:buClr>
              <a:buFont typeface="Lato"/>
              <a:buChar char="➔"/>
            </a:pPr>
            <a:r>
              <a:rPr lang="en">
                <a:solidFill>
                  <a:srgbClr val="677480"/>
                </a:solidFill>
                <a:latin typeface="Lato"/>
                <a:ea typeface="Lato"/>
                <a:cs typeface="Lato"/>
                <a:sym typeface="Lato"/>
              </a:rPr>
              <a:t>Click on “Hello Assistant” file under the “Files” category</a:t>
            </a:r>
          </a:p>
          <a:p>
            <a:pPr indent="-228600" lvl="0" marL="457200" rtl="0">
              <a:spcBef>
                <a:spcPts val="600"/>
              </a:spcBef>
              <a:buClr>
                <a:srgbClr val="677480"/>
              </a:buClr>
              <a:buFont typeface="Lato"/>
              <a:buChar char="➔"/>
            </a:pPr>
            <a:r>
              <a:rPr lang="en">
                <a:solidFill>
                  <a:srgbClr val="677480"/>
                </a:solidFill>
                <a:latin typeface="Lato"/>
                <a:ea typeface="Lato"/>
                <a:cs typeface="Lato"/>
                <a:sym typeface="Lato"/>
              </a:rPr>
              <a:t>Type in the following SIML Code within the Concept “Hello Assistant”</a:t>
            </a:r>
          </a:p>
        </p:txBody>
      </p:sp>
      <p:sp>
        <p:nvSpPr>
          <p:cNvPr id="162" name="Shape 162"/>
          <p:cNvSpPr txBox="1"/>
          <p:nvPr/>
        </p:nvSpPr>
        <p:spPr>
          <a:xfrm>
            <a:off x="316800" y="2008437"/>
            <a:ext cx="6648299" cy="22820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rgbClr val="4998BC"/>
                </a:solidFill>
                <a:latin typeface="Consolas"/>
                <a:ea typeface="Consolas"/>
                <a:cs typeface="Consolas"/>
                <a:sym typeface="Consolas"/>
              </a:rPr>
              <a:t>  &lt;Pattern&gt;</a:t>
            </a:r>
          </a:p>
          <a:p>
            <a:pPr lvl="0" rtl="0">
              <a:spcBef>
                <a:spcPts val="0"/>
              </a:spcBef>
              <a:buClr>
                <a:schemeClr val="dk1"/>
              </a:buClr>
              <a:buFont typeface="Arial"/>
              <a:buNone/>
            </a:pPr>
            <a:r>
              <a:rPr lang="en">
                <a:solidFill>
                  <a:srgbClr val="4998BC"/>
                </a:solidFill>
                <a:latin typeface="Consolas"/>
                <a:ea typeface="Consolas"/>
                <a:cs typeface="Consolas"/>
                <a:sym typeface="Consolas"/>
              </a:rPr>
              <a:t>    &lt;Item&gt;</a:t>
            </a:r>
            <a:r>
              <a:rPr lang="en">
                <a:latin typeface="Consolas"/>
                <a:ea typeface="Consolas"/>
                <a:cs typeface="Consolas"/>
                <a:sym typeface="Consolas"/>
              </a:rPr>
              <a:t>HOW ARE YOU</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rgbClr val="4998BC"/>
                </a:solidFill>
                <a:latin typeface="Consolas"/>
                <a:ea typeface="Consolas"/>
                <a:cs typeface="Consolas"/>
                <a:sym typeface="Consolas"/>
              </a:rPr>
              <a:t>    &lt;Item&gt;</a:t>
            </a:r>
            <a:r>
              <a:rPr lang="en">
                <a:latin typeface="Consolas"/>
                <a:ea typeface="Consolas"/>
                <a:cs typeface="Consolas"/>
                <a:sym typeface="Consolas"/>
              </a:rPr>
              <a:t>HOW IS IT GOING</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rgbClr val="4998BC"/>
                </a:solidFill>
                <a:latin typeface="Consolas"/>
                <a:ea typeface="Consolas"/>
                <a:cs typeface="Consolas"/>
                <a:sym typeface="Consolas"/>
              </a:rPr>
              <a:t>  &lt;/Pattern&gt;</a:t>
            </a:r>
          </a:p>
          <a:p>
            <a:pPr lvl="0" rtl="0">
              <a:spcBef>
                <a:spcPts val="0"/>
              </a:spcBef>
              <a:buClr>
                <a:schemeClr val="dk1"/>
              </a:buClr>
              <a:buFont typeface="Arial"/>
              <a:buNone/>
            </a:pPr>
            <a:r>
              <a:rPr lang="en">
                <a:solidFill>
                  <a:srgbClr val="4998BC"/>
                </a:solidFill>
                <a:latin typeface="Consolas"/>
                <a:ea typeface="Consolas"/>
                <a:cs typeface="Consolas"/>
                <a:sym typeface="Consolas"/>
              </a:rPr>
              <a:t>  &lt;Response&gt;</a:t>
            </a:r>
            <a:r>
              <a:rPr lang="en">
                <a:solidFill>
                  <a:srgbClr val="434343"/>
                </a:solidFill>
                <a:latin typeface="Consolas"/>
                <a:ea typeface="Consolas"/>
                <a:cs typeface="Consolas"/>
                <a:sym typeface="Consolas"/>
              </a:rPr>
              <a:t>I am doing great!</a:t>
            </a:r>
            <a:r>
              <a:rPr lang="en">
                <a:solidFill>
                  <a:srgbClr val="4998BC"/>
                </a:solidFill>
                <a:latin typeface="Consolas"/>
                <a:ea typeface="Consolas"/>
                <a:cs typeface="Consolas"/>
                <a:sym typeface="Consolas"/>
              </a:rPr>
              <a:t>&lt;/Response&gt;</a:t>
            </a:r>
          </a:p>
          <a:p>
            <a:pPr lvl="0" rtl="0">
              <a:spcBef>
                <a:spcPts val="0"/>
              </a:spcBef>
              <a:buNone/>
            </a:pPr>
            <a:r>
              <a:rPr lang="en">
                <a:solidFill>
                  <a:srgbClr val="4998BC"/>
                </a:solidFill>
                <a:latin typeface="Consolas"/>
                <a:ea typeface="Consolas"/>
                <a:cs typeface="Consolas"/>
                <a:sym typeface="Consolas"/>
              </a:rPr>
              <a:t>&lt;/Model&gt;</a:t>
            </a:r>
          </a:p>
          <a:p>
            <a:pPr lvl="0" rtl="0">
              <a:spcBef>
                <a:spcPts val="0"/>
              </a:spcBef>
              <a:buNone/>
            </a:pPr>
            <a:r>
              <a:t/>
            </a:r>
            <a:endParaRPr>
              <a:latin typeface="Consolas"/>
              <a:ea typeface="Consolas"/>
              <a:cs typeface="Consolas"/>
              <a:sym typeface="Consolas"/>
            </a:endParaRPr>
          </a:p>
        </p:txBody>
      </p:sp>
      <p:sp>
        <p:nvSpPr>
          <p:cNvPr id="163" name="Shape 163"/>
          <p:cNvSpPr txBox="1"/>
          <p:nvPr/>
        </p:nvSpPr>
        <p:spPr>
          <a:xfrm>
            <a:off x="316800" y="4366300"/>
            <a:ext cx="8252700" cy="6636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the Refresh button on the Toolbar or press F5 </a:t>
            </a:r>
          </a:p>
        </p:txBody>
      </p:sp>
      <p:sp>
        <p:nvSpPr>
          <p:cNvPr id="164" name="Shape 164"/>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A refresh is required to reload your changes and calibrate the Graph that SIML uses.</a:t>
            </a:r>
          </a:p>
        </p:txBody>
      </p:sp>
      <p:sp>
        <p:nvSpPr>
          <p:cNvPr id="165" name="Shape 165"/>
          <p:cNvSpPr txBox="1"/>
          <p:nvPr/>
        </p:nvSpPr>
        <p:spPr>
          <a:xfrm>
            <a:off x="0" y="6195375"/>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Use Alt+M to insert a Model template</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nvSpPr>
        <p:spPr>
          <a:xfrm>
            <a:off x="316800" y="105475"/>
            <a:ext cx="8510400" cy="1257600"/>
          </a:xfrm>
          <a:prstGeom prst="rect">
            <a:avLst/>
          </a:prstGeom>
          <a:noFill/>
          <a:ln>
            <a:noFill/>
          </a:ln>
        </p:spPr>
        <p:txBody>
          <a:bodyPr anchorCtr="0" anchor="ctr" bIns="91425" lIns="91425" rIns="91425" tIns="91425">
            <a:noAutofit/>
          </a:bodyPr>
          <a:lstStyle/>
          <a:p>
            <a:pPr lvl="0" rtl="0">
              <a:spcBef>
                <a:spcPts val="600"/>
              </a:spcBef>
              <a:buNone/>
            </a:pPr>
            <a:r>
              <a:rPr lang="en" sz="3000">
                <a:solidFill>
                  <a:srgbClr val="97ABBC"/>
                </a:solidFill>
                <a:latin typeface="Raleway"/>
                <a:ea typeface="Raleway"/>
                <a:cs typeface="Raleway"/>
                <a:sym typeface="Raleway"/>
              </a:rPr>
              <a:t>Your SIML Code </a:t>
            </a:r>
          </a:p>
          <a:p>
            <a:pPr lvl="0" rtl="0">
              <a:spcBef>
                <a:spcPts val="600"/>
              </a:spcBef>
              <a:buNone/>
            </a:pPr>
            <a:r>
              <a:rPr lang="en">
                <a:solidFill>
                  <a:srgbClr val="677480"/>
                </a:solidFill>
                <a:latin typeface="Lato"/>
                <a:ea typeface="Lato"/>
                <a:cs typeface="Lato"/>
                <a:sym typeface="Lato"/>
              </a:rPr>
              <a:t>Your </a:t>
            </a:r>
            <a:r>
              <a:rPr i="1" lang="en">
                <a:solidFill>
                  <a:srgbClr val="677480"/>
                </a:solidFill>
                <a:latin typeface="Lato"/>
                <a:ea typeface="Lato"/>
                <a:cs typeface="Lato"/>
                <a:sym typeface="Lato"/>
              </a:rPr>
              <a:t>new </a:t>
            </a:r>
            <a:r>
              <a:rPr lang="en">
                <a:solidFill>
                  <a:srgbClr val="677480"/>
                </a:solidFill>
                <a:latin typeface="Lato"/>
                <a:ea typeface="Lato"/>
                <a:cs typeface="Lato"/>
                <a:sym typeface="Lato"/>
              </a:rPr>
              <a:t>SIML Code should look like the following within the Editor</a:t>
            </a:r>
          </a:p>
        </p:txBody>
      </p:sp>
      <p:sp>
        <p:nvSpPr>
          <p:cNvPr id="171" name="Shape 171"/>
          <p:cNvSpPr txBox="1"/>
          <p:nvPr/>
        </p:nvSpPr>
        <p:spPr>
          <a:xfrm>
            <a:off x="316800" y="2002800"/>
            <a:ext cx="6648299" cy="28524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&lt;Siml&gt;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&lt;Concept </a:t>
            </a:r>
            <a:r>
              <a:rPr lang="en">
                <a:solidFill>
                  <a:srgbClr val="82D9EA"/>
                </a:solidFill>
                <a:latin typeface="Consolas"/>
                <a:ea typeface="Consolas"/>
                <a:cs typeface="Consolas"/>
                <a:sym typeface="Consolas"/>
              </a:rPr>
              <a:t>Type</a:t>
            </a:r>
            <a:r>
              <a:rPr lang="en">
                <a:solidFill>
                  <a:srgbClr val="95E454"/>
                </a:solidFill>
                <a:latin typeface="Consolas"/>
                <a:ea typeface="Consolas"/>
                <a:cs typeface="Consolas"/>
                <a:sym typeface="Consolas"/>
              </a:rPr>
              <a:t>="public"</a:t>
            </a:r>
            <a:r>
              <a:rPr lang="en">
                <a:solidFill>
                  <a:srgbClr val="4998BC"/>
                </a:solidFill>
                <a:latin typeface="Consolas"/>
                <a:ea typeface="Consolas"/>
                <a:cs typeface="Consolas"/>
                <a:sym typeface="Consolas"/>
              </a:rPr>
              <a:t>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="Hello Assistant"</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HELLO ASSISTANT</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Hello User!</a:t>
            </a:r>
            <a:r>
              <a:rPr lang="en">
                <a:solidFill>
                  <a:srgbClr val="4998BC"/>
                </a:solidFill>
                <a:latin typeface="Consolas"/>
                <a:ea typeface="Consolas"/>
                <a:cs typeface="Consolas"/>
                <a:sym typeface="Consolas"/>
              </a:rPr>
              <a:t>&lt;/Response&gt;</a:t>
            </a:r>
          </a:p>
          <a:p>
            <a:pPr lvl="0" rtl="0">
              <a:spcBef>
                <a:spcPts val="0"/>
              </a:spcBef>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    &lt;Model&gt;</a:t>
            </a:r>
          </a:p>
          <a:p>
            <a:pPr lvl="0" rtl="0">
              <a:spcBef>
                <a:spcPts val="0"/>
              </a:spcBef>
              <a:buClr>
                <a:schemeClr val="dk1"/>
              </a:buClr>
              <a:buFont typeface="Arial"/>
              <a:buNone/>
            </a:pPr>
            <a:r>
              <a:rPr lang="en">
                <a:solidFill>
                  <a:srgbClr val="4998BC"/>
                </a:solidFill>
                <a:latin typeface="Consolas"/>
                <a:ea typeface="Consolas"/>
                <a:cs typeface="Consolas"/>
                <a:sym typeface="Consolas"/>
              </a:rPr>
              <a:t>      &lt;Pattern&gt;</a:t>
            </a:r>
          </a:p>
          <a:p>
            <a:pPr lvl="0" rtl="0">
              <a:spcBef>
                <a:spcPts val="0"/>
              </a:spcBef>
              <a:buClr>
                <a:schemeClr val="dk1"/>
              </a:buClr>
              <a:buFont typeface="Arial"/>
              <a:buNone/>
            </a:pPr>
            <a:r>
              <a:rPr lang="en">
                <a:solidFill>
                  <a:srgbClr val="4998BC"/>
                </a:solidFill>
                <a:latin typeface="Consolas"/>
                <a:ea typeface="Consolas"/>
                <a:cs typeface="Consolas"/>
                <a:sym typeface="Consolas"/>
              </a:rPr>
              <a:t>        &lt;Item&gt;</a:t>
            </a:r>
            <a:r>
              <a:rPr lang="en">
                <a:solidFill>
                  <a:schemeClr val="dk1"/>
                </a:solidFill>
                <a:latin typeface="Consolas"/>
                <a:ea typeface="Consolas"/>
                <a:cs typeface="Consolas"/>
                <a:sym typeface="Consolas"/>
              </a:rPr>
              <a:t>HOW ARE YOU</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rgbClr val="4998BC"/>
                </a:solidFill>
                <a:latin typeface="Consolas"/>
                <a:ea typeface="Consolas"/>
                <a:cs typeface="Consolas"/>
                <a:sym typeface="Consolas"/>
              </a:rPr>
              <a:t>        &lt;Item&gt;</a:t>
            </a:r>
            <a:r>
              <a:rPr lang="en">
                <a:solidFill>
                  <a:schemeClr val="dk1"/>
                </a:solidFill>
                <a:latin typeface="Consolas"/>
                <a:ea typeface="Consolas"/>
                <a:cs typeface="Consolas"/>
                <a:sym typeface="Consolas"/>
              </a:rPr>
              <a:t>HOW IS IT GOING</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rgbClr val="4998BC"/>
                </a:solidFill>
                <a:latin typeface="Consolas"/>
                <a:ea typeface="Consolas"/>
                <a:cs typeface="Consolas"/>
                <a:sym typeface="Consolas"/>
              </a:rPr>
              <a:t>      &lt;/Pattern&gt;</a:t>
            </a:r>
          </a:p>
          <a:p>
            <a:pPr lvl="0" rtl="0">
              <a:spcBef>
                <a:spcPts val="0"/>
              </a:spcBef>
              <a:buClr>
                <a:schemeClr val="dk1"/>
              </a:buClr>
              <a:buFont typeface="Arial"/>
              <a:buNone/>
            </a:pPr>
            <a:r>
              <a:rPr lang="en">
                <a:solidFill>
                  <a:srgbClr val="4998BC"/>
                </a:solidFill>
                <a:latin typeface="Consolas"/>
                <a:ea typeface="Consolas"/>
                <a:cs typeface="Consolas"/>
                <a:sym typeface="Consolas"/>
              </a:rPr>
              <a:t>      &lt;Response&gt;</a:t>
            </a:r>
            <a:r>
              <a:rPr lang="en">
                <a:solidFill>
                  <a:srgbClr val="434343"/>
                </a:solidFill>
                <a:latin typeface="Consolas"/>
                <a:ea typeface="Consolas"/>
                <a:cs typeface="Consolas"/>
                <a:sym typeface="Consolas"/>
              </a:rPr>
              <a:t>I am doing great!</a:t>
            </a:r>
            <a:r>
              <a:rPr lang="en">
                <a:solidFill>
                  <a:srgbClr val="4998BC"/>
                </a:solidFill>
                <a:latin typeface="Consolas"/>
                <a:ea typeface="Consolas"/>
                <a:cs typeface="Consolas"/>
                <a:sym typeface="Consolas"/>
              </a:rPr>
              <a:t>&lt;/Response&gt;</a:t>
            </a:r>
          </a:p>
          <a:p>
            <a:pPr lvl="0" rtl="0">
              <a:spcBef>
                <a:spcPts val="0"/>
              </a:spcBef>
              <a:buNone/>
            </a:pPr>
            <a:r>
              <a:rPr lang="en">
                <a:solidFill>
                  <a:srgbClr val="4998BC"/>
                </a:solidFill>
                <a:latin typeface="Consolas"/>
                <a:ea typeface="Consolas"/>
                <a:cs typeface="Consolas"/>
                <a:sym typeface="Consolas"/>
              </a:rPr>
              <a:t>    &lt;/Model&gt;</a:t>
            </a:r>
          </a:p>
          <a:p>
            <a:pPr lvl="0" rtl="0">
              <a:spcBef>
                <a:spcPts val="0"/>
              </a:spcBef>
              <a:buClr>
                <a:schemeClr val="dk1"/>
              </a:buClr>
              <a:buFont typeface="Arial"/>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&lt;/Concept&gt;</a:t>
            </a:r>
          </a:p>
          <a:p>
            <a:pPr lvl="0" rtl="0">
              <a:spcBef>
                <a:spcPts val="0"/>
              </a:spcBef>
              <a:buClr>
                <a:schemeClr val="dk1"/>
              </a:buClr>
              <a:buFont typeface="Arial"/>
              <a:buNone/>
            </a:pPr>
            <a:r>
              <a:rPr lang="en">
                <a:solidFill>
                  <a:srgbClr val="4998BC"/>
                </a:solidFill>
                <a:latin typeface="Consolas"/>
                <a:ea typeface="Consolas"/>
                <a:cs typeface="Consolas"/>
                <a:sym typeface="Consolas"/>
              </a:rPr>
              <a:t>&lt;/Siml&gt;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idx="1" type="body"/>
          </p:nvPr>
        </p:nvSpPr>
        <p:spPr>
          <a:xfrm>
            <a:off x="462900" y="2002500"/>
            <a:ext cx="3136800" cy="1013100"/>
          </a:xfrm>
          <a:prstGeom prst="rect">
            <a:avLst/>
          </a:prstGeom>
        </p:spPr>
        <p:txBody>
          <a:bodyPr anchorCtr="0" anchor="t" bIns="91425" lIns="91425" rIns="91425" tIns="91425">
            <a:noAutofit/>
          </a:bodyPr>
          <a:lstStyle/>
          <a:p>
            <a:pPr lvl="0" rtl="0">
              <a:spcBef>
                <a:spcPts val="0"/>
              </a:spcBef>
              <a:buNone/>
            </a:pPr>
            <a:r>
              <a:rPr b="1" lang="en"/>
              <a:t>Output</a:t>
            </a:r>
          </a:p>
          <a:p>
            <a:pPr lvl="0" rtl="0">
              <a:spcBef>
                <a:spcPts val="0"/>
              </a:spcBef>
              <a:buNone/>
            </a:pPr>
            <a:r>
              <a:rPr lang="en"/>
              <a:t>“I am doing great!”</a:t>
            </a:r>
          </a:p>
        </p:txBody>
      </p:sp>
      <p:sp>
        <p:nvSpPr>
          <p:cNvPr id="177" name="Shape 177"/>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Testing your Bot</a:t>
            </a:r>
          </a:p>
        </p:txBody>
      </p:sp>
      <p:sp>
        <p:nvSpPr>
          <p:cNvPr id="178" name="Shape 178"/>
          <p:cNvSpPr txBox="1"/>
          <p:nvPr>
            <p:ph idx="2" type="body"/>
          </p:nvPr>
        </p:nvSpPr>
        <p:spPr>
          <a:xfrm>
            <a:off x="5127625" y="2002500"/>
            <a:ext cx="3255599" cy="2654999"/>
          </a:xfrm>
          <a:prstGeom prst="rect">
            <a:avLst/>
          </a:prstGeom>
        </p:spPr>
        <p:txBody>
          <a:bodyPr anchorCtr="0" anchor="t" bIns="91425" lIns="91425" rIns="91425" tIns="91425">
            <a:noAutofit/>
          </a:bodyPr>
          <a:lstStyle/>
          <a:p>
            <a:pPr lvl="0" rtl="0">
              <a:spcBef>
                <a:spcPts val="0"/>
              </a:spcBef>
              <a:buNone/>
            </a:pPr>
            <a:r>
              <a:rPr b="1" lang="en"/>
              <a:t>Explanation</a:t>
            </a:r>
          </a:p>
          <a:p>
            <a:pPr lvl="0" rtl="0">
              <a:spcBef>
                <a:spcPts val="0"/>
              </a:spcBef>
              <a:buNone/>
            </a:pPr>
            <a:r>
              <a:rPr lang="en"/>
              <a:t>The SIML code you just wrote now has a model with patterns “how are you” and “how is it going” that yields a response “I am doing great!”. So when the user types “how are you” this model is activated and its response is evaluated. Note the &lt;Item&gt; element allows multiple patterns to be declared within the same element.</a:t>
            </a:r>
          </a:p>
        </p:txBody>
      </p:sp>
      <p:sp>
        <p:nvSpPr>
          <p:cNvPr id="179" name="Shape 179"/>
          <p:cNvSpPr txBox="1"/>
          <p:nvPr/>
        </p:nvSpPr>
        <p:spPr>
          <a:xfrm>
            <a:off x="462900" y="989700"/>
            <a:ext cx="7268400" cy="801599"/>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Click on the “Console” tab and type “how are you”</a:t>
            </a:r>
          </a:p>
        </p:txBody>
      </p:sp>
      <p:sp>
        <p:nvSpPr>
          <p:cNvPr id="180" name="Shape 180"/>
          <p:cNvSpPr txBox="1"/>
          <p:nvPr/>
        </p:nvSpPr>
        <p:spPr>
          <a:xfrm>
            <a:off x="462900" y="5833375"/>
            <a:ext cx="6648299" cy="6867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We will now learn about Concepts and Models</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893700" y="1305125"/>
            <a:ext cx="3094799" cy="874500"/>
          </a:xfrm>
          <a:prstGeom prst="rect">
            <a:avLst/>
          </a:prstGeom>
        </p:spPr>
        <p:txBody>
          <a:bodyPr anchorCtr="0" anchor="b" bIns="91425" lIns="91425" rIns="91425" tIns="91425">
            <a:noAutofit/>
          </a:bodyPr>
          <a:lstStyle/>
          <a:p>
            <a:pPr lvl="0" rtl="0">
              <a:spcBef>
                <a:spcPts val="0"/>
              </a:spcBef>
              <a:buNone/>
            </a:pPr>
            <a:r>
              <a:rPr lang="en" sz="2400"/>
              <a:t>SIML Concepts</a:t>
            </a:r>
          </a:p>
        </p:txBody>
      </p:sp>
      <p:sp>
        <p:nvSpPr>
          <p:cNvPr id="186" name="Shape 186"/>
          <p:cNvSpPr txBox="1"/>
          <p:nvPr>
            <p:ph idx="1" type="body"/>
          </p:nvPr>
        </p:nvSpPr>
        <p:spPr>
          <a:xfrm>
            <a:off x="893700" y="2362200"/>
            <a:ext cx="3094799" cy="2586300"/>
          </a:xfrm>
          <a:prstGeom prst="rect">
            <a:avLst/>
          </a:prstGeom>
        </p:spPr>
        <p:txBody>
          <a:bodyPr anchorCtr="0" anchor="t" bIns="91425" lIns="91425" rIns="91425" tIns="91425">
            <a:noAutofit/>
          </a:bodyPr>
          <a:lstStyle/>
          <a:p>
            <a:pPr lvl="0" rtl="0">
              <a:spcBef>
                <a:spcPts val="0"/>
              </a:spcBef>
              <a:buNone/>
            </a:pPr>
            <a:r>
              <a:rPr lang="en" sz="1800"/>
              <a:t>A Concept is a collection of Models.</a:t>
            </a:r>
          </a:p>
          <a:p>
            <a:pPr lvl="0" rtl="0">
              <a:spcBef>
                <a:spcPts val="0"/>
              </a:spcBef>
              <a:buNone/>
            </a:pPr>
            <a:r>
              <a:t/>
            </a:r>
            <a:endParaRPr sz="1800"/>
          </a:p>
          <a:p>
            <a:pPr lvl="0" rtl="0">
              <a:spcBef>
                <a:spcPts val="0"/>
              </a:spcBef>
              <a:buNone/>
            </a:pPr>
            <a:r>
              <a:rPr lang="en" sz="1800"/>
              <a:t> A Concept is “your” abstract idea of how the user perceives a topic while interacting with your Bot.</a:t>
            </a:r>
          </a:p>
        </p:txBody>
      </p:sp>
      <p:pic>
        <p:nvPicPr>
          <p:cNvPr id="187" name="Shape 187"/>
          <p:cNvPicPr preferRelativeResize="0"/>
          <p:nvPr/>
        </p:nvPicPr>
        <p:blipFill>
          <a:blip r:embed="rId3">
            <a:alphaModFix/>
          </a:blip>
          <a:stretch>
            <a:fillRect/>
          </a:stretch>
        </p:blipFill>
        <p:spPr>
          <a:xfrm>
            <a:off x="4612500" y="0"/>
            <a:ext cx="4531501" cy="6753199"/>
          </a:xfrm>
          <a:prstGeom prst="rect">
            <a:avLst/>
          </a:prstGeom>
          <a:noFill/>
          <a:ln>
            <a:noFill/>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893700" y="369525"/>
            <a:ext cx="6462600" cy="596099"/>
          </a:xfrm>
          <a:prstGeom prst="rect">
            <a:avLst/>
          </a:prstGeom>
        </p:spPr>
        <p:txBody>
          <a:bodyPr anchorCtr="0" anchor="b" bIns="91425" lIns="91425" rIns="91425" tIns="91425">
            <a:noAutofit/>
          </a:bodyPr>
          <a:lstStyle/>
          <a:p>
            <a:pPr lvl="0">
              <a:spcBef>
                <a:spcPts val="0"/>
              </a:spcBef>
              <a:buNone/>
            </a:pPr>
            <a:r>
              <a:rPr lang="en"/>
              <a:t>Declaring a Concept</a:t>
            </a:r>
          </a:p>
        </p:txBody>
      </p:sp>
      <p:sp>
        <p:nvSpPr>
          <p:cNvPr id="193" name="Shape 193"/>
          <p:cNvSpPr txBox="1"/>
          <p:nvPr>
            <p:ph idx="1" type="body"/>
          </p:nvPr>
        </p:nvSpPr>
        <p:spPr>
          <a:xfrm>
            <a:off x="893700" y="2133600"/>
            <a:ext cx="2371200" cy="3792899"/>
          </a:xfrm>
          <a:prstGeom prst="rect">
            <a:avLst/>
          </a:prstGeom>
        </p:spPr>
        <p:txBody>
          <a:bodyPr anchorCtr="0" anchor="t" bIns="91425" lIns="91425" rIns="91425" tIns="91425">
            <a:noAutofit/>
          </a:bodyPr>
          <a:lstStyle/>
          <a:p>
            <a:pPr lvl="0" rtl="0">
              <a:spcBef>
                <a:spcPts val="0"/>
              </a:spcBef>
              <a:buNone/>
            </a:pPr>
            <a:r>
              <a:rPr b="1" lang="en"/>
              <a:t>Type</a:t>
            </a:r>
          </a:p>
          <a:p>
            <a:pPr lvl="0" rtl="0">
              <a:spcBef>
                <a:spcPts val="0"/>
              </a:spcBef>
              <a:buNone/>
            </a:pPr>
            <a:r>
              <a:rPr lang="en"/>
              <a:t>Public or Private.</a:t>
            </a:r>
          </a:p>
          <a:p>
            <a:pPr lvl="0" rtl="0">
              <a:spcBef>
                <a:spcPts val="0"/>
              </a:spcBef>
              <a:buNone/>
            </a:pPr>
            <a:r>
              <a:t/>
            </a:r>
            <a:endParaRPr/>
          </a:p>
          <a:p>
            <a:pPr lvl="0" rtl="0">
              <a:spcBef>
                <a:spcPts val="0"/>
              </a:spcBef>
              <a:buNone/>
            </a:pPr>
            <a:r>
              <a:rPr lang="en"/>
              <a:t>Models within a public Concept are visible globally and will be activated whenever their patterns match.</a:t>
            </a:r>
          </a:p>
          <a:p>
            <a:pPr lvl="0" rtl="0">
              <a:spcBef>
                <a:spcPts val="0"/>
              </a:spcBef>
              <a:buNone/>
            </a:pPr>
            <a:r>
              <a:t/>
            </a:r>
            <a:endParaRPr/>
          </a:p>
          <a:p>
            <a:pPr lvl="0">
              <a:spcBef>
                <a:spcPts val="0"/>
              </a:spcBef>
              <a:buNone/>
            </a:pPr>
            <a:r>
              <a:rPr lang="en"/>
              <a:t>Models within a private Concept are not visible unless a Response within a public Model activates it.</a:t>
            </a:r>
          </a:p>
        </p:txBody>
      </p:sp>
      <p:sp>
        <p:nvSpPr>
          <p:cNvPr id="194" name="Shape 194"/>
          <p:cNvSpPr txBox="1"/>
          <p:nvPr>
            <p:ph idx="2" type="body"/>
          </p:nvPr>
        </p:nvSpPr>
        <p:spPr>
          <a:xfrm>
            <a:off x="3386400" y="2133600"/>
            <a:ext cx="2371200" cy="3792899"/>
          </a:xfrm>
          <a:prstGeom prst="rect">
            <a:avLst/>
          </a:prstGeom>
        </p:spPr>
        <p:txBody>
          <a:bodyPr anchorCtr="0" anchor="t" bIns="91425" lIns="91425" rIns="91425" tIns="91425">
            <a:noAutofit/>
          </a:bodyPr>
          <a:lstStyle/>
          <a:p>
            <a:pPr lvl="0" rtl="0">
              <a:spcBef>
                <a:spcPts val="0"/>
              </a:spcBef>
              <a:buNone/>
            </a:pPr>
            <a:r>
              <a:rPr b="1" lang="en"/>
              <a:t>Name</a:t>
            </a:r>
          </a:p>
          <a:p>
            <a:pPr lvl="0">
              <a:spcBef>
                <a:spcPts val="0"/>
              </a:spcBef>
              <a:buNone/>
            </a:pPr>
            <a:r>
              <a:rPr lang="en"/>
              <a:t>Every Concept in SIML should have a name.</a:t>
            </a:r>
            <a:br>
              <a:rPr lang="en"/>
            </a:br>
            <a:br>
              <a:rPr lang="en"/>
            </a:br>
            <a:r>
              <a:rPr lang="en"/>
              <a:t>A name is what identifies a Concept and tells the Bot what subject is under consideration.</a:t>
            </a:r>
            <a:br>
              <a:rPr lang="en"/>
            </a:br>
            <a:br>
              <a:rPr lang="en"/>
            </a:br>
            <a:r>
              <a:rPr lang="en"/>
              <a:t>A Concept may at times be synonymous to a Topic.</a:t>
            </a:r>
          </a:p>
        </p:txBody>
      </p:sp>
      <p:sp>
        <p:nvSpPr>
          <p:cNvPr id="195" name="Shape 195"/>
          <p:cNvSpPr txBox="1"/>
          <p:nvPr>
            <p:ph idx="3" type="body"/>
          </p:nvPr>
        </p:nvSpPr>
        <p:spPr>
          <a:xfrm>
            <a:off x="5879100" y="2133600"/>
            <a:ext cx="2371200" cy="3792899"/>
          </a:xfrm>
          <a:prstGeom prst="rect">
            <a:avLst/>
          </a:prstGeom>
        </p:spPr>
        <p:txBody>
          <a:bodyPr anchorCtr="0" anchor="t" bIns="91425" lIns="91425" rIns="91425" tIns="91425">
            <a:noAutofit/>
          </a:bodyPr>
          <a:lstStyle/>
          <a:p>
            <a:pPr lvl="0" rtl="0">
              <a:spcBef>
                <a:spcPts val="0"/>
              </a:spcBef>
              <a:buNone/>
            </a:pPr>
            <a:r>
              <a:rPr b="1" lang="en"/>
              <a:t>Repeat</a:t>
            </a:r>
          </a:p>
          <a:p>
            <a:pPr lvl="0" rtl="0">
              <a:spcBef>
                <a:spcPts val="0"/>
              </a:spcBef>
              <a:buNone/>
            </a:pPr>
            <a:r>
              <a:rPr lang="en"/>
              <a:t>True or False</a:t>
            </a:r>
          </a:p>
          <a:p>
            <a:pPr lvl="0" rtl="0">
              <a:spcBef>
                <a:spcPts val="0"/>
              </a:spcBef>
              <a:buNone/>
            </a:pPr>
            <a:r>
              <a:t/>
            </a:r>
            <a:endParaRPr/>
          </a:p>
          <a:p>
            <a:pPr lvl="0" rtl="0">
              <a:spcBef>
                <a:spcPts val="0"/>
              </a:spcBef>
              <a:buNone/>
            </a:pPr>
            <a:r>
              <a:rPr lang="en"/>
              <a:t>Models within a Concept may or may not repeat themselves. i.e. they may be designed to be evaluated only once.</a:t>
            </a:r>
            <a:br>
              <a:rPr lang="en"/>
            </a:br>
            <a:br>
              <a:rPr lang="en"/>
            </a:br>
            <a:r>
              <a:rPr lang="en"/>
              <a:t>In that case a Concept is declared with an attribute Repeat=”False”</a:t>
            </a:r>
          </a:p>
          <a:p>
            <a:pPr lvl="0">
              <a:spcBef>
                <a:spcPts val="0"/>
              </a:spcBef>
              <a:buNone/>
            </a:pPr>
            <a:r>
              <a:t/>
            </a:r>
            <a:endParaRPr/>
          </a:p>
        </p:txBody>
      </p:sp>
      <p:sp>
        <p:nvSpPr>
          <p:cNvPr id="196" name="Shape 196"/>
          <p:cNvSpPr txBox="1"/>
          <p:nvPr>
            <p:ph type="title"/>
          </p:nvPr>
        </p:nvSpPr>
        <p:spPr>
          <a:xfrm>
            <a:off x="893700" y="1222475"/>
            <a:ext cx="7862099" cy="375000"/>
          </a:xfrm>
          <a:prstGeom prst="rect">
            <a:avLst/>
          </a:prstGeom>
        </p:spPr>
        <p:txBody>
          <a:bodyPr anchorCtr="0" anchor="b" bIns="91425" lIns="91425" rIns="91425" tIns="91425">
            <a:noAutofit/>
          </a:bodyPr>
          <a:lstStyle/>
          <a:p>
            <a:pPr lvl="0" rtl="0">
              <a:spcBef>
                <a:spcPts val="0"/>
              </a:spcBef>
              <a:buNone/>
            </a:pPr>
            <a:r>
              <a:rPr lang="en" sz="1400">
                <a:solidFill>
                  <a:srgbClr val="677480"/>
                </a:solidFill>
                <a:latin typeface="Lato"/>
                <a:ea typeface="Lato"/>
                <a:cs typeface="Lato"/>
                <a:sym typeface="Lato"/>
              </a:rPr>
              <a:t>A SIML Concept has the following  attributes</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pic>
        <p:nvPicPr>
          <p:cNvPr id="201" name="Shape 201"/>
          <p:cNvPicPr preferRelativeResize="0"/>
          <p:nvPr/>
        </p:nvPicPr>
        <p:blipFill>
          <a:blip r:embed="rId3">
            <a:alphaModFix/>
          </a:blip>
          <a:stretch>
            <a:fillRect/>
          </a:stretch>
        </p:blipFill>
        <p:spPr>
          <a:xfrm>
            <a:off x="0" y="0"/>
            <a:ext cx="9144000" cy="6757525"/>
          </a:xfrm>
          <a:prstGeom prst="rect">
            <a:avLst/>
          </a:prstGeom>
          <a:noFill/>
          <a:ln>
            <a:noFill/>
          </a:ln>
        </p:spPr>
      </p:pic>
      <p:sp>
        <p:nvSpPr>
          <p:cNvPr id="202" name="Shape 202"/>
          <p:cNvSpPr/>
          <p:nvPr/>
        </p:nvSpPr>
        <p:spPr>
          <a:xfrm>
            <a:off x="0" y="4285725"/>
            <a:ext cx="7352399" cy="1640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03" name="Shape 203"/>
          <p:cNvSpPr txBox="1"/>
          <p:nvPr>
            <p:ph type="title"/>
          </p:nvPr>
        </p:nvSpPr>
        <p:spPr>
          <a:xfrm>
            <a:off x="924125" y="4514325"/>
            <a:ext cx="5796000" cy="736499"/>
          </a:xfrm>
          <a:prstGeom prst="rect">
            <a:avLst/>
          </a:prstGeom>
        </p:spPr>
        <p:txBody>
          <a:bodyPr anchorCtr="0" anchor="b" bIns="91425" lIns="91425" rIns="91425" tIns="91425">
            <a:noAutofit/>
          </a:bodyPr>
          <a:lstStyle/>
          <a:p>
            <a:pPr lvl="0" rtl="0">
              <a:spcBef>
                <a:spcPts val="0"/>
              </a:spcBef>
              <a:buNone/>
            </a:pPr>
            <a:r>
              <a:rPr lang="en"/>
              <a:t>SIML Model</a:t>
            </a:r>
          </a:p>
        </p:txBody>
      </p:sp>
      <p:sp>
        <p:nvSpPr>
          <p:cNvPr id="204" name="Shape 204"/>
          <p:cNvSpPr txBox="1"/>
          <p:nvPr>
            <p:ph idx="1" type="body"/>
          </p:nvPr>
        </p:nvSpPr>
        <p:spPr>
          <a:xfrm>
            <a:off x="924125" y="5079350"/>
            <a:ext cx="5796000" cy="864900"/>
          </a:xfrm>
          <a:prstGeom prst="rect">
            <a:avLst/>
          </a:prstGeom>
        </p:spPr>
        <p:txBody>
          <a:bodyPr anchorCtr="0" anchor="t" bIns="91425" lIns="91425" rIns="91425" tIns="91425">
            <a:noAutofit/>
          </a:bodyPr>
          <a:lstStyle/>
          <a:p>
            <a:pPr lvl="0" rtl="0">
              <a:spcBef>
                <a:spcPts val="0"/>
              </a:spcBef>
              <a:buNone/>
            </a:pPr>
            <a:r>
              <a:rPr lang="en" sz="2400"/>
              <a:t>Basic unit of knowledge.</a:t>
            </a:r>
          </a:p>
        </p:txBody>
      </p:sp>
      <p:sp>
        <p:nvSpPr>
          <p:cNvPr id="205" name="Shape 205"/>
          <p:cNvSpPr/>
          <p:nvPr/>
        </p:nvSpPr>
        <p:spPr>
          <a:xfrm>
            <a:off x="3675952" y="5925825"/>
            <a:ext cx="1837800"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5514494" y="5925825"/>
            <a:ext cx="1837800"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0" y="5925825"/>
            <a:ext cx="18378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1838038" y="5925825"/>
            <a:ext cx="18378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SIML Models</a:t>
            </a:r>
          </a:p>
        </p:txBody>
      </p:sp>
      <p:sp>
        <p:nvSpPr>
          <p:cNvPr id="214" name="Shape 214"/>
          <p:cNvSpPr txBox="1"/>
          <p:nvPr>
            <p:ph idx="1" type="body"/>
          </p:nvPr>
        </p:nvSpPr>
        <p:spPr>
          <a:xfrm>
            <a:off x="684125" y="2210450"/>
            <a:ext cx="2371200" cy="3792899"/>
          </a:xfrm>
          <a:prstGeom prst="rect">
            <a:avLst/>
          </a:prstGeom>
        </p:spPr>
        <p:txBody>
          <a:bodyPr anchorCtr="0" anchor="t" bIns="91425" lIns="91425" rIns="91425" tIns="91425">
            <a:noAutofit/>
          </a:bodyPr>
          <a:lstStyle/>
          <a:p>
            <a:pPr lvl="0" rtl="0">
              <a:spcBef>
                <a:spcPts val="0"/>
              </a:spcBef>
              <a:buNone/>
            </a:pPr>
            <a:r>
              <a:rPr b="1" lang="en" sz="1400"/>
              <a:t>Pattern</a:t>
            </a:r>
          </a:p>
          <a:p>
            <a:pPr lvl="0" rtl="0">
              <a:spcBef>
                <a:spcPts val="0"/>
              </a:spcBef>
              <a:buNone/>
            </a:pPr>
            <a:r>
              <a:rPr lang="en" sz="1400"/>
              <a:t>A Pattern element holds textual patterns ( simple or complex ) that are checked when an input is received</a:t>
            </a:r>
          </a:p>
          <a:p>
            <a:pPr lvl="0" rtl="0">
              <a:spcBef>
                <a:spcPts val="0"/>
              </a:spcBef>
              <a:buNone/>
            </a:pPr>
            <a:r>
              <a:t/>
            </a:r>
            <a:endParaRPr sz="1400"/>
          </a:p>
          <a:p>
            <a:pPr lvl="0" rtl="0">
              <a:spcBef>
                <a:spcPts val="0"/>
              </a:spcBef>
              <a:buNone/>
            </a:pPr>
            <a:r>
              <a:rPr lang="en" sz="1400"/>
              <a:t>Once a pattern is matched the Response element within the Model is evaluated.</a:t>
            </a:r>
          </a:p>
        </p:txBody>
      </p:sp>
      <p:sp>
        <p:nvSpPr>
          <p:cNvPr id="215" name="Shape 215"/>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Models can only occur within Concepts and other Models</a:t>
            </a:r>
          </a:p>
        </p:txBody>
      </p:sp>
      <p:sp>
        <p:nvSpPr>
          <p:cNvPr id="216" name="Shape 216"/>
          <p:cNvSpPr txBox="1"/>
          <p:nvPr>
            <p:ph idx="1" type="body"/>
          </p:nvPr>
        </p:nvSpPr>
        <p:spPr>
          <a:xfrm>
            <a:off x="6414800" y="2210450"/>
            <a:ext cx="2371200" cy="3792899"/>
          </a:xfrm>
          <a:prstGeom prst="rect">
            <a:avLst/>
          </a:prstGeom>
        </p:spPr>
        <p:txBody>
          <a:bodyPr anchorCtr="0" anchor="t" bIns="91425" lIns="91425" rIns="91425" tIns="91425">
            <a:noAutofit/>
          </a:bodyPr>
          <a:lstStyle/>
          <a:p>
            <a:pPr lvl="0" rtl="0">
              <a:spcBef>
                <a:spcPts val="0"/>
              </a:spcBef>
              <a:buNone/>
            </a:pPr>
            <a:r>
              <a:rPr b="1" lang="en" sz="1400"/>
              <a:t>Response</a:t>
            </a:r>
          </a:p>
          <a:p>
            <a:pPr lvl="0" rtl="0">
              <a:spcBef>
                <a:spcPts val="0"/>
              </a:spcBef>
              <a:buNone/>
            </a:pPr>
            <a:r>
              <a:rPr lang="en" sz="1400"/>
              <a:t>The Response element within the Model is the part that is evaluated if it’s ancestor pattern matched the user input.</a:t>
            </a:r>
          </a:p>
          <a:p>
            <a:pPr lvl="0" rtl="0">
              <a:spcBef>
                <a:spcPts val="0"/>
              </a:spcBef>
              <a:buNone/>
            </a:pPr>
            <a:r>
              <a:t/>
            </a:r>
            <a:endParaRPr sz="1400"/>
          </a:p>
          <a:p>
            <a:pPr lvl="0" rtl="0">
              <a:spcBef>
                <a:spcPts val="0"/>
              </a:spcBef>
              <a:buNone/>
            </a:pPr>
            <a:r>
              <a:rPr lang="en" sz="1400"/>
              <a:t>A Response element may contain other SIML elements that transform the response that is sent to the user.</a:t>
            </a:r>
          </a:p>
        </p:txBody>
      </p:sp>
      <p:sp>
        <p:nvSpPr>
          <p:cNvPr id="217" name="Shape 217"/>
          <p:cNvSpPr txBox="1"/>
          <p:nvPr>
            <p:ph idx="1" type="body"/>
          </p:nvPr>
        </p:nvSpPr>
        <p:spPr>
          <a:xfrm>
            <a:off x="3514525" y="2210450"/>
            <a:ext cx="2371200" cy="3792899"/>
          </a:xfrm>
          <a:prstGeom prst="rect">
            <a:avLst/>
          </a:prstGeom>
        </p:spPr>
        <p:txBody>
          <a:bodyPr anchorCtr="0" anchor="t" bIns="91425" lIns="91425" rIns="91425" tIns="91425">
            <a:noAutofit/>
          </a:bodyPr>
          <a:lstStyle/>
          <a:p>
            <a:pPr lvl="0" rtl="0">
              <a:spcBef>
                <a:spcPts val="0"/>
              </a:spcBef>
              <a:buNone/>
            </a:pPr>
            <a:r>
              <a:rPr b="1" lang="en" sz="1400"/>
              <a:t>Previous</a:t>
            </a:r>
          </a:p>
          <a:p>
            <a:pPr lvl="0" rtl="0">
              <a:spcBef>
                <a:spcPts val="0"/>
              </a:spcBef>
              <a:buNone/>
            </a:pPr>
            <a:r>
              <a:rPr lang="en" sz="1400"/>
              <a:t>Optionally the previous utterance of the Bot may be checked after a pattern is matched using the Previous tag. </a:t>
            </a:r>
          </a:p>
          <a:p>
            <a:pPr lvl="0" rtl="0">
              <a:spcBef>
                <a:spcPts val="0"/>
              </a:spcBef>
              <a:buNone/>
            </a:pPr>
            <a:r>
              <a:t/>
            </a:r>
            <a:endParaRPr sz="1400"/>
          </a:p>
          <a:p>
            <a:pPr lvl="0" rtl="0">
              <a:spcBef>
                <a:spcPts val="0"/>
              </a:spcBef>
              <a:buNone/>
            </a:pPr>
            <a:r>
              <a:rPr lang="en" sz="1400"/>
              <a:t>If the previous utterance of the Bot is equal to the one specified within the Previous element then the Response element within the Model is evaluated</a:t>
            </a:r>
          </a:p>
          <a:p>
            <a:pPr lvl="0" rtl="0">
              <a:spcBef>
                <a:spcPts val="0"/>
              </a:spcBef>
              <a:buNone/>
            </a:pPr>
            <a:r>
              <a:t/>
            </a:r>
            <a:endParaRPr sz="1400"/>
          </a:p>
          <a:p>
            <a:pPr lvl="0" rtl="0">
              <a:spcBef>
                <a:spcPts val="0"/>
              </a:spcBef>
              <a:buNone/>
            </a:pPr>
            <a:r>
              <a:t/>
            </a:r>
            <a:endParaRPr sz="1400"/>
          </a:p>
        </p:txBody>
      </p:sp>
      <p:sp>
        <p:nvSpPr>
          <p:cNvPr id="218" name="Shape 218"/>
          <p:cNvSpPr txBox="1"/>
          <p:nvPr/>
        </p:nvSpPr>
        <p:spPr>
          <a:xfrm>
            <a:off x="462900" y="1071200"/>
            <a:ext cx="8607300" cy="5106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A basic unit of knowledge in SIML is stored within a Model</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nvSpPr>
        <p:spPr>
          <a:xfrm>
            <a:off x="316800" y="628750"/>
            <a:ext cx="8510400" cy="966300"/>
          </a:xfrm>
          <a:prstGeom prst="rect">
            <a:avLst/>
          </a:prstGeom>
          <a:noFill/>
          <a:ln>
            <a:noFill/>
          </a:ln>
        </p:spPr>
        <p:txBody>
          <a:bodyPr anchorCtr="0" anchor="ctr" bIns="91425" lIns="91425" rIns="91425" tIns="91425">
            <a:noAutofit/>
          </a:bodyPr>
          <a:lstStyle/>
          <a:p>
            <a:pPr lvl="0" rtl="0">
              <a:spcBef>
                <a:spcPts val="600"/>
              </a:spcBef>
              <a:buNone/>
            </a:pPr>
            <a:r>
              <a:rPr lang="en" sz="3000">
                <a:solidFill>
                  <a:srgbClr val="97ABBC"/>
                </a:solidFill>
                <a:latin typeface="Raleway"/>
                <a:ea typeface="Raleway"/>
                <a:cs typeface="Raleway"/>
                <a:sym typeface="Raleway"/>
              </a:rPr>
              <a:t>Typical example of an SIML Model</a:t>
            </a:r>
          </a:p>
          <a:p>
            <a:pPr lvl="0" rtl="0">
              <a:spcBef>
                <a:spcPts val="600"/>
              </a:spcBef>
              <a:buNone/>
            </a:pPr>
            <a:r>
              <a:t/>
            </a:r>
            <a:endParaRPr>
              <a:solidFill>
                <a:srgbClr val="677480"/>
              </a:solidFill>
              <a:latin typeface="Lato"/>
              <a:ea typeface="Lato"/>
              <a:cs typeface="Lato"/>
              <a:sym typeface="Lato"/>
            </a:endParaRPr>
          </a:p>
        </p:txBody>
      </p:sp>
      <p:sp>
        <p:nvSpPr>
          <p:cNvPr id="224" name="Shape 224"/>
          <p:cNvSpPr txBox="1"/>
          <p:nvPr/>
        </p:nvSpPr>
        <p:spPr>
          <a:xfrm>
            <a:off x="316800" y="1676775"/>
            <a:ext cx="6648299" cy="22820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rPr lang="en">
                <a:solidFill>
                  <a:srgbClr val="4998BC"/>
                </a:solidFill>
                <a:latin typeface="Consolas"/>
                <a:ea typeface="Consolas"/>
                <a:cs typeface="Consolas"/>
                <a:sym typeface="Consolas"/>
              </a:rPr>
              <a:t>&lt;Model&gt;</a:t>
            </a:r>
          </a:p>
          <a:p>
            <a:pPr lvl="0" rtl="0">
              <a:spcBef>
                <a:spcPts val="0"/>
              </a:spcBef>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YES</a:t>
            </a:r>
            <a:r>
              <a:rPr lang="en">
                <a:solidFill>
                  <a:srgbClr val="4998BC"/>
                </a:solidFill>
                <a:latin typeface="Consolas"/>
                <a:ea typeface="Consolas"/>
                <a:cs typeface="Consolas"/>
                <a:sym typeface="Consolas"/>
              </a:rPr>
              <a:t>&lt;/Pattern&gt;</a:t>
            </a:r>
          </a:p>
          <a:p>
            <a:pPr lvl="0" rtl="0">
              <a:spcBef>
                <a:spcPts val="0"/>
              </a:spcBef>
              <a:buNone/>
            </a:pPr>
            <a:r>
              <a:rPr lang="en">
                <a:solidFill>
                  <a:srgbClr val="4998BC"/>
                </a:solidFill>
                <a:latin typeface="Consolas"/>
                <a:ea typeface="Consolas"/>
                <a:cs typeface="Consolas"/>
                <a:sym typeface="Consolas"/>
              </a:rPr>
              <a:t>  &lt;Previous&gt;</a:t>
            </a:r>
            <a:r>
              <a:rPr lang="en">
                <a:solidFill>
                  <a:schemeClr val="dk1"/>
                </a:solidFill>
                <a:latin typeface="Consolas"/>
                <a:ea typeface="Consolas"/>
                <a:cs typeface="Consolas"/>
                <a:sym typeface="Consolas"/>
              </a:rPr>
              <a:t>Do you like Chatbots</a:t>
            </a:r>
            <a:r>
              <a:rPr lang="en">
                <a:solidFill>
                  <a:srgbClr val="4998BC"/>
                </a:solidFill>
                <a:latin typeface="Consolas"/>
                <a:ea typeface="Consolas"/>
                <a:cs typeface="Consolas"/>
                <a:sym typeface="Consolas"/>
              </a:rPr>
              <a:t>&lt;/Previous&gt;</a:t>
            </a:r>
          </a:p>
          <a:p>
            <a:pPr lvl="0" rtl="0">
              <a:spcBef>
                <a:spcPts val="0"/>
              </a:spcBef>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That is just awesome!</a:t>
            </a:r>
            <a:r>
              <a:rPr lang="en">
                <a:solidFill>
                  <a:srgbClr val="4998BC"/>
                </a:solidFill>
                <a:latin typeface="Consolas"/>
                <a:ea typeface="Consolas"/>
                <a:cs typeface="Consolas"/>
                <a:sym typeface="Consolas"/>
              </a:rPr>
              <a:t>&lt;/Response&gt;</a:t>
            </a:r>
          </a:p>
          <a:p>
            <a:pPr lvl="0" rtl="0">
              <a:spcBef>
                <a:spcPts val="0"/>
              </a:spcBef>
              <a:buNone/>
            </a:pPr>
            <a:r>
              <a:rPr lang="en">
                <a:solidFill>
                  <a:srgbClr val="4998BC"/>
                </a:solidFill>
                <a:latin typeface="Consolas"/>
                <a:ea typeface="Consolas"/>
                <a:cs typeface="Consolas"/>
                <a:sym typeface="Consolas"/>
              </a:rPr>
              <a:t>&lt;/Model&gt;</a:t>
            </a:r>
          </a:p>
          <a:p>
            <a:pPr lvl="0" rtl="0">
              <a:spcBef>
                <a:spcPts val="0"/>
              </a:spcBef>
              <a:buNone/>
            </a:pPr>
            <a:r>
              <a:t/>
            </a:r>
            <a:endParaRPr>
              <a:latin typeface="Consolas"/>
              <a:ea typeface="Consolas"/>
              <a:cs typeface="Consolas"/>
              <a:sym typeface="Consolas"/>
            </a:endParaRPr>
          </a:p>
        </p:txBody>
      </p:sp>
      <p:sp>
        <p:nvSpPr>
          <p:cNvPr id="225" name="Shape 225"/>
          <p:cNvSpPr txBox="1"/>
          <p:nvPr/>
        </p:nvSpPr>
        <p:spPr>
          <a:xfrm>
            <a:off x="316800" y="4366300"/>
            <a:ext cx="8252700" cy="11408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“YES” is the pattern</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“Do you like Chatbots” is last utterance of the Bot</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“That is just awesome!” is the response that will be generated if the user types “yes” after the bot says “Do you like Chatbots”</a:t>
            </a:r>
          </a:p>
        </p:txBody>
      </p:sp>
      <p:sp>
        <p:nvSpPr>
          <p:cNvPr id="226" name="Shape 226"/>
          <p:cNvSpPr txBox="1"/>
          <p:nvPr/>
        </p:nvSpPr>
        <p:spPr>
          <a:xfrm>
            <a:off x="0" y="6195375"/>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Use Alt+M to insert a Model template when using Syn Chatbot Studio</a:t>
            </a:r>
          </a:p>
        </p:txBody>
      </p:sp>
      <p:sp>
        <p:nvSpPr>
          <p:cNvPr id="227" name="Shape 227"/>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All SIML tags are </a:t>
            </a:r>
            <a:r>
              <a:rPr b="1" lang="en" sz="1200">
                <a:solidFill>
                  <a:srgbClr val="677480"/>
                </a:solidFill>
                <a:latin typeface="Lato"/>
                <a:ea typeface="Lato"/>
                <a:cs typeface="Lato"/>
                <a:sym typeface="Lato"/>
              </a:rPr>
              <a:t>case-sensitive</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pic>
        <p:nvPicPr>
          <p:cNvPr id="232" name="Shape 232"/>
          <p:cNvPicPr preferRelativeResize="0"/>
          <p:nvPr/>
        </p:nvPicPr>
        <p:blipFill>
          <a:blip r:embed="rId3">
            <a:alphaModFix/>
          </a:blip>
          <a:stretch>
            <a:fillRect/>
          </a:stretch>
        </p:blipFill>
        <p:spPr>
          <a:xfrm>
            <a:off x="0" y="-46272"/>
            <a:ext cx="9144000" cy="6849070"/>
          </a:xfrm>
          <a:prstGeom prst="rect">
            <a:avLst/>
          </a:prstGeom>
          <a:noFill/>
          <a:ln>
            <a:noFill/>
          </a:ln>
        </p:spPr>
      </p:pic>
      <p:sp>
        <p:nvSpPr>
          <p:cNvPr id="233" name="Shape 233"/>
          <p:cNvSpPr/>
          <p:nvPr/>
        </p:nvSpPr>
        <p:spPr>
          <a:xfrm>
            <a:off x="0" y="4285725"/>
            <a:ext cx="7352399" cy="1640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34" name="Shape 234"/>
          <p:cNvSpPr txBox="1"/>
          <p:nvPr>
            <p:ph type="title"/>
          </p:nvPr>
        </p:nvSpPr>
        <p:spPr>
          <a:xfrm>
            <a:off x="477300" y="4514325"/>
            <a:ext cx="5796000" cy="736499"/>
          </a:xfrm>
          <a:prstGeom prst="rect">
            <a:avLst/>
          </a:prstGeom>
        </p:spPr>
        <p:txBody>
          <a:bodyPr anchorCtr="0" anchor="b" bIns="91425" lIns="91425" rIns="91425" tIns="91425">
            <a:noAutofit/>
          </a:bodyPr>
          <a:lstStyle/>
          <a:p>
            <a:pPr lvl="0" rtl="0">
              <a:spcBef>
                <a:spcPts val="0"/>
              </a:spcBef>
              <a:buNone/>
            </a:pPr>
            <a:r>
              <a:rPr lang="en"/>
              <a:t>SIML Pattern</a:t>
            </a:r>
          </a:p>
        </p:txBody>
      </p:sp>
      <p:sp>
        <p:nvSpPr>
          <p:cNvPr id="235" name="Shape 235"/>
          <p:cNvSpPr txBox="1"/>
          <p:nvPr>
            <p:ph idx="1" type="body"/>
          </p:nvPr>
        </p:nvSpPr>
        <p:spPr>
          <a:xfrm>
            <a:off x="477300" y="5079350"/>
            <a:ext cx="6820200" cy="864900"/>
          </a:xfrm>
          <a:prstGeom prst="rect">
            <a:avLst/>
          </a:prstGeom>
        </p:spPr>
        <p:txBody>
          <a:bodyPr anchorCtr="0" anchor="t" bIns="91425" lIns="91425" rIns="91425" tIns="91425">
            <a:noAutofit/>
          </a:bodyPr>
          <a:lstStyle/>
          <a:p>
            <a:pPr lvl="0" rtl="0">
              <a:spcBef>
                <a:spcPts val="0"/>
              </a:spcBef>
              <a:buNone/>
            </a:pPr>
            <a:r>
              <a:rPr lang="en" sz="2400"/>
              <a:t>A sequence of SIML tokens that activates a Model</a:t>
            </a:r>
          </a:p>
        </p:txBody>
      </p:sp>
      <p:sp>
        <p:nvSpPr>
          <p:cNvPr id="236" name="Shape 236"/>
          <p:cNvSpPr/>
          <p:nvPr/>
        </p:nvSpPr>
        <p:spPr>
          <a:xfrm>
            <a:off x="3675952" y="5925825"/>
            <a:ext cx="1837800"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5514494" y="5925825"/>
            <a:ext cx="1837800"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a:off x="0" y="5925825"/>
            <a:ext cx="18378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239" name="Shape 239"/>
          <p:cNvSpPr/>
          <p:nvPr/>
        </p:nvSpPr>
        <p:spPr>
          <a:xfrm>
            <a:off x="1838038" y="5925825"/>
            <a:ext cx="18378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1" type="body"/>
          </p:nvPr>
        </p:nvSpPr>
        <p:spPr>
          <a:xfrm>
            <a:off x="1710150" y="2591300"/>
            <a:ext cx="5723699" cy="1577099"/>
          </a:xfrm>
          <a:prstGeom prst="rect">
            <a:avLst/>
          </a:prstGeom>
        </p:spPr>
        <p:txBody>
          <a:bodyPr anchorCtr="0" anchor="t" bIns="91425" lIns="91425" rIns="91425" tIns="91425">
            <a:noAutofit/>
          </a:bodyPr>
          <a:lstStyle/>
          <a:p>
            <a:pPr lvl="0">
              <a:spcBef>
                <a:spcPts val="0"/>
              </a:spcBef>
              <a:buNone/>
            </a:pPr>
            <a:r>
              <a:rPr lang="en"/>
              <a:t>Any sufficiently advanced technology is indistinguishable from magic.</a:t>
            </a:r>
          </a:p>
        </p:txBody>
      </p:sp>
      <p:sp>
        <p:nvSpPr>
          <p:cNvPr id="86" name="Shape 86"/>
          <p:cNvSpPr txBox="1"/>
          <p:nvPr>
            <p:ph idx="1" type="body"/>
          </p:nvPr>
        </p:nvSpPr>
        <p:spPr>
          <a:xfrm>
            <a:off x="1710150" y="4436175"/>
            <a:ext cx="5723699" cy="839399"/>
          </a:xfrm>
          <a:prstGeom prst="rect">
            <a:avLst/>
          </a:prstGeom>
        </p:spPr>
        <p:txBody>
          <a:bodyPr anchorCtr="0" anchor="t" bIns="91425" lIns="91425" rIns="91425" tIns="91425">
            <a:noAutofit/>
          </a:bodyPr>
          <a:lstStyle/>
          <a:p>
            <a:pPr lvl="0" rtl="0">
              <a:spcBef>
                <a:spcPts val="0"/>
              </a:spcBef>
              <a:buNone/>
            </a:pPr>
            <a:r>
              <a:rPr lang="en"/>
              <a:t>- Arthur C. Clarke.</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SIML Pattern</a:t>
            </a:r>
          </a:p>
        </p:txBody>
      </p:sp>
      <p:sp>
        <p:nvSpPr>
          <p:cNvPr id="245" name="Shape 245"/>
          <p:cNvSpPr txBox="1"/>
          <p:nvPr>
            <p:ph idx="1" type="body"/>
          </p:nvPr>
        </p:nvSpPr>
        <p:spPr>
          <a:xfrm>
            <a:off x="684125" y="2210450"/>
            <a:ext cx="2371200" cy="1432200"/>
          </a:xfrm>
          <a:prstGeom prst="rect">
            <a:avLst/>
          </a:prstGeom>
        </p:spPr>
        <p:txBody>
          <a:bodyPr anchorCtr="0" anchor="t" bIns="91425" lIns="91425" rIns="91425" tIns="91425">
            <a:noAutofit/>
          </a:bodyPr>
          <a:lstStyle/>
          <a:p>
            <a:pPr lvl="0" rtl="0">
              <a:spcBef>
                <a:spcPts val="0"/>
              </a:spcBef>
              <a:buNone/>
            </a:pPr>
            <a:r>
              <a:rPr b="1" lang="en" sz="1400"/>
              <a:t>Atomic</a:t>
            </a:r>
          </a:p>
          <a:p>
            <a:pPr lvl="0" rtl="0">
              <a:spcBef>
                <a:spcPts val="0"/>
              </a:spcBef>
              <a:buNone/>
            </a:pPr>
            <a:r>
              <a:rPr lang="en" sz="1400"/>
              <a:t>A Pattern that comprises of only words. Words maybe in any language.</a:t>
            </a:r>
          </a:p>
        </p:txBody>
      </p:sp>
      <p:sp>
        <p:nvSpPr>
          <p:cNvPr id="246" name="Shape 246"/>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Conditional and Scripted patterns shouldn’t be used inside Public Concepts</a:t>
            </a:r>
          </a:p>
        </p:txBody>
      </p:sp>
      <p:sp>
        <p:nvSpPr>
          <p:cNvPr id="247" name="Shape 247"/>
          <p:cNvSpPr txBox="1"/>
          <p:nvPr>
            <p:ph idx="1" type="body"/>
          </p:nvPr>
        </p:nvSpPr>
        <p:spPr>
          <a:xfrm>
            <a:off x="6414800" y="2210450"/>
            <a:ext cx="2371200" cy="1432200"/>
          </a:xfrm>
          <a:prstGeom prst="rect">
            <a:avLst/>
          </a:prstGeom>
        </p:spPr>
        <p:txBody>
          <a:bodyPr anchorCtr="0" anchor="t" bIns="91425" lIns="91425" rIns="91425" tIns="91425">
            <a:noAutofit/>
          </a:bodyPr>
          <a:lstStyle/>
          <a:p>
            <a:pPr lvl="0" rtl="0">
              <a:spcBef>
                <a:spcPts val="0"/>
              </a:spcBef>
              <a:buNone/>
            </a:pPr>
            <a:r>
              <a:rPr b="1" lang="en" sz="1400"/>
              <a:t>Conditional</a:t>
            </a:r>
          </a:p>
          <a:p>
            <a:pPr lvl="0" rtl="0">
              <a:spcBef>
                <a:spcPts val="0"/>
              </a:spcBef>
              <a:buNone/>
            </a:pPr>
            <a:r>
              <a:rPr lang="en" sz="1400"/>
              <a:t>A Pattern that consists an &lt;If&gt; element that specifies a condition to be evaluated</a:t>
            </a:r>
          </a:p>
        </p:txBody>
      </p:sp>
      <p:sp>
        <p:nvSpPr>
          <p:cNvPr id="248" name="Shape 248"/>
          <p:cNvSpPr txBox="1"/>
          <p:nvPr>
            <p:ph idx="1" type="body"/>
          </p:nvPr>
        </p:nvSpPr>
        <p:spPr>
          <a:xfrm>
            <a:off x="3514525" y="2210450"/>
            <a:ext cx="2371200" cy="1997399"/>
          </a:xfrm>
          <a:prstGeom prst="rect">
            <a:avLst/>
          </a:prstGeom>
        </p:spPr>
        <p:txBody>
          <a:bodyPr anchorCtr="0" anchor="t" bIns="91425" lIns="91425" rIns="91425" tIns="91425">
            <a:noAutofit/>
          </a:bodyPr>
          <a:lstStyle/>
          <a:p>
            <a:pPr lvl="0" rtl="0">
              <a:spcBef>
                <a:spcPts val="0"/>
              </a:spcBef>
              <a:buNone/>
            </a:pPr>
            <a:r>
              <a:rPr b="1" lang="en" sz="1400"/>
              <a:t>Non-Atomic|Complex</a:t>
            </a:r>
          </a:p>
          <a:p>
            <a:pPr lvl="0" rtl="0">
              <a:spcBef>
                <a:spcPts val="0"/>
              </a:spcBef>
              <a:buNone/>
            </a:pPr>
            <a:r>
              <a:rPr lang="en" sz="1400"/>
              <a:t>A Pattern that consists of words and/or pattern symbols. There are a number of SIML Pattern elements/wildcards that can be used to declare a non-atomic pattern</a:t>
            </a:r>
          </a:p>
          <a:p>
            <a:pPr lvl="0" rtl="0">
              <a:spcBef>
                <a:spcPts val="0"/>
              </a:spcBef>
              <a:buNone/>
            </a:pPr>
            <a:r>
              <a:t/>
            </a:r>
            <a:endParaRPr sz="1400"/>
          </a:p>
          <a:p>
            <a:pPr lvl="0" rtl="0">
              <a:spcBef>
                <a:spcPts val="0"/>
              </a:spcBef>
              <a:buNone/>
            </a:pPr>
            <a:r>
              <a:t/>
            </a:r>
            <a:endParaRPr sz="1400"/>
          </a:p>
        </p:txBody>
      </p:sp>
      <p:sp>
        <p:nvSpPr>
          <p:cNvPr id="249" name="Shape 249"/>
          <p:cNvSpPr txBox="1"/>
          <p:nvPr/>
        </p:nvSpPr>
        <p:spPr>
          <a:xfrm>
            <a:off x="462900" y="1071200"/>
            <a:ext cx="8607300" cy="7395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A Pattern is a sequence of SIML tokens or elements that get a Model activated</a:t>
            </a:r>
          </a:p>
        </p:txBody>
      </p:sp>
      <p:sp>
        <p:nvSpPr>
          <p:cNvPr id="250" name="Shape 250"/>
          <p:cNvSpPr txBox="1"/>
          <p:nvPr>
            <p:ph idx="1" type="body"/>
          </p:nvPr>
        </p:nvSpPr>
        <p:spPr>
          <a:xfrm>
            <a:off x="684125" y="4284575"/>
            <a:ext cx="2371200" cy="1694100"/>
          </a:xfrm>
          <a:prstGeom prst="rect">
            <a:avLst/>
          </a:prstGeom>
        </p:spPr>
        <p:txBody>
          <a:bodyPr anchorCtr="0" anchor="t" bIns="91425" lIns="91425" rIns="91425" tIns="91425">
            <a:noAutofit/>
          </a:bodyPr>
          <a:lstStyle/>
          <a:p>
            <a:pPr lvl="0" rtl="0">
              <a:spcBef>
                <a:spcPts val="0"/>
              </a:spcBef>
              <a:buNone/>
            </a:pPr>
            <a:r>
              <a:rPr b="1" lang="en" sz="1400"/>
              <a:t>Scripted</a:t>
            </a:r>
          </a:p>
          <a:p>
            <a:pPr lvl="0" rtl="0">
              <a:spcBef>
                <a:spcPts val="0"/>
              </a:spcBef>
              <a:buNone/>
            </a:pPr>
            <a:r>
              <a:rPr lang="en" sz="1400"/>
              <a:t>A Pattern that consists a condition specified in a scripting language that, when evaluated, returns True or False</a:t>
            </a:r>
          </a:p>
          <a:p>
            <a:pPr lvl="0" rtl="0">
              <a:spcBef>
                <a:spcPts val="0"/>
              </a:spcBef>
              <a:buNone/>
            </a:pPr>
            <a:r>
              <a:t/>
            </a:r>
            <a:endParaRPr sz="1400"/>
          </a:p>
          <a:p>
            <a:pPr lvl="0" rtl="0">
              <a:spcBef>
                <a:spcPts val="0"/>
              </a:spcBef>
              <a:buNone/>
            </a:pPr>
            <a:r>
              <a:t/>
            </a:r>
            <a:endParaRPr sz="1400"/>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nvSpPr>
        <p:spPr>
          <a:xfrm>
            <a:off x="316800" y="628750"/>
            <a:ext cx="8510400" cy="966300"/>
          </a:xfrm>
          <a:prstGeom prst="rect">
            <a:avLst/>
          </a:prstGeom>
          <a:noFill/>
          <a:ln>
            <a:noFill/>
          </a:ln>
        </p:spPr>
        <p:txBody>
          <a:bodyPr anchorCtr="0" anchor="ctr" bIns="91425" lIns="91425" rIns="91425" tIns="91425">
            <a:noAutofit/>
          </a:bodyPr>
          <a:lstStyle/>
          <a:p>
            <a:pPr lvl="0" rtl="0">
              <a:spcBef>
                <a:spcPts val="600"/>
              </a:spcBef>
              <a:buNone/>
            </a:pPr>
            <a:r>
              <a:rPr lang="en" sz="3000">
                <a:solidFill>
                  <a:srgbClr val="97ABBC"/>
                </a:solidFill>
                <a:latin typeface="Raleway"/>
                <a:ea typeface="Raleway"/>
                <a:cs typeface="Raleway"/>
                <a:sym typeface="Raleway"/>
              </a:rPr>
              <a:t>Pattern Elements in SIML</a:t>
            </a:r>
          </a:p>
          <a:p>
            <a:pPr lvl="0" rtl="0">
              <a:spcBef>
                <a:spcPts val="600"/>
              </a:spcBef>
              <a:buNone/>
            </a:pPr>
            <a:r>
              <a:t/>
            </a:r>
            <a:endParaRPr>
              <a:solidFill>
                <a:srgbClr val="677480"/>
              </a:solidFill>
              <a:latin typeface="Lato"/>
              <a:ea typeface="Lato"/>
              <a:cs typeface="Lato"/>
              <a:sym typeface="Lato"/>
            </a:endParaRPr>
          </a:p>
        </p:txBody>
      </p:sp>
      <p:sp>
        <p:nvSpPr>
          <p:cNvPr id="256" name="Shape 256"/>
          <p:cNvSpPr txBox="1"/>
          <p:nvPr>
            <p:ph idx="4294967295" type="body"/>
          </p:nvPr>
        </p:nvSpPr>
        <p:spPr>
          <a:xfrm>
            <a:off x="413850" y="1453625"/>
            <a:ext cx="8316299" cy="4798799"/>
          </a:xfrm>
          <a:prstGeom prst="rect">
            <a:avLst/>
          </a:prstGeom>
        </p:spPr>
        <p:txBody>
          <a:bodyPr anchorCtr="0" anchor="t" bIns="91425" lIns="91425" rIns="91425" tIns="91425">
            <a:noAutofit/>
          </a:bodyPr>
          <a:lstStyle/>
          <a:p>
            <a:pPr indent="-317500" lvl="0" marL="457200" marR="0" rtl="0" algn="l">
              <a:lnSpc>
                <a:spcPct val="150000"/>
              </a:lnSpc>
              <a:spcBef>
                <a:spcPts val="600"/>
              </a:spcBef>
              <a:spcAft>
                <a:spcPts val="0"/>
              </a:spcAft>
              <a:buClr>
                <a:srgbClr val="677480"/>
              </a:buClr>
              <a:buSzPct val="100000"/>
              <a:buFont typeface="Lato"/>
              <a:buAutoNum type="arabicPeriod"/>
            </a:pPr>
            <a:r>
              <a:rPr b="1" lang="en" sz="1400"/>
              <a:t>^ </a:t>
            </a:r>
            <a:r>
              <a:rPr lang="en" sz="1400"/>
              <a:t>(up arrow) - Is prefixed to a word and makes SIML Bot search for the preceding word before any other pattern element. Example “</a:t>
            </a:r>
            <a:r>
              <a:rPr b="1" lang="en" sz="1400"/>
              <a:t>^Run Console</a:t>
            </a:r>
            <a:r>
              <a:rPr lang="en" sz="1400"/>
              <a:t>” will match “</a:t>
            </a:r>
            <a:r>
              <a:rPr b="1" i="1" lang="en" sz="1400"/>
              <a:t>Run Console</a:t>
            </a:r>
            <a:r>
              <a:rPr lang="en" sz="1400"/>
              <a:t>”</a:t>
            </a:r>
          </a:p>
          <a:p>
            <a:pPr lvl="0" marR="0" rtl="0" algn="l">
              <a:lnSpc>
                <a:spcPct val="150000"/>
              </a:lnSpc>
              <a:spcBef>
                <a:spcPts val="600"/>
              </a:spcBef>
              <a:spcAft>
                <a:spcPts val="0"/>
              </a:spcAft>
              <a:buNone/>
            </a:pPr>
            <a:r>
              <a:t/>
            </a:r>
            <a:endParaRPr sz="1400"/>
          </a:p>
          <a:p>
            <a:pPr indent="-317500" lvl="0" marL="457200" rtl="0">
              <a:lnSpc>
                <a:spcPct val="150000"/>
              </a:lnSpc>
              <a:spcBef>
                <a:spcPts val="0"/>
              </a:spcBef>
              <a:buSzPct val="100000"/>
              <a:buAutoNum type="arabicPeriod"/>
            </a:pPr>
            <a:r>
              <a:rPr b="1" lang="en" sz="1400"/>
              <a:t>% </a:t>
            </a:r>
            <a:r>
              <a:rPr lang="en" sz="1400"/>
              <a:t>(percent) - Matches zero or more words. Example “</a:t>
            </a:r>
            <a:r>
              <a:rPr b="1" lang="en" sz="1400"/>
              <a:t>Do you like %</a:t>
            </a:r>
            <a:r>
              <a:rPr lang="en" sz="1400"/>
              <a:t>” will match “</a:t>
            </a:r>
            <a:r>
              <a:rPr b="1" i="1" lang="en" sz="1400"/>
              <a:t>Do you like </a:t>
            </a:r>
            <a:r>
              <a:rPr b="1" i="1" lang="en" sz="1400" u="sng"/>
              <a:t>cupcakes</a:t>
            </a:r>
            <a:r>
              <a:rPr lang="en" sz="1400"/>
              <a:t>” or “</a:t>
            </a:r>
            <a:r>
              <a:rPr b="1" i="1" lang="en" sz="1400"/>
              <a:t>Do you like </a:t>
            </a:r>
            <a:r>
              <a:rPr b="1" i="1" lang="en" sz="1400" u="sng"/>
              <a:t>bacon</a:t>
            </a:r>
            <a:r>
              <a:rPr lang="en" sz="1400"/>
              <a:t>”</a:t>
            </a:r>
          </a:p>
          <a:p>
            <a:pPr lvl="0" rtl="0">
              <a:lnSpc>
                <a:spcPct val="150000"/>
              </a:lnSpc>
              <a:spcBef>
                <a:spcPts val="0"/>
              </a:spcBef>
              <a:buNone/>
            </a:pPr>
            <a:r>
              <a:t/>
            </a:r>
            <a:endParaRPr sz="1400"/>
          </a:p>
          <a:p>
            <a:pPr indent="-317500" lvl="0" marL="457200" rtl="0">
              <a:lnSpc>
                <a:spcPct val="150000"/>
              </a:lnSpc>
              <a:spcBef>
                <a:spcPts val="0"/>
              </a:spcBef>
              <a:buSzPct val="100000"/>
              <a:buAutoNum type="arabicPeriod"/>
            </a:pPr>
            <a:r>
              <a:rPr b="1" lang="en" sz="1400"/>
              <a:t>_ </a:t>
            </a:r>
            <a:r>
              <a:rPr lang="en" sz="1400"/>
              <a:t>(Underscore) - Matches one or more words. Example “</a:t>
            </a:r>
            <a:r>
              <a:rPr b="1" lang="en" sz="1400"/>
              <a:t>What is _</a:t>
            </a:r>
            <a:r>
              <a:rPr lang="en" sz="1400"/>
              <a:t>” will match “</a:t>
            </a:r>
            <a:r>
              <a:rPr b="1" i="1" lang="en" sz="1400"/>
              <a:t>What is </a:t>
            </a:r>
            <a:r>
              <a:rPr b="1" i="1" lang="en" sz="1400" u="sng"/>
              <a:t>a conscientious man</a:t>
            </a:r>
            <a:r>
              <a:rPr lang="en" sz="1400"/>
              <a:t>” or “</a:t>
            </a:r>
            <a:r>
              <a:rPr b="1" i="1" lang="en" sz="1400"/>
              <a:t>what is </a:t>
            </a:r>
            <a:r>
              <a:rPr b="1" i="1" lang="en" sz="1400" u="sng"/>
              <a:t>your name</a:t>
            </a:r>
            <a:r>
              <a:rPr lang="en" sz="1400"/>
              <a:t>”</a:t>
            </a:r>
          </a:p>
          <a:p>
            <a:pPr lvl="0" rtl="0">
              <a:lnSpc>
                <a:spcPct val="150000"/>
              </a:lnSpc>
              <a:spcBef>
                <a:spcPts val="0"/>
              </a:spcBef>
              <a:buNone/>
            </a:pPr>
            <a:r>
              <a:t/>
            </a:r>
            <a:endParaRPr sz="1400"/>
          </a:p>
          <a:p>
            <a:pPr indent="-317500" lvl="0" marL="457200" rtl="0">
              <a:lnSpc>
                <a:spcPct val="150000"/>
              </a:lnSpc>
              <a:spcBef>
                <a:spcPts val="0"/>
              </a:spcBef>
              <a:buSzPct val="100000"/>
              <a:buAutoNum type="arabicPeriod"/>
            </a:pPr>
            <a:r>
              <a:rPr b="1" lang="en" sz="1400"/>
              <a:t>Atomic - </a:t>
            </a:r>
            <a:r>
              <a:rPr lang="en" sz="1400"/>
              <a:t>These are word based patterns and contain no symbols. Example “</a:t>
            </a:r>
            <a:r>
              <a:rPr b="1" lang="en" sz="1400"/>
              <a:t>How are you</a:t>
            </a:r>
            <a:r>
              <a:rPr lang="en" sz="1400"/>
              <a:t>” will match exactly “</a:t>
            </a:r>
            <a:r>
              <a:rPr b="1" i="1" lang="en" sz="1400"/>
              <a:t>how are you</a:t>
            </a:r>
            <a:r>
              <a:rPr lang="en" sz="1400"/>
              <a:t>” or “</a:t>
            </a:r>
            <a:r>
              <a:rPr b="1" i="1" lang="en" sz="1400"/>
              <a:t>HOW are YoU</a:t>
            </a:r>
            <a:r>
              <a:rPr lang="en" sz="1400"/>
              <a:t>” as user input is case-insensitive to an SIML Bot.</a:t>
            </a:r>
          </a:p>
          <a:p>
            <a:pPr lvl="0" rtl="0">
              <a:spcBef>
                <a:spcPts val="0"/>
              </a:spcBef>
              <a:buNone/>
            </a:pPr>
            <a:r>
              <a:t/>
            </a:r>
            <a:endParaRPr sz="1400"/>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nvSpPr>
        <p:spPr>
          <a:xfrm>
            <a:off x="316800" y="628750"/>
            <a:ext cx="8510400" cy="966300"/>
          </a:xfrm>
          <a:prstGeom prst="rect">
            <a:avLst/>
          </a:prstGeom>
          <a:noFill/>
          <a:ln>
            <a:noFill/>
          </a:ln>
        </p:spPr>
        <p:txBody>
          <a:bodyPr anchorCtr="0" anchor="ctr" bIns="91425" lIns="91425" rIns="91425" tIns="91425">
            <a:noAutofit/>
          </a:bodyPr>
          <a:lstStyle/>
          <a:p>
            <a:pPr lvl="0" rtl="0">
              <a:spcBef>
                <a:spcPts val="600"/>
              </a:spcBef>
              <a:buNone/>
            </a:pPr>
            <a:r>
              <a:rPr lang="en" sz="3000">
                <a:solidFill>
                  <a:srgbClr val="97ABBC"/>
                </a:solidFill>
                <a:latin typeface="Raleway"/>
                <a:ea typeface="Raleway"/>
                <a:cs typeface="Raleway"/>
                <a:sym typeface="Raleway"/>
              </a:rPr>
              <a:t>Pattern Elements in SIML</a:t>
            </a:r>
          </a:p>
          <a:p>
            <a:pPr lvl="0" rtl="0">
              <a:spcBef>
                <a:spcPts val="600"/>
              </a:spcBef>
              <a:buNone/>
            </a:pPr>
            <a:r>
              <a:t/>
            </a:r>
            <a:endParaRPr>
              <a:solidFill>
                <a:srgbClr val="677480"/>
              </a:solidFill>
              <a:latin typeface="Lato"/>
              <a:ea typeface="Lato"/>
              <a:cs typeface="Lato"/>
              <a:sym typeface="Lato"/>
            </a:endParaRPr>
          </a:p>
        </p:txBody>
      </p:sp>
      <p:sp>
        <p:nvSpPr>
          <p:cNvPr id="262" name="Shape 262"/>
          <p:cNvSpPr txBox="1"/>
          <p:nvPr>
            <p:ph idx="4294967295" type="body"/>
          </p:nvPr>
        </p:nvSpPr>
        <p:spPr>
          <a:xfrm>
            <a:off x="413850" y="1453625"/>
            <a:ext cx="8316299" cy="4798799"/>
          </a:xfrm>
          <a:prstGeom prst="rect">
            <a:avLst/>
          </a:prstGeom>
        </p:spPr>
        <p:txBody>
          <a:bodyPr anchorCtr="0" anchor="t" bIns="91425" lIns="91425" rIns="91425" tIns="91425">
            <a:noAutofit/>
          </a:bodyPr>
          <a:lstStyle/>
          <a:p>
            <a:pPr indent="-317500" lvl="0" marL="457200" rtl="0">
              <a:lnSpc>
                <a:spcPct val="150000"/>
              </a:lnSpc>
              <a:spcBef>
                <a:spcPts val="0"/>
              </a:spcBef>
              <a:buSzPct val="100000"/>
              <a:buAutoNum type="arabicPeriod" startAt="5"/>
            </a:pPr>
            <a:r>
              <a:rPr b="1" lang="en" sz="1400"/>
              <a:t>@Regex - </a:t>
            </a:r>
            <a:r>
              <a:rPr lang="en" sz="1400"/>
              <a:t>Denotes an pre-defined regular expression. Example “</a:t>
            </a:r>
            <a:r>
              <a:rPr b="1" lang="en" sz="1400"/>
              <a:t>Switch @Switch</a:t>
            </a:r>
            <a:r>
              <a:rPr lang="en" sz="1400"/>
              <a:t>” where Switch can be any regular expression say with the pattern “\</a:t>
            </a:r>
            <a:r>
              <a:rPr b="1" lang="en" sz="1400"/>
              <a:t>b(on|off)\b</a:t>
            </a:r>
            <a:r>
              <a:rPr lang="en" sz="1400"/>
              <a:t>” and will match the sentence “</a:t>
            </a:r>
            <a:r>
              <a:rPr b="1" lang="en" sz="1400"/>
              <a:t>Switch on</a:t>
            </a:r>
            <a:r>
              <a:rPr lang="en" sz="1400"/>
              <a:t>” or “</a:t>
            </a:r>
            <a:r>
              <a:rPr b="1" lang="en" sz="1400"/>
              <a:t>Switch Off</a:t>
            </a:r>
            <a:r>
              <a:rPr lang="en" sz="1400"/>
              <a:t>”</a:t>
            </a:r>
          </a:p>
          <a:p>
            <a:pPr lvl="0" rtl="0">
              <a:lnSpc>
                <a:spcPct val="150000"/>
              </a:lnSpc>
              <a:spcBef>
                <a:spcPts val="0"/>
              </a:spcBef>
              <a:buNone/>
            </a:pPr>
            <a:r>
              <a:t/>
            </a:r>
            <a:endParaRPr sz="1400"/>
          </a:p>
          <a:p>
            <a:pPr indent="-317500" lvl="0" marL="457200" rtl="0">
              <a:lnSpc>
                <a:spcPct val="150000"/>
              </a:lnSpc>
              <a:spcBef>
                <a:spcPts val="0"/>
              </a:spcBef>
              <a:buSzPct val="100000"/>
              <a:buAutoNum type="arabicPeriod" startAt="5"/>
            </a:pPr>
            <a:r>
              <a:rPr b="1" lang="en" sz="1400"/>
              <a:t>$ </a:t>
            </a:r>
            <a:r>
              <a:rPr lang="en" sz="1400"/>
              <a:t>(dollar)</a:t>
            </a:r>
            <a:r>
              <a:rPr b="1" lang="en" sz="1400"/>
              <a:t> </a:t>
            </a:r>
            <a:r>
              <a:rPr lang="en" sz="1400"/>
              <a:t>- Matches one or more words but has a lower priority than %. Example “</a:t>
            </a:r>
            <a:r>
              <a:rPr b="1" lang="en" sz="1400"/>
              <a:t>What do you $</a:t>
            </a:r>
            <a:r>
              <a:rPr lang="en" sz="1400"/>
              <a:t>”</a:t>
            </a:r>
          </a:p>
          <a:p>
            <a:pPr indent="-88900" lvl="0" marL="228600" rtl="0">
              <a:lnSpc>
                <a:spcPct val="150000"/>
              </a:lnSpc>
              <a:spcBef>
                <a:spcPts val="0"/>
              </a:spcBef>
              <a:buSzPct val="100000"/>
              <a:buNone/>
            </a:pPr>
            <a:r>
              <a:t/>
            </a:r>
            <a:endParaRPr b="1" sz="1400"/>
          </a:p>
          <a:p>
            <a:pPr indent="-317500" lvl="0" marL="457200" rtl="0">
              <a:lnSpc>
                <a:spcPct val="150000"/>
              </a:lnSpc>
              <a:spcBef>
                <a:spcPts val="0"/>
              </a:spcBef>
              <a:buSzPct val="100000"/>
              <a:buAutoNum type="arabicPeriod" startAt="7"/>
            </a:pPr>
            <a:r>
              <a:rPr b="1" lang="en" sz="1400"/>
              <a:t>{Word1 Word2 Word3} </a:t>
            </a:r>
            <a:r>
              <a:rPr lang="en" sz="1400"/>
              <a:t>- Is a keywords based pattern and matches the word in the given order even if intermediary words exists within the specified sequence of words. Example “</a:t>
            </a:r>
            <a:r>
              <a:rPr b="1" lang="en" sz="1400"/>
              <a:t>{what your name}</a:t>
            </a:r>
            <a:r>
              <a:rPr lang="en" sz="1400"/>
              <a:t>”will match “</a:t>
            </a:r>
            <a:r>
              <a:rPr b="1" lang="en" sz="1400"/>
              <a:t>what is your name</a:t>
            </a:r>
            <a:r>
              <a:rPr lang="en" sz="1400"/>
              <a:t>”</a:t>
            </a:r>
          </a:p>
          <a:p>
            <a:pPr indent="-317500" lvl="0" marL="457200" rtl="0">
              <a:lnSpc>
                <a:spcPct val="150000"/>
              </a:lnSpc>
              <a:spcBef>
                <a:spcPts val="0"/>
              </a:spcBef>
              <a:buSzPct val="100000"/>
              <a:buNone/>
            </a:pPr>
            <a:r>
              <a:t/>
            </a:r>
            <a:endParaRPr sz="1400"/>
          </a:p>
          <a:p>
            <a:pPr indent="-317500" lvl="0" marL="457200" rtl="0">
              <a:lnSpc>
                <a:spcPct val="150000"/>
              </a:lnSpc>
              <a:spcBef>
                <a:spcPts val="0"/>
              </a:spcBef>
              <a:buSzPct val="100000"/>
              <a:buAutoNum type="arabicPeriod" startAt="8"/>
            </a:pPr>
            <a:r>
              <a:rPr b="1" lang="en" sz="1400"/>
              <a:t>[SET]</a:t>
            </a:r>
            <a:r>
              <a:rPr lang="en" sz="1400"/>
              <a:t> - A Set is a collection of words stored in the Settings File. Example “</a:t>
            </a:r>
            <a:r>
              <a:rPr b="1" lang="en" sz="1400"/>
              <a:t>I like the color [COLOR]</a:t>
            </a:r>
            <a:r>
              <a:rPr lang="en" sz="1400"/>
              <a:t>” will match sentences like “</a:t>
            </a:r>
            <a:r>
              <a:rPr b="1" lang="en" sz="1400"/>
              <a:t>I like the color red</a:t>
            </a:r>
            <a:r>
              <a:rPr lang="en" sz="1400"/>
              <a:t>” , “</a:t>
            </a:r>
            <a:r>
              <a:rPr b="1" lang="en" sz="1400"/>
              <a:t>I like the color blue</a:t>
            </a:r>
            <a:r>
              <a:rPr lang="en" sz="1400"/>
              <a:t>” or “</a:t>
            </a:r>
            <a:r>
              <a:rPr b="1" lang="en" sz="1400"/>
              <a:t>I like the color green</a:t>
            </a:r>
            <a:r>
              <a:rPr lang="en" sz="1400"/>
              <a:t>”</a:t>
            </a:r>
          </a:p>
          <a:p>
            <a:pPr lvl="0" rtl="0">
              <a:lnSpc>
                <a:spcPct val="150000"/>
              </a:lnSpc>
              <a:spcBef>
                <a:spcPts val="0"/>
              </a:spcBef>
              <a:buNone/>
            </a:pPr>
            <a:r>
              <a:t/>
            </a:r>
            <a:endParaRPr b="1" sz="1400"/>
          </a:p>
          <a:p>
            <a:pPr lvl="0" rtl="0">
              <a:spcBef>
                <a:spcPts val="0"/>
              </a:spcBef>
              <a:buNone/>
            </a:pPr>
            <a:r>
              <a:t/>
            </a:r>
            <a:endParaRPr sz="1400"/>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nvSpPr>
        <p:spPr>
          <a:xfrm>
            <a:off x="316800" y="628750"/>
            <a:ext cx="8510400" cy="966300"/>
          </a:xfrm>
          <a:prstGeom prst="rect">
            <a:avLst/>
          </a:prstGeom>
          <a:noFill/>
          <a:ln>
            <a:noFill/>
          </a:ln>
        </p:spPr>
        <p:txBody>
          <a:bodyPr anchorCtr="0" anchor="ctr" bIns="91425" lIns="91425" rIns="91425" tIns="91425">
            <a:noAutofit/>
          </a:bodyPr>
          <a:lstStyle/>
          <a:p>
            <a:pPr lvl="0" rtl="0">
              <a:spcBef>
                <a:spcPts val="600"/>
              </a:spcBef>
              <a:buNone/>
            </a:pPr>
            <a:r>
              <a:rPr lang="en" sz="3000">
                <a:solidFill>
                  <a:srgbClr val="97ABBC"/>
                </a:solidFill>
                <a:latin typeface="Raleway"/>
                <a:ea typeface="Raleway"/>
                <a:cs typeface="Raleway"/>
                <a:sym typeface="Raleway"/>
              </a:rPr>
              <a:t>Pattern Elements in SIML</a:t>
            </a:r>
          </a:p>
          <a:p>
            <a:pPr lvl="0" rtl="0">
              <a:spcBef>
                <a:spcPts val="600"/>
              </a:spcBef>
              <a:buNone/>
            </a:pPr>
            <a:r>
              <a:t/>
            </a:r>
            <a:endParaRPr>
              <a:solidFill>
                <a:srgbClr val="677480"/>
              </a:solidFill>
              <a:latin typeface="Lato"/>
              <a:ea typeface="Lato"/>
              <a:cs typeface="Lato"/>
              <a:sym typeface="Lato"/>
            </a:endParaRPr>
          </a:p>
        </p:txBody>
      </p:sp>
      <p:sp>
        <p:nvSpPr>
          <p:cNvPr id="268" name="Shape 268"/>
          <p:cNvSpPr txBox="1"/>
          <p:nvPr>
            <p:ph idx="4294967295" type="body"/>
          </p:nvPr>
        </p:nvSpPr>
        <p:spPr>
          <a:xfrm>
            <a:off x="413850" y="1453625"/>
            <a:ext cx="8316299" cy="4798799"/>
          </a:xfrm>
          <a:prstGeom prst="rect">
            <a:avLst/>
          </a:prstGeom>
        </p:spPr>
        <p:txBody>
          <a:bodyPr anchorCtr="0" anchor="t" bIns="91425" lIns="91425" rIns="91425" tIns="91425">
            <a:noAutofit/>
          </a:bodyPr>
          <a:lstStyle/>
          <a:p>
            <a:pPr indent="-317500" lvl="0" marL="457200" rtl="0">
              <a:lnSpc>
                <a:spcPct val="150000"/>
              </a:lnSpc>
              <a:spcBef>
                <a:spcPts val="0"/>
              </a:spcBef>
              <a:buSzPct val="100000"/>
              <a:buAutoNum type="arabicPeriod" startAt="9"/>
            </a:pPr>
            <a:r>
              <a:rPr lang="en" sz="1400"/>
              <a:t>(Word1|Word2|Word3) - A Dynamic set that stores related words.  Example “</a:t>
            </a:r>
            <a:r>
              <a:rPr b="1" lang="en" sz="1400"/>
              <a:t>I like the color       (Red|Green|Blue</a:t>
            </a:r>
            <a:r>
              <a:rPr lang="en" sz="1400"/>
              <a:t>)” will match “</a:t>
            </a:r>
            <a:r>
              <a:rPr b="1" i="1" lang="en" sz="1400"/>
              <a:t>I like the color red</a:t>
            </a:r>
            <a:r>
              <a:rPr lang="en" sz="1400"/>
              <a:t>” or “</a:t>
            </a:r>
            <a:r>
              <a:rPr b="1" i="1" lang="en" sz="1400"/>
              <a:t>I like the color green</a:t>
            </a:r>
            <a:r>
              <a:rPr lang="en" sz="1400"/>
              <a:t>” or even “</a:t>
            </a:r>
            <a:r>
              <a:rPr b="1" i="1" lang="en" sz="1400"/>
              <a:t>I like the color blue</a:t>
            </a:r>
          </a:p>
          <a:p>
            <a:pPr lvl="0" rtl="0">
              <a:lnSpc>
                <a:spcPct val="150000"/>
              </a:lnSpc>
              <a:spcBef>
                <a:spcPts val="0"/>
              </a:spcBef>
              <a:buNone/>
            </a:pPr>
            <a:r>
              <a:t/>
            </a:r>
            <a:endParaRPr b="1" sz="1400"/>
          </a:p>
          <a:p>
            <a:pPr indent="-317500" lvl="0" marL="457200" rtl="0">
              <a:lnSpc>
                <a:spcPct val="150000"/>
              </a:lnSpc>
              <a:spcBef>
                <a:spcPts val="0"/>
              </a:spcBef>
              <a:buSzPct val="100000"/>
              <a:buAutoNum type="arabicPeriod" startAt="9"/>
            </a:pPr>
            <a:r>
              <a:rPr b="1" lang="en" sz="1400"/>
              <a:t>&lt;If&gt; </a:t>
            </a:r>
            <a:r>
              <a:rPr lang="en" sz="1400"/>
              <a:t>(Conditional)</a:t>
            </a:r>
            <a:r>
              <a:rPr b="1" lang="en" sz="1400"/>
              <a:t> - </a:t>
            </a:r>
            <a:r>
              <a:rPr lang="en" sz="1400"/>
              <a:t>a conditional pattern in SIML is activated if the condition within the </a:t>
            </a:r>
            <a:r>
              <a:rPr b="1" lang="en" sz="1400"/>
              <a:t>If </a:t>
            </a:r>
            <a:r>
              <a:rPr lang="en" sz="1400"/>
              <a:t>element is satisfied or returns true. Example </a:t>
            </a:r>
            <a:r>
              <a:rPr b="1" lang="en" sz="1400"/>
              <a:t>&lt;If User=”Age” Value=”26”/&gt;</a:t>
            </a:r>
            <a:r>
              <a:rPr lang="en" sz="1400"/>
              <a:t> will match if the age of the user is 26 and will activate the underlying Model.</a:t>
            </a:r>
          </a:p>
          <a:p>
            <a:pPr lvl="0" rtl="0">
              <a:lnSpc>
                <a:spcPct val="150000"/>
              </a:lnSpc>
              <a:spcBef>
                <a:spcPts val="0"/>
              </a:spcBef>
              <a:buNone/>
            </a:pPr>
            <a:r>
              <a:t/>
            </a:r>
            <a:endParaRPr sz="1400"/>
          </a:p>
          <a:p>
            <a:pPr indent="-317500" lvl="0" marL="457200" rtl="0">
              <a:lnSpc>
                <a:spcPct val="150000"/>
              </a:lnSpc>
              <a:spcBef>
                <a:spcPts val="0"/>
              </a:spcBef>
              <a:buSzPct val="100000"/>
              <a:buAutoNum type="arabicPeriod" startAt="11"/>
            </a:pPr>
            <a:r>
              <a:rPr b="1" lang="en" sz="1400"/>
              <a:t>&lt;Js&gt; </a:t>
            </a:r>
            <a:r>
              <a:rPr lang="en" sz="1400"/>
              <a:t>(Scripted) - A Scripted pattern contains a code in a scripting language and if True is returned upon evaluation the Model is activated. Example </a:t>
            </a:r>
            <a:r>
              <a:rPr b="1" lang="en" sz="1400"/>
              <a:t>&lt;Js&gt;isValid();&lt;/Js&gt;</a:t>
            </a:r>
            <a:r>
              <a:rPr lang="en" sz="1400"/>
              <a:t>. SIML Bot offers JavaScript as the default Scripting Language and has an in-built JavaScript interpreter.</a:t>
            </a:r>
          </a:p>
          <a:p>
            <a:pPr lvl="0" rtl="0">
              <a:lnSpc>
                <a:spcPct val="150000"/>
              </a:lnSpc>
              <a:spcBef>
                <a:spcPts val="0"/>
              </a:spcBef>
              <a:buNone/>
            </a:pPr>
            <a:r>
              <a:t/>
            </a:r>
            <a:endParaRPr sz="1400"/>
          </a:p>
          <a:p>
            <a:pPr indent="-317500" lvl="0" marL="457200" rtl="0">
              <a:lnSpc>
                <a:spcPct val="150000"/>
              </a:lnSpc>
              <a:spcBef>
                <a:spcPts val="0"/>
              </a:spcBef>
              <a:buSzPct val="100000"/>
              <a:buAutoNum type="arabicPeriod" startAt="11"/>
            </a:pPr>
            <a:r>
              <a:rPr b="1" lang="en" sz="1400"/>
              <a:t>*</a:t>
            </a:r>
            <a:r>
              <a:rPr lang="en" sz="1400"/>
              <a:t> (Star) - Matches one or more words and has the lowest priority in the evaluation tree. Example pattern would “How are you *” will match “</a:t>
            </a:r>
            <a:r>
              <a:rPr b="1" lang="en" sz="1400"/>
              <a:t>How are you today</a:t>
            </a:r>
            <a:r>
              <a:rPr lang="en" sz="1400"/>
              <a:t>” but wouldn’t match “</a:t>
            </a:r>
            <a:r>
              <a:rPr b="1" lang="en" sz="1400"/>
              <a:t>how are you</a:t>
            </a:r>
            <a:r>
              <a:rPr lang="en" sz="1400"/>
              <a:t>”</a:t>
            </a:r>
          </a:p>
          <a:p>
            <a:pPr lvl="0" rtl="0">
              <a:lnSpc>
                <a:spcPct val="150000"/>
              </a:lnSpc>
              <a:spcBef>
                <a:spcPts val="0"/>
              </a:spcBef>
              <a:buNone/>
            </a:pPr>
            <a:r>
              <a:t/>
            </a:r>
            <a:endParaRPr b="1" sz="1400"/>
          </a:p>
          <a:p>
            <a:pPr lvl="0" rtl="0">
              <a:spcBef>
                <a:spcPts val="0"/>
              </a:spcBef>
              <a:buNone/>
            </a:pPr>
            <a:r>
              <a:t/>
            </a:r>
            <a:endParaRPr sz="1400"/>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5704325" y="1457000"/>
            <a:ext cx="3094799" cy="735300"/>
          </a:xfrm>
          <a:prstGeom prst="rect">
            <a:avLst/>
          </a:prstGeom>
        </p:spPr>
        <p:txBody>
          <a:bodyPr anchorCtr="0" anchor="b" bIns="91425" lIns="91425" rIns="91425" tIns="91425">
            <a:noAutofit/>
          </a:bodyPr>
          <a:lstStyle/>
          <a:p>
            <a:pPr lvl="0" rtl="0">
              <a:spcBef>
                <a:spcPts val="0"/>
              </a:spcBef>
              <a:buNone/>
            </a:pPr>
            <a:r>
              <a:rPr lang="en" sz="2400"/>
              <a:t>SIML Response</a:t>
            </a:r>
          </a:p>
        </p:txBody>
      </p:sp>
      <p:sp>
        <p:nvSpPr>
          <p:cNvPr id="274" name="Shape 274"/>
          <p:cNvSpPr txBox="1"/>
          <p:nvPr>
            <p:ph idx="1" type="body"/>
          </p:nvPr>
        </p:nvSpPr>
        <p:spPr>
          <a:xfrm>
            <a:off x="5704325" y="2412425"/>
            <a:ext cx="3094799" cy="2586300"/>
          </a:xfrm>
          <a:prstGeom prst="rect">
            <a:avLst/>
          </a:prstGeom>
        </p:spPr>
        <p:txBody>
          <a:bodyPr anchorCtr="0" anchor="t" bIns="91425" lIns="91425" rIns="91425" tIns="91425">
            <a:noAutofit/>
          </a:bodyPr>
          <a:lstStyle/>
          <a:p>
            <a:pPr lvl="0" rtl="0">
              <a:spcBef>
                <a:spcPts val="0"/>
              </a:spcBef>
              <a:buNone/>
            </a:pPr>
            <a:r>
              <a:rPr lang="en" sz="1800"/>
              <a:t>A Response is the final output a bot returns after evaluating an input</a:t>
            </a:r>
          </a:p>
          <a:p>
            <a:pPr lvl="0" rtl="0">
              <a:spcBef>
                <a:spcPts val="0"/>
              </a:spcBef>
              <a:buNone/>
            </a:pPr>
            <a:r>
              <a:t/>
            </a:r>
            <a:endParaRPr sz="1800"/>
          </a:p>
          <a:p>
            <a:pPr lvl="0" rtl="0">
              <a:spcBef>
                <a:spcPts val="0"/>
              </a:spcBef>
              <a:buNone/>
            </a:pPr>
            <a:r>
              <a:rPr lang="en" sz="1800"/>
              <a:t> Responses may or may not contain a textual value and encapsulate one or more SIML elements</a:t>
            </a:r>
          </a:p>
        </p:txBody>
      </p:sp>
      <p:pic>
        <p:nvPicPr>
          <p:cNvPr id="275" name="Shape 275"/>
          <p:cNvPicPr preferRelativeResize="0"/>
          <p:nvPr/>
        </p:nvPicPr>
        <p:blipFill>
          <a:blip r:embed="rId3">
            <a:alphaModFix/>
          </a:blip>
          <a:stretch>
            <a:fillRect/>
          </a:stretch>
        </p:blipFill>
        <p:spPr>
          <a:xfrm>
            <a:off x="0" y="0"/>
            <a:ext cx="4983400" cy="6769426"/>
          </a:xfrm>
          <a:prstGeom prst="rect">
            <a:avLst/>
          </a:prstGeom>
          <a:noFill/>
          <a:ln>
            <a:noFill/>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Creating a Concept and a Model with patterns</a:t>
            </a:r>
          </a:p>
        </p:txBody>
      </p:sp>
      <p:sp>
        <p:nvSpPr>
          <p:cNvPr id="281" name="Shape 281"/>
          <p:cNvSpPr txBox="1"/>
          <p:nvPr/>
        </p:nvSpPr>
        <p:spPr>
          <a:xfrm>
            <a:off x="445650" y="1071175"/>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Right click on “Files” under </a:t>
            </a:r>
            <a:r>
              <a:rPr i="1" lang="en">
                <a:solidFill>
                  <a:srgbClr val="677480"/>
                </a:solidFill>
                <a:latin typeface="Lato"/>
                <a:ea typeface="Lato"/>
                <a:cs typeface="Lato"/>
                <a:sym typeface="Lato"/>
              </a:rPr>
              <a:t>Files Explorer</a:t>
            </a:r>
            <a:r>
              <a:rPr lang="en">
                <a:solidFill>
                  <a:srgbClr val="677480"/>
                </a:solidFill>
                <a:latin typeface="Lato"/>
                <a:ea typeface="Lato"/>
                <a:cs typeface="Lato"/>
                <a:sym typeface="Lato"/>
              </a:rPr>
              <a:t> and select “Add New File”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“My First Concept” and press OK</a:t>
            </a:r>
          </a:p>
        </p:txBody>
      </p:sp>
      <p:sp>
        <p:nvSpPr>
          <p:cNvPr id="282" name="Shape 282"/>
          <p:cNvSpPr txBox="1"/>
          <p:nvPr/>
        </p:nvSpPr>
        <p:spPr>
          <a:xfrm>
            <a:off x="445650" y="2333750"/>
            <a:ext cx="8382900" cy="1001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&lt;Siml&gt;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&lt;Concept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="Hello Assistant" </a:t>
            </a:r>
            <a:r>
              <a:rPr lang="en">
                <a:solidFill>
                  <a:srgbClr val="82D9EA"/>
                </a:solidFill>
                <a:latin typeface="Consolas"/>
                <a:ea typeface="Consolas"/>
                <a:cs typeface="Consolas"/>
                <a:sym typeface="Consolas"/>
              </a:rPr>
              <a:t>Type</a:t>
            </a:r>
            <a:r>
              <a:rPr lang="en">
                <a:solidFill>
                  <a:srgbClr val="95E454"/>
                </a:solidFill>
                <a:latin typeface="Consolas"/>
                <a:ea typeface="Consolas"/>
                <a:cs typeface="Consolas"/>
                <a:sym typeface="Consolas"/>
              </a:rPr>
              <a:t>="public"</a:t>
            </a:r>
            <a:r>
              <a:rPr lang="en">
                <a:solidFill>
                  <a:srgbClr val="4998BC"/>
                </a:solidFill>
                <a:latin typeface="Consolas"/>
                <a:ea typeface="Consolas"/>
                <a:cs typeface="Consolas"/>
                <a:sym typeface="Consolas"/>
              </a:rPr>
              <a:t> </a:t>
            </a:r>
            <a:r>
              <a:rPr lang="en">
                <a:solidFill>
                  <a:srgbClr val="82D9EA"/>
                </a:solidFill>
                <a:latin typeface="Consolas"/>
                <a:ea typeface="Consolas"/>
                <a:cs typeface="Consolas"/>
                <a:sym typeface="Consolas"/>
              </a:rPr>
              <a:t>Repeat</a:t>
            </a:r>
            <a:r>
              <a:rPr lang="en">
                <a:solidFill>
                  <a:srgbClr val="95E454"/>
                </a:solidFill>
                <a:latin typeface="Consolas"/>
                <a:ea typeface="Consolas"/>
                <a:cs typeface="Consolas"/>
                <a:sym typeface="Consolas"/>
              </a:rPr>
              <a:t>="True"</a:t>
            </a:r>
            <a:r>
              <a:rPr lang="en">
                <a:solidFill>
                  <a:srgbClr val="4998BC"/>
                </a:solidFill>
                <a:latin typeface="Consolas"/>
                <a:ea typeface="Consolas"/>
                <a:cs typeface="Consolas"/>
                <a:sym typeface="Consolas"/>
              </a:rPr>
              <a:t> &gt;&lt;/Concept&gt;</a:t>
            </a:r>
          </a:p>
          <a:p>
            <a:pPr lvl="0" rtl="0">
              <a:spcBef>
                <a:spcPts val="0"/>
              </a:spcBef>
              <a:buClr>
                <a:schemeClr val="dk1"/>
              </a:buClr>
              <a:buFont typeface="Arial"/>
              <a:buNone/>
            </a:pPr>
            <a:r>
              <a:rPr lang="en">
                <a:solidFill>
                  <a:srgbClr val="4998BC"/>
                </a:solidFill>
                <a:latin typeface="Consolas"/>
                <a:ea typeface="Consolas"/>
                <a:cs typeface="Consolas"/>
                <a:sym typeface="Consolas"/>
              </a:rPr>
              <a:t>&lt;/Siml&gt;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283" name="Shape 283"/>
          <p:cNvSpPr txBox="1"/>
          <p:nvPr/>
        </p:nvSpPr>
        <p:spPr>
          <a:xfrm>
            <a:off x="510750" y="3248487"/>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just before </a:t>
            </a:r>
            <a:r>
              <a:rPr i="1" lang="en">
                <a:solidFill>
                  <a:srgbClr val="677480"/>
                </a:solidFill>
                <a:latin typeface="Lato"/>
                <a:ea typeface="Lato"/>
                <a:cs typeface="Lato"/>
                <a:sym typeface="Lato"/>
              </a:rPr>
              <a:t>&lt;/Concept&gt; </a:t>
            </a:r>
            <a:r>
              <a:rPr lang="en">
                <a:solidFill>
                  <a:srgbClr val="677480"/>
                </a:solidFill>
                <a:latin typeface="Lato"/>
                <a:ea typeface="Lato"/>
                <a:cs typeface="Lato"/>
                <a:sym typeface="Lato"/>
              </a:rPr>
              <a:t>and press Alt+M to insert a new Model template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the following SIML Code</a:t>
            </a:r>
          </a:p>
        </p:txBody>
      </p:sp>
      <p:sp>
        <p:nvSpPr>
          <p:cNvPr id="284" name="Shape 284"/>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Press Alt+I to indent the SIML document</a:t>
            </a:r>
          </a:p>
        </p:txBody>
      </p:sp>
      <p:sp>
        <p:nvSpPr>
          <p:cNvPr id="285" name="Shape 285"/>
          <p:cNvSpPr txBox="1"/>
          <p:nvPr/>
        </p:nvSpPr>
        <p:spPr>
          <a:xfrm>
            <a:off x="445650" y="4737425"/>
            <a:ext cx="8382900" cy="1001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Clr>
                <a:schemeClr val="dk1"/>
              </a:buClr>
              <a:buFont typeface="Arial"/>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WHAT IS A *</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What do you think a </a:t>
            </a:r>
            <a:r>
              <a:rPr lang="en">
                <a:solidFill>
                  <a:srgbClr val="4998BC"/>
                </a:solidFill>
                <a:latin typeface="Consolas"/>
                <a:ea typeface="Consolas"/>
                <a:cs typeface="Consolas"/>
                <a:sym typeface="Consolas"/>
              </a:rPr>
              <a:t>&lt;Match /&gt;</a:t>
            </a:r>
            <a:r>
              <a:rPr lang="en">
                <a:solidFill>
                  <a:schemeClr val="dk1"/>
                </a:solidFill>
                <a:latin typeface="Consolas"/>
                <a:ea typeface="Consolas"/>
                <a:cs typeface="Consolas"/>
                <a:sym typeface="Consolas"/>
              </a:rPr>
              <a:t> is?</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Test your SIML Code</a:t>
            </a:r>
          </a:p>
        </p:txBody>
      </p:sp>
      <p:sp>
        <p:nvSpPr>
          <p:cNvPr id="291" name="Shape 291"/>
          <p:cNvSpPr txBox="1"/>
          <p:nvPr/>
        </p:nvSpPr>
        <p:spPr>
          <a:xfrm>
            <a:off x="445650" y="1012975"/>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the Console tab and type “what is a Car”</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“What do you think a Car is?</a:t>
            </a:r>
          </a:p>
        </p:txBody>
      </p:sp>
      <p:sp>
        <p:nvSpPr>
          <p:cNvPr id="292" name="Shape 292"/>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Press Alt+I to indent the SIML document</a:t>
            </a:r>
          </a:p>
        </p:txBody>
      </p:sp>
      <p:sp>
        <p:nvSpPr>
          <p:cNvPr id="293" name="Shape 293"/>
          <p:cNvSpPr txBox="1"/>
          <p:nvPr>
            <p:ph idx="4294967295" type="body"/>
          </p:nvPr>
        </p:nvSpPr>
        <p:spPr>
          <a:xfrm>
            <a:off x="445650" y="1876137"/>
            <a:ext cx="8252700" cy="1760100"/>
          </a:xfrm>
          <a:prstGeom prst="rect">
            <a:avLst/>
          </a:prstGeom>
        </p:spPr>
        <p:txBody>
          <a:bodyPr anchorCtr="0" anchor="t" bIns="91425" lIns="91425" rIns="91425" tIns="91425">
            <a:noAutofit/>
          </a:bodyPr>
          <a:lstStyle/>
          <a:p>
            <a:pPr lvl="0" rtl="0">
              <a:spcBef>
                <a:spcPts val="0"/>
              </a:spcBef>
              <a:buNone/>
            </a:pPr>
            <a:r>
              <a:rPr b="1" lang="en" sz="1400"/>
              <a:t>Wildcard</a:t>
            </a:r>
          </a:p>
          <a:p>
            <a:pPr lvl="0" rtl="0">
              <a:spcBef>
                <a:spcPts val="0"/>
              </a:spcBef>
              <a:buNone/>
            </a:pPr>
            <a:r>
              <a:rPr lang="en" sz="1400"/>
              <a:t>Whenever you use a wildcard one or more word are matched and a value is stored in an indexed stack. </a:t>
            </a:r>
          </a:p>
          <a:p>
            <a:pPr lvl="0" rtl="0">
              <a:spcBef>
                <a:spcPts val="0"/>
              </a:spcBef>
              <a:buNone/>
            </a:pPr>
            <a:r>
              <a:t/>
            </a:r>
            <a:endParaRPr sz="1400"/>
          </a:p>
          <a:p>
            <a:pPr lvl="0" rtl="0">
              <a:spcBef>
                <a:spcPts val="0"/>
              </a:spcBef>
              <a:buNone/>
            </a:pPr>
            <a:r>
              <a:rPr b="1" lang="en" sz="1400"/>
              <a:t>&lt;Match/&gt;</a:t>
            </a:r>
          </a:p>
          <a:p>
            <a:pPr lvl="0" rtl="0">
              <a:spcBef>
                <a:spcPts val="0"/>
              </a:spcBef>
              <a:buNone/>
            </a:pPr>
            <a:r>
              <a:rPr lang="en" sz="1400"/>
              <a:t>To access the captured word or sets of words you may use the </a:t>
            </a:r>
            <a:r>
              <a:rPr b="1" lang="en" sz="1400"/>
              <a:t>Match </a:t>
            </a:r>
            <a:r>
              <a:rPr lang="en" sz="1400"/>
              <a:t>tag.  The first </a:t>
            </a:r>
            <a:r>
              <a:rPr i="1" lang="en" sz="1400"/>
              <a:t>capture </a:t>
            </a:r>
            <a:r>
              <a:rPr lang="en" sz="1400"/>
              <a:t>is stored at Index 1 and then Index 2, Index 3 and so on. The Index can be accessed using the “</a:t>
            </a:r>
            <a:r>
              <a:rPr b="1" lang="en" sz="1400"/>
              <a:t>Index</a:t>
            </a:r>
            <a:r>
              <a:rPr lang="en" sz="1400"/>
              <a:t>” attribute.</a:t>
            </a:r>
          </a:p>
        </p:txBody>
      </p:sp>
      <p:sp>
        <p:nvSpPr>
          <p:cNvPr id="294" name="Shape 294"/>
          <p:cNvSpPr txBox="1"/>
          <p:nvPr/>
        </p:nvSpPr>
        <p:spPr>
          <a:xfrm>
            <a:off x="445650" y="4185000"/>
            <a:ext cx="8382900" cy="1001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 (Example)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Does * like *</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Yes </a:t>
            </a:r>
            <a:r>
              <a:rPr lang="en">
                <a:solidFill>
                  <a:srgbClr val="4998BC"/>
                </a:solidFill>
                <a:latin typeface="Consolas"/>
                <a:ea typeface="Consolas"/>
                <a:cs typeface="Consolas"/>
                <a:sym typeface="Consolas"/>
              </a:rPr>
              <a:t>&lt;Match /&gt;</a:t>
            </a:r>
            <a:r>
              <a:rPr lang="en">
                <a:solidFill>
                  <a:schemeClr val="dk1"/>
                </a:solidFill>
                <a:latin typeface="Consolas"/>
                <a:ea typeface="Consolas"/>
                <a:cs typeface="Consolas"/>
                <a:sym typeface="Consolas"/>
              </a:rPr>
              <a:t> likes </a:t>
            </a:r>
            <a:r>
              <a:rPr lang="en">
                <a:solidFill>
                  <a:srgbClr val="4998BC"/>
                </a:solidFill>
                <a:latin typeface="Consolas"/>
                <a:ea typeface="Consolas"/>
                <a:cs typeface="Consolas"/>
                <a:sym typeface="Consolas"/>
              </a:rPr>
              <a:t>&lt;Match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="2"</a:t>
            </a:r>
            <a:r>
              <a:rPr lang="en">
                <a:solidFill>
                  <a:srgbClr val="4998BC"/>
                </a:solidFill>
                <a:latin typeface="Consolas"/>
                <a:ea typeface="Consolas"/>
                <a:cs typeface="Consolas"/>
                <a:sym typeface="Consolas"/>
              </a:rPr>
              <a:t>/&gt;&lt;/Response&gt;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295" name="Shape 295"/>
          <p:cNvSpPr txBox="1"/>
          <p:nvPr/>
        </p:nvSpPr>
        <p:spPr>
          <a:xfrm>
            <a:off x="445650" y="5306100"/>
            <a:ext cx="8382900" cy="1001399"/>
          </a:xfrm>
          <a:prstGeom prst="rect">
            <a:avLst/>
          </a:prstGeom>
          <a:noFill/>
          <a:ln>
            <a:noFill/>
          </a:ln>
        </p:spPr>
        <p:txBody>
          <a:bodyPr anchorCtr="0" anchor="ctr" bIns="91425" lIns="91425" rIns="91425" tIns="91425">
            <a:noAutofit/>
          </a:bodyPr>
          <a:lstStyle/>
          <a:p>
            <a:pPr lvl="0" rtl="0">
              <a:spcBef>
                <a:spcPts val="0"/>
              </a:spcBef>
              <a:buNone/>
            </a:pPr>
            <a:r>
              <a:rPr lang="en">
                <a:solidFill>
                  <a:srgbClr val="677480"/>
                </a:solidFill>
                <a:latin typeface="Lato"/>
                <a:ea typeface="Lato"/>
                <a:cs typeface="Lato"/>
                <a:sym typeface="Lato"/>
              </a:rPr>
              <a:t>For the above code if the user writes “</a:t>
            </a:r>
            <a:r>
              <a:rPr b="1" lang="en">
                <a:solidFill>
                  <a:srgbClr val="677480"/>
                </a:solidFill>
                <a:latin typeface="Lato"/>
                <a:ea typeface="Lato"/>
                <a:cs typeface="Lato"/>
                <a:sym typeface="Lato"/>
              </a:rPr>
              <a:t>Does Sarah like nascar</a:t>
            </a:r>
            <a:r>
              <a:rPr lang="en">
                <a:solidFill>
                  <a:srgbClr val="677480"/>
                </a:solidFill>
                <a:latin typeface="Lato"/>
                <a:ea typeface="Lato"/>
                <a:cs typeface="Lato"/>
                <a:sym typeface="Lato"/>
              </a:rPr>
              <a:t>” the Bot will reply “</a:t>
            </a:r>
            <a:r>
              <a:rPr b="1" i="1" lang="en">
                <a:solidFill>
                  <a:srgbClr val="677480"/>
                </a:solidFill>
                <a:latin typeface="Lato"/>
                <a:ea typeface="Lato"/>
                <a:cs typeface="Lato"/>
                <a:sym typeface="Lato"/>
              </a:rPr>
              <a:t>Yes Sarah likes nascar</a:t>
            </a:r>
            <a:r>
              <a:rPr lang="en">
                <a:solidFill>
                  <a:srgbClr val="677480"/>
                </a:solidFill>
                <a:latin typeface="Lato"/>
                <a:ea typeface="Lato"/>
                <a:cs typeface="Lato"/>
                <a:sym typeface="Lato"/>
              </a:rPr>
              <a:t>”</a:t>
            </a: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Keywords as patterns</a:t>
            </a:r>
          </a:p>
        </p:txBody>
      </p:sp>
      <p:sp>
        <p:nvSpPr>
          <p:cNvPr id="301" name="Shape 301"/>
          <p:cNvSpPr txBox="1"/>
          <p:nvPr/>
        </p:nvSpPr>
        <p:spPr>
          <a:xfrm>
            <a:off x="445650" y="1071175"/>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the following SIML Code within your newly created concept</a:t>
            </a:r>
          </a:p>
        </p:txBody>
      </p:sp>
      <p:sp>
        <p:nvSpPr>
          <p:cNvPr id="302" name="Shape 302"/>
          <p:cNvSpPr txBox="1"/>
          <p:nvPr/>
        </p:nvSpPr>
        <p:spPr>
          <a:xfrm>
            <a:off x="445650" y="2333750"/>
            <a:ext cx="8382900" cy="1001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rgbClr val="EC7D2D"/>
                </a:solidFill>
                <a:latin typeface="Consolas"/>
                <a:ea typeface="Consolas"/>
                <a:cs typeface="Consolas"/>
                <a:sym typeface="Consolas"/>
              </a:rPr>
              <a:t>{YOUR NAME}</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My name is </a:t>
            </a:r>
            <a:r>
              <a:rPr lang="en">
                <a:solidFill>
                  <a:srgbClr val="4998BC"/>
                </a:solidFill>
                <a:latin typeface="Consolas"/>
                <a:ea typeface="Consolas"/>
                <a:cs typeface="Consolas"/>
                <a:sym typeface="Consolas"/>
              </a:rPr>
              <a:t>&lt;Bot </a:t>
            </a:r>
            <a:r>
              <a:rPr lang="en">
                <a:solidFill>
                  <a:srgbClr val="82D9EA"/>
                </a:solidFill>
                <a:latin typeface="Consolas"/>
                <a:ea typeface="Consolas"/>
                <a:cs typeface="Consolas"/>
                <a:sym typeface="Consolas"/>
              </a:rPr>
              <a:t>Get</a:t>
            </a:r>
            <a:r>
              <a:rPr lang="en">
                <a:solidFill>
                  <a:srgbClr val="95E454"/>
                </a:solidFill>
                <a:latin typeface="Consolas"/>
                <a:ea typeface="Consolas"/>
                <a:cs typeface="Consolas"/>
                <a:sym typeface="Consolas"/>
              </a:rPr>
              <a:t>="Name"</a:t>
            </a:r>
            <a:r>
              <a:rPr lang="en">
                <a:solidFill>
                  <a:srgbClr val="4998BC"/>
                </a:solidFill>
                <a:latin typeface="Consolas"/>
                <a:ea typeface="Consolas"/>
                <a:cs typeface="Consolas"/>
                <a:sym typeface="Consolas"/>
              </a:rPr>
              <a:t> /&gt;&lt;/Response&gt;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303" name="Shape 303"/>
          <p:cNvSpPr txBox="1"/>
          <p:nvPr/>
        </p:nvSpPr>
        <p:spPr>
          <a:xfrm>
            <a:off x="510750" y="3248487"/>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a:t>
            </a:r>
            <a:r>
              <a:rPr b="1" lang="en">
                <a:solidFill>
                  <a:srgbClr val="677480"/>
                </a:solidFill>
                <a:latin typeface="Lato"/>
                <a:ea typeface="Lato"/>
                <a:cs typeface="Lato"/>
                <a:sym typeface="Lato"/>
              </a:rPr>
              <a:t>What is your name?</a:t>
            </a:r>
            <a:r>
              <a:rPr lang="en">
                <a:solidFill>
                  <a:srgbClr val="677480"/>
                </a:solidFill>
                <a:latin typeface="Lato"/>
                <a:ea typeface="Lato"/>
                <a:cs typeface="Lato"/>
                <a:sym typeface="Lato"/>
              </a:rPr>
              <a:t>” in the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will reply “</a:t>
            </a:r>
            <a:r>
              <a:rPr b="1" i="1" lang="en">
                <a:solidFill>
                  <a:srgbClr val="677480"/>
                </a:solidFill>
                <a:latin typeface="Lato"/>
                <a:ea typeface="Lato"/>
                <a:cs typeface="Lato"/>
                <a:sym typeface="Lato"/>
              </a:rPr>
              <a:t>My name is Syn Web Assistant</a:t>
            </a:r>
            <a:r>
              <a:rPr lang="en">
                <a:solidFill>
                  <a:srgbClr val="677480"/>
                </a:solidFill>
                <a:latin typeface="Lato"/>
                <a:ea typeface="Lato"/>
                <a:cs typeface="Lato"/>
                <a:sym typeface="Lato"/>
              </a:rPr>
              <a:t>”</a:t>
            </a:r>
          </a:p>
        </p:txBody>
      </p:sp>
      <p:sp>
        <p:nvSpPr>
          <p:cNvPr id="304" name="Shape 304"/>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Values for the Get attribute for a Bot element are case-</a:t>
            </a:r>
            <a:r>
              <a:rPr lang="en" sz="1200" u="sng">
                <a:solidFill>
                  <a:srgbClr val="677480"/>
                </a:solidFill>
                <a:latin typeface="Lato"/>
                <a:ea typeface="Lato"/>
                <a:cs typeface="Lato"/>
                <a:sym typeface="Lato"/>
              </a:rPr>
              <a:t>insensitive</a:t>
            </a:r>
          </a:p>
        </p:txBody>
      </p:sp>
      <p:sp>
        <p:nvSpPr>
          <p:cNvPr id="305" name="Shape 305"/>
          <p:cNvSpPr txBox="1"/>
          <p:nvPr>
            <p:ph idx="4294967295" type="body"/>
          </p:nvPr>
        </p:nvSpPr>
        <p:spPr>
          <a:xfrm>
            <a:off x="445650" y="4249902"/>
            <a:ext cx="8252700" cy="2130600"/>
          </a:xfrm>
          <a:prstGeom prst="rect">
            <a:avLst/>
          </a:prstGeom>
        </p:spPr>
        <p:txBody>
          <a:bodyPr anchorCtr="0" anchor="t" bIns="91425" lIns="91425" rIns="91425" tIns="91425">
            <a:noAutofit/>
          </a:bodyPr>
          <a:lstStyle/>
          <a:p>
            <a:pPr lvl="0" rtl="0">
              <a:spcBef>
                <a:spcPts val="0"/>
              </a:spcBef>
              <a:buNone/>
            </a:pPr>
            <a:r>
              <a:rPr b="1" lang="en" sz="1400"/>
              <a:t>Keywords</a:t>
            </a:r>
          </a:p>
          <a:p>
            <a:pPr lvl="0" rtl="0">
              <a:spcBef>
                <a:spcPts val="0"/>
              </a:spcBef>
              <a:buNone/>
            </a:pPr>
            <a:r>
              <a:rPr lang="en" sz="1400"/>
              <a:t>Sometimes its very convenient to use keywords to declare a pattern. Keywords based pattern saves a lot of time but has a penalty of being extremely ambiguous. Keywords in SIML ( within the pattern tag ) should be enclosed within curly brackets.</a:t>
            </a:r>
            <a:br>
              <a:rPr lang="en" sz="1400"/>
            </a:br>
            <a:br>
              <a:rPr lang="en" sz="1400"/>
            </a:br>
            <a:r>
              <a:rPr lang="en" sz="1400"/>
              <a:t> </a:t>
            </a:r>
            <a:r>
              <a:rPr b="1" lang="en" sz="1400"/>
              <a:t>Note:</a:t>
            </a:r>
          </a:p>
          <a:p>
            <a:pPr lvl="0" rtl="0">
              <a:spcBef>
                <a:spcPts val="0"/>
              </a:spcBef>
              <a:buNone/>
            </a:pPr>
            <a:r>
              <a:rPr lang="en" sz="1400"/>
              <a:t>A keyword based pattern will match if the the sequence of words occurs within the user input even if multiple words exist before, between or even after the keywords declared.</a:t>
            </a:r>
          </a:p>
          <a:p>
            <a:pPr lvl="0" rtl="0">
              <a:spcBef>
                <a:spcPts val="0"/>
              </a:spcBef>
              <a:buNone/>
            </a:pPr>
            <a:r>
              <a:t/>
            </a:r>
            <a:endParaRPr sz="1400"/>
          </a:p>
          <a:p>
            <a:pPr lvl="0" rtl="0">
              <a:spcBef>
                <a:spcPts val="0"/>
              </a:spcBef>
              <a:buNone/>
            </a:pPr>
            <a:r>
              <a:t/>
            </a:r>
            <a:endParaRPr sz="1400"/>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_ Underscore wildcard</a:t>
            </a:r>
          </a:p>
        </p:txBody>
      </p:sp>
      <p:sp>
        <p:nvSpPr>
          <p:cNvPr id="311" name="Shape 311"/>
          <p:cNvSpPr txBox="1"/>
          <p:nvPr/>
        </p:nvSpPr>
        <p:spPr>
          <a:xfrm>
            <a:off x="445650" y="1106150"/>
            <a:ext cx="8252700" cy="4656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the following SIML Code within “</a:t>
            </a:r>
            <a:r>
              <a:rPr b="1" lang="en">
                <a:solidFill>
                  <a:srgbClr val="677480"/>
                </a:solidFill>
                <a:latin typeface="Lato"/>
                <a:ea typeface="Lato"/>
                <a:cs typeface="Lato"/>
                <a:sym typeface="Lato"/>
              </a:rPr>
              <a:t>My First Concept</a:t>
            </a:r>
            <a:r>
              <a:rPr lang="en">
                <a:solidFill>
                  <a:srgbClr val="677480"/>
                </a:solidFill>
                <a:latin typeface="Lato"/>
                <a:ea typeface="Lato"/>
                <a:cs typeface="Lato"/>
                <a:sym typeface="Lato"/>
              </a:rPr>
              <a:t>” </a:t>
            </a:r>
          </a:p>
        </p:txBody>
      </p:sp>
      <p:sp>
        <p:nvSpPr>
          <p:cNvPr id="312" name="Shape 312"/>
          <p:cNvSpPr txBox="1"/>
          <p:nvPr/>
        </p:nvSpPr>
        <p:spPr>
          <a:xfrm>
            <a:off x="445650" y="1956025"/>
            <a:ext cx="8382900" cy="39705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Consolas"/>
                <a:ea typeface="Consolas"/>
                <a:cs typeface="Consolas"/>
                <a:sym typeface="Consolas"/>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WHAT IS THE MEANING OF _</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&lt;Goto&gt;</a:t>
            </a:r>
            <a:r>
              <a:rPr lang="en">
                <a:solidFill>
                  <a:schemeClr val="dk1"/>
                </a:solidFill>
                <a:latin typeface="Consolas"/>
                <a:ea typeface="Consolas"/>
                <a:cs typeface="Consolas"/>
                <a:sym typeface="Consolas"/>
              </a:rPr>
              <a:t>Define </a:t>
            </a:r>
            <a:r>
              <a:rPr lang="en">
                <a:solidFill>
                  <a:srgbClr val="4998BC"/>
                </a:solidFill>
                <a:latin typeface="Consolas"/>
                <a:ea typeface="Consolas"/>
                <a:cs typeface="Consolas"/>
                <a:sym typeface="Consolas"/>
              </a:rPr>
              <a:t>&lt;Match /&gt;&lt;/Goto&gt;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WHAT IS THE MEANING OF *</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I don't really know.</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DEFINE LIFE</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42</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313" name="Shape 313"/>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From this point on we will no longer have sections showing the entire SIML code for readability</a:t>
            </a:r>
          </a:p>
        </p:txBody>
      </p:sp>
      <p:sp>
        <p:nvSpPr>
          <p:cNvPr id="314" name="Shape 314"/>
          <p:cNvSpPr txBox="1"/>
          <p:nvPr/>
        </p:nvSpPr>
        <p:spPr>
          <a:xfrm>
            <a:off x="0" y="6183725"/>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Patterns in SIML are case-insensitive</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_ Underscore wildcard explained</a:t>
            </a:r>
          </a:p>
        </p:txBody>
      </p:sp>
      <p:sp>
        <p:nvSpPr>
          <p:cNvPr id="320" name="Shape 320"/>
          <p:cNvSpPr txBox="1"/>
          <p:nvPr/>
        </p:nvSpPr>
        <p:spPr>
          <a:xfrm>
            <a:off x="445650" y="1106150"/>
            <a:ext cx="8252700" cy="6237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a:t>
            </a:r>
            <a:r>
              <a:rPr b="1" lang="en">
                <a:solidFill>
                  <a:srgbClr val="677480"/>
                </a:solidFill>
                <a:latin typeface="Lato"/>
                <a:ea typeface="Lato"/>
                <a:cs typeface="Lato"/>
                <a:sym typeface="Lato"/>
              </a:rPr>
              <a:t>What is the meaning of Life?</a:t>
            </a:r>
            <a:r>
              <a:rPr lang="en">
                <a:solidFill>
                  <a:srgbClr val="677480"/>
                </a:solidFill>
                <a:latin typeface="Lato"/>
                <a:ea typeface="Lato"/>
                <a:cs typeface="Lato"/>
                <a:sym typeface="Lato"/>
              </a:rPr>
              <a:t>” in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a:t>
            </a:r>
            <a:r>
              <a:rPr b="1" i="1" lang="en">
                <a:solidFill>
                  <a:srgbClr val="677480"/>
                </a:solidFill>
                <a:latin typeface="Lato"/>
                <a:ea typeface="Lato"/>
                <a:cs typeface="Lato"/>
                <a:sym typeface="Lato"/>
              </a:rPr>
              <a:t>42</a:t>
            </a:r>
            <a:r>
              <a:rPr lang="en">
                <a:solidFill>
                  <a:srgbClr val="677480"/>
                </a:solidFill>
                <a:latin typeface="Lato"/>
                <a:ea typeface="Lato"/>
                <a:cs typeface="Lato"/>
                <a:sym typeface="Lato"/>
              </a:rPr>
              <a:t>”</a:t>
            </a:r>
          </a:p>
        </p:txBody>
      </p:sp>
      <p:sp>
        <p:nvSpPr>
          <p:cNvPr id="321" name="Shape 321"/>
          <p:cNvSpPr txBox="1"/>
          <p:nvPr>
            <p:ph idx="4294967295" type="body"/>
          </p:nvPr>
        </p:nvSpPr>
        <p:spPr>
          <a:xfrm>
            <a:off x="419525" y="2210450"/>
            <a:ext cx="8382900" cy="1620299"/>
          </a:xfrm>
          <a:prstGeom prst="rect">
            <a:avLst/>
          </a:prstGeom>
        </p:spPr>
        <p:txBody>
          <a:bodyPr anchorCtr="0" anchor="t" bIns="91425" lIns="91425" rIns="91425" tIns="91425">
            <a:noAutofit/>
          </a:bodyPr>
          <a:lstStyle/>
          <a:p>
            <a:pPr lvl="0" rtl="0">
              <a:spcBef>
                <a:spcPts val="0"/>
              </a:spcBef>
              <a:buNone/>
            </a:pPr>
            <a:r>
              <a:rPr b="1" lang="en" sz="1400"/>
              <a:t>Underscore wildcard and priority</a:t>
            </a:r>
          </a:p>
          <a:p>
            <a:pPr lvl="0" rtl="0">
              <a:spcBef>
                <a:spcPts val="0"/>
              </a:spcBef>
              <a:buNone/>
            </a:pPr>
            <a:r>
              <a:rPr lang="en" sz="1400"/>
              <a:t>The _ wildcard has a priority higher than the * wildcard and therefore the Model with the _ wildcard is activated instead of the Model with the * wildcard.</a:t>
            </a:r>
          </a:p>
          <a:p>
            <a:pPr lvl="0" rtl="0">
              <a:spcBef>
                <a:spcPts val="0"/>
              </a:spcBef>
              <a:buNone/>
            </a:pPr>
            <a:r>
              <a:t/>
            </a:r>
            <a:endParaRPr sz="1400"/>
          </a:p>
          <a:p>
            <a:pPr lvl="0" rtl="0">
              <a:spcBef>
                <a:spcPts val="0"/>
              </a:spcBef>
              <a:buNone/>
            </a:pPr>
            <a:r>
              <a:rPr lang="en" sz="1400"/>
              <a:t>Once the Model is activated the </a:t>
            </a:r>
            <a:r>
              <a:rPr b="1" lang="en" sz="1400"/>
              <a:t>&lt;Goto&gt;</a:t>
            </a:r>
            <a:r>
              <a:rPr lang="en" sz="1400"/>
              <a:t> tag is used to redirect the pattern search to simpler pattern i.e. “</a:t>
            </a:r>
            <a:r>
              <a:rPr b="1" lang="en" sz="1400"/>
              <a:t>Define</a:t>
            </a:r>
            <a:r>
              <a:rPr lang="en" sz="1400"/>
              <a:t>” followed by whatever is matched by the _ wildcard. So the new search becomes “</a:t>
            </a:r>
            <a:r>
              <a:rPr b="1" lang="en" sz="1400"/>
              <a:t>Define Life</a:t>
            </a:r>
            <a:r>
              <a:rPr lang="en" sz="1400"/>
              <a:t>”. The “</a:t>
            </a:r>
            <a:r>
              <a:rPr i="1" lang="en" sz="1400"/>
              <a:t>Pattern Reductions</a:t>
            </a:r>
            <a:r>
              <a:rPr lang="en" sz="1400"/>
              <a:t>” file under the “</a:t>
            </a:r>
            <a:r>
              <a:rPr b="1" lang="en" sz="1400"/>
              <a:t>Settings</a:t>
            </a:r>
            <a:r>
              <a:rPr lang="en" sz="1400"/>
              <a:t>” category in your SIML project is to group multiple pattern reductions just like the one you wrote previously.</a:t>
            </a:r>
          </a:p>
        </p:txBody>
      </p:sp>
      <p:sp>
        <p:nvSpPr>
          <p:cNvPr id="322" name="Shape 322"/>
          <p:cNvSpPr txBox="1"/>
          <p:nvPr/>
        </p:nvSpPr>
        <p:spPr>
          <a:xfrm>
            <a:off x="419525" y="4707225"/>
            <a:ext cx="8382900" cy="1001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&lt;Goto&gt;</a:t>
            </a:r>
            <a:r>
              <a:rPr lang="en">
                <a:solidFill>
                  <a:schemeClr val="dk1"/>
                </a:solidFill>
                <a:latin typeface="Consolas"/>
                <a:ea typeface="Consolas"/>
                <a:cs typeface="Consolas"/>
                <a:sym typeface="Consolas"/>
              </a:rPr>
              <a:t>Define </a:t>
            </a:r>
            <a:r>
              <a:rPr lang="en">
                <a:solidFill>
                  <a:srgbClr val="4998BC"/>
                </a:solidFill>
                <a:latin typeface="Consolas"/>
                <a:ea typeface="Consolas"/>
                <a:cs typeface="Consolas"/>
                <a:sym typeface="Consolas"/>
              </a:rPr>
              <a:t>&lt;Match /&gt;&lt;/Goto&gt;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323" name="Shape 323"/>
          <p:cNvSpPr txBox="1"/>
          <p:nvPr/>
        </p:nvSpPr>
        <p:spPr>
          <a:xfrm>
            <a:off x="0" y="6463175"/>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Pattern Reductions file should be used to store all pattern redirections that involve &lt;Goto&gt; or &lt;GotoMatch/&gt; elements</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893700" y="1600200"/>
            <a:ext cx="2772900" cy="4186499"/>
          </a:xfrm>
          <a:prstGeom prst="rect">
            <a:avLst/>
          </a:prstGeom>
        </p:spPr>
        <p:txBody>
          <a:bodyPr anchorCtr="0" anchor="t" bIns="91425" lIns="91425" rIns="91425" tIns="91425">
            <a:noAutofit/>
          </a:bodyPr>
          <a:lstStyle/>
          <a:p>
            <a:pPr lvl="0" rtl="0">
              <a:spcBef>
                <a:spcPts val="0"/>
              </a:spcBef>
              <a:buNone/>
            </a:pPr>
            <a:r>
              <a:rPr b="1" lang="en" sz="1800"/>
              <a:t>What’s this?</a:t>
            </a:r>
          </a:p>
          <a:p>
            <a:pPr lvl="0" rtl="0">
              <a:spcBef>
                <a:spcPts val="0"/>
              </a:spcBef>
              <a:buNone/>
            </a:pPr>
            <a:r>
              <a:rPr lang="en" sz="1200"/>
              <a:t>This is a quick start tutorial on SIML bot creation</a:t>
            </a:r>
          </a:p>
          <a:p>
            <a:pPr lvl="0" rtl="0">
              <a:spcBef>
                <a:spcPts val="0"/>
              </a:spcBef>
              <a:buNone/>
            </a:pPr>
            <a:r>
              <a:rPr lang="en" sz="1200"/>
              <a:t>By the end of this tutorial you will be able to create your own SIML Bot with simple functionalities</a:t>
            </a:r>
          </a:p>
          <a:p>
            <a:pPr lvl="0" rtl="0">
              <a:spcBef>
                <a:spcPts val="0"/>
              </a:spcBef>
              <a:buNone/>
            </a:pPr>
            <a:r>
              <a:rPr lang="en" sz="1200"/>
              <a:t>So grab a cup of coffee...</a:t>
            </a:r>
          </a:p>
          <a:p>
            <a:pPr lvl="0" rtl="0">
              <a:spcBef>
                <a:spcPts val="0"/>
              </a:spcBef>
              <a:buClr>
                <a:schemeClr val="dk1"/>
              </a:buClr>
              <a:buSzPct val="91666"/>
              <a:buFont typeface="Arial"/>
              <a:buNone/>
            </a:pPr>
            <a:r>
              <a:rPr b="1" lang="en" sz="1200"/>
              <a:t>But before you begin your development download Chatbot Studio</a:t>
            </a:r>
          </a:p>
          <a:p>
            <a:pPr indent="-304800" lvl="0" marL="457200" rtl="0">
              <a:spcBef>
                <a:spcPts val="0"/>
              </a:spcBef>
              <a:buSzPct val="100000"/>
            </a:pPr>
            <a:r>
              <a:rPr b="1" lang="en" sz="1200"/>
              <a:t>Syn Chatbot Studio </a:t>
            </a:r>
            <a:r>
              <a:rPr lang="en" sz="1200"/>
              <a:t>is the official IDE for SIML Bot development. </a:t>
            </a:r>
          </a:p>
          <a:p>
            <a:pPr lvl="0" rtl="0">
              <a:spcBef>
                <a:spcPts val="0"/>
              </a:spcBef>
              <a:buNone/>
            </a:pPr>
            <a:r>
              <a:t/>
            </a:r>
            <a:endParaRPr sz="1200"/>
          </a:p>
          <a:p>
            <a:pPr indent="-304800" lvl="0" marL="457200" rtl="0">
              <a:spcBef>
                <a:spcPts val="0"/>
              </a:spcBef>
              <a:buSzPct val="100000"/>
            </a:pPr>
            <a:r>
              <a:rPr lang="en" sz="1200"/>
              <a:t>To download Chatbot Studio visit </a:t>
            </a:r>
            <a:r>
              <a:rPr lang="en" sz="1200" u="sng">
                <a:solidFill>
                  <a:schemeClr val="hlink"/>
                </a:solidFill>
                <a:hlinkClick r:id="rId3"/>
              </a:rPr>
              <a:t>SimlBot.com</a:t>
            </a:r>
          </a:p>
        </p:txBody>
      </p:sp>
      <p:sp>
        <p:nvSpPr>
          <p:cNvPr id="92" name="Shape 92"/>
          <p:cNvSpPr txBox="1"/>
          <p:nvPr>
            <p:ph type="title"/>
          </p:nvPr>
        </p:nvSpPr>
        <p:spPr>
          <a:xfrm>
            <a:off x="893700" y="274650"/>
            <a:ext cx="6462600" cy="1143000"/>
          </a:xfrm>
          <a:prstGeom prst="rect">
            <a:avLst/>
          </a:prstGeom>
        </p:spPr>
        <p:txBody>
          <a:bodyPr anchorCtr="0" anchor="b" bIns="91425" lIns="91425" rIns="91425" tIns="91425">
            <a:noAutofit/>
          </a:bodyPr>
          <a:lstStyle/>
          <a:p>
            <a:pPr lvl="0" rtl="0">
              <a:spcBef>
                <a:spcPts val="0"/>
              </a:spcBef>
              <a:buNone/>
            </a:pPr>
            <a:r>
              <a:rPr lang="en"/>
              <a:t>Getting Started</a:t>
            </a:r>
          </a:p>
        </p:txBody>
      </p:sp>
      <p:sp>
        <p:nvSpPr>
          <p:cNvPr id="93" name="Shape 93"/>
          <p:cNvSpPr txBox="1"/>
          <p:nvPr>
            <p:ph idx="2" type="body"/>
          </p:nvPr>
        </p:nvSpPr>
        <p:spPr>
          <a:xfrm>
            <a:off x="4586459" y="1600200"/>
            <a:ext cx="3689700" cy="4046699"/>
          </a:xfrm>
          <a:prstGeom prst="rect">
            <a:avLst/>
          </a:prstGeom>
        </p:spPr>
        <p:txBody>
          <a:bodyPr anchorCtr="0" anchor="t" bIns="91425" lIns="91425" rIns="91425" tIns="91425">
            <a:noAutofit/>
          </a:bodyPr>
          <a:lstStyle/>
          <a:p>
            <a:pPr lvl="0" rtl="0">
              <a:spcBef>
                <a:spcPts val="0"/>
              </a:spcBef>
              <a:buNone/>
            </a:pPr>
            <a:r>
              <a:rPr b="1" lang="en"/>
              <a:t>System Requirements</a:t>
            </a:r>
          </a:p>
          <a:p>
            <a:pPr lvl="0" rtl="0">
              <a:spcBef>
                <a:spcPts val="0"/>
              </a:spcBef>
              <a:buNone/>
            </a:pPr>
            <a:r>
              <a:rPr lang="en" sz="1200"/>
              <a:t>All of the following system requirements should be met in their entirety</a:t>
            </a:r>
          </a:p>
          <a:p>
            <a:pPr lvl="0" rtl="0">
              <a:spcBef>
                <a:spcPts val="0"/>
              </a:spcBef>
              <a:buNone/>
            </a:pPr>
            <a:r>
              <a:t/>
            </a:r>
            <a:endParaRPr sz="1200"/>
          </a:p>
          <a:p>
            <a:pPr indent="-304800" lvl="0" marL="457200" rtl="0">
              <a:lnSpc>
                <a:spcPct val="115000"/>
              </a:lnSpc>
              <a:spcBef>
                <a:spcPts val="0"/>
              </a:spcBef>
              <a:buSzPct val="100000"/>
            </a:pPr>
            <a:r>
              <a:rPr b="1" lang="en" sz="1200"/>
              <a:t>Windows 7 or Above</a:t>
            </a:r>
          </a:p>
          <a:p>
            <a:pPr indent="-304800" lvl="0" marL="457200" rtl="0">
              <a:lnSpc>
                <a:spcPct val="115000"/>
              </a:lnSpc>
              <a:spcBef>
                <a:spcPts val="0"/>
              </a:spcBef>
              <a:buSzPct val="100000"/>
            </a:pPr>
            <a:r>
              <a:rPr b="1" lang="en" sz="1200"/>
              <a:t>.Net Framework 4.5</a:t>
            </a:r>
          </a:p>
          <a:p>
            <a:pPr indent="-304800" lvl="0" marL="457200" rtl="0">
              <a:lnSpc>
                <a:spcPct val="115000"/>
              </a:lnSpc>
              <a:spcBef>
                <a:spcPts val="0"/>
              </a:spcBef>
              <a:buSzPct val="100000"/>
            </a:pPr>
            <a:r>
              <a:rPr b="1" lang="en" sz="1200"/>
              <a:t>1 GB RAM</a:t>
            </a:r>
          </a:p>
          <a:p>
            <a:pPr indent="-304800" lvl="0" marL="457200" rtl="0">
              <a:lnSpc>
                <a:spcPct val="115000"/>
              </a:lnSpc>
              <a:spcBef>
                <a:spcPts val="0"/>
              </a:spcBef>
              <a:buSzPct val="100000"/>
            </a:pPr>
            <a:r>
              <a:rPr b="1" lang="en" sz="1200"/>
              <a:t>1 GB Free Disk Space</a:t>
            </a:r>
          </a:p>
          <a:p>
            <a:pPr indent="-304800" lvl="0" marL="457200" rtl="0">
              <a:lnSpc>
                <a:spcPct val="115000"/>
              </a:lnSpc>
              <a:spcBef>
                <a:spcPts val="0"/>
              </a:spcBef>
              <a:buSzPct val="100000"/>
            </a:pPr>
            <a:r>
              <a:rPr b="1" lang="en" sz="1200"/>
              <a:t>Minimum 1024x768 Desktop Resolution</a:t>
            </a:r>
          </a:p>
        </p:txBody>
      </p:sp>
      <p:sp>
        <p:nvSpPr>
          <p:cNvPr id="94" name="Shape 94"/>
          <p:cNvSpPr txBox="1"/>
          <p:nvPr/>
        </p:nvSpPr>
        <p:spPr>
          <a:xfrm>
            <a:off x="943650" y="6407850"/>
            <a:ext cx="7256700" cy="345299"/>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i="1" lang="en" sz="1200">
                <a:solidFill>
                  <a:srgbClr val="2185C5"/>
                </a:solidFill>
                <a:latin typeface="Lato"/>
                <a:ea typeface="Lato"/>
                <a:cs typeface="Lato"/>
                <a:sym typeface="Lato"/>
              </a:rPr>
              <a:t>All SIML 1.0 files are licensed  under </a:t>
            </a:r>
            <a:r>
              <a:rPr i="1" lang="en" sz="1200" u="sng">
                <a:solidFill>
                  <a:schemeClr val="hlink"/>
                </a:solidFill>
                <a:latin typeface="Lato"/>
                <a:ea typeface="Lato"/>
                <a:cs typeface="Lato"/>
                <a:sym typeface="Lato"/>
                <a:hlinkClick r:id="rId4"/>
              </a:rPr>
              <a:t>Apache License Version 2.0</a:t>
            </a:r>
          </a:p>
          <a:p>
            <a:pPr lvl="0" rtl="0">
              <a:spcBef>
                <a:spcPts val="0"/>
              </a:spcBef>
              <a:buNone/>
            </a:pPr>
            <a:r>
              <a:t/>
            </a:r>
            <a:endParaRPr i="1" sz="1200">
              <a:solidFill>
                <a:srgbClr val="2185C5"/>
              </a:solidFill>
              <a:latin typeface="Lato"/>
              <a:ea typeface="Lato"/>
              <a:cs typeface="Lato"/>
              <a:sym typeface="Lato"/>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SIML Pattern elements</a:t>
            </a:r>
          </a:p>
        </p:txBody>
      </p:sp>
      <p:sp>
        <p:nvSpPr>
          <p:cNvPr id="329" name="Shape 329"/>
          <p:cNvSpPr txBox="1"/>
          <p:nvPr/>
        </p:nvSpPr>
        <p:spPr>
          <a:xfrm>
            <a:off x="462900" y="1071200"/>
            <a:ext cx="8607300" cy="5106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Priority of Pattern elements in SIML</a:t>
            </a:r>
          </a:p>
        </p:txBody>
      </p:sp>
      <p:sp>
        <p:nvSpPr>
          <p:cNvPr id="330" name="Shape 330"/>
          <p:cNvSpPr txBox="1"/>
          <p:nvPr>
            <p:ph idx="1" type="body"/>
          </p:nvPr>
        </p:nvSpPr>
        <p:spPr>
          <a:xfrm>
            <a:off x="614250" y="1663300"/>
            <a:ext cx="2371200" cy="796199"/>
          </a:xfrm>
          <a:prstGeom prst="rect">
            <a:avLst/>
          </a:prstGeom>
        </p:spPr>
        <p:txBody>
          <a:bodyPr anchorCtr="0" anchor="t" bIns="91425" lIns="91425" rIns="91425" tIns="91425">
            <a:noAutofit/>
          </a:bodyPr>
          <a:lstStyle/>
          <a:p>
            <a:pPr lvl="0" rtl="0">
              <a:spcBef>
                <a:spcPts val="0"/>
              </a:spcBef>
              <a:buNone/>
            </a:pPr>
            <a:r>
              <a:rPr b="1" lang="en" sz="1400"/>
              <a:t>^ ( Up arrow ) [Rank 1]</a:t>
            </a:r>
          </a:p>
          <a:p>
            <a:pPr lvl="0" rtl="0">
              <a:spcBef>
                <a:spcPts val="0"/>
              </a:spcBef>
              <a:buNone/>
            </a:pPr>
            <a:r>
              <a:rPr lang="en" sz="1400"/>
              <a:t>Has the highest priority</a:t>
            </a:r>
          </a:p>
          <a:p>
            <a:pPr lvl="0" rtl="0">
              <a:spcBef>
                <a:spcPts val="0"/>
              </a:spcBef>
              <a:buNone/>
            </a:pPr>
            <a:r>
              <a:t/>
            </a:r>
            <a:endParaRPr sz="1400"/>
          </a:p>
        </p:txBody>
      </p:sp>
      <p:sp>
        <p:nvSpPr>
          <p:cNvPr id="331" name="Shape 331"/>
          <p:cNvSpPr txBox="1"/>
          <p:nvPr>
            <p:ph idx="1" type="body"/>
          </p:nvPr>
        </p:nvSpPr>
        <p:spPr>
          <a:xfrm>
            <a:off x="3098250" y="1600600"/>
            <a:ext cx="2947500" cy="921600"/>
          </a:xfrm>
          <a:prstGeom prst="rect">
            <a:avLst/>
          </a:prstGeom>
        </p:spPr>
        <p:txBody>
          <a:bodyPr anchorCtr="0" anchor="t" bIns="91425" lIns="91425" rIns="91425" tIns="91425">
            <a:noAutofit/>
          </a:bodyPr>
          <a:lstStyle/>
          <a:p>
            <a:pPr lvl="0" rtl="0">
              <a:spcBef>
                <a:spcPts val="0"/>
              </a:spcBef>
              <a:buNone/>
            </a:pPr>
            <a:r>
              <a:rPr b="1" lang="en" sz="1400"/>
              <a:t>If ( Conditional ) [Rank 2]</a:t>
            </a:r>
          </a:p>
          <a:p>
            <a:pPr lvl="0" rtl="0">
              <a:spcBef>
                <a:spcPts val="0"/>
              </a:spcBef>
              <a:buNone/>
            </a:pPr>
            <a:r>
              <a:rPr lang="en" sz="1400"/>
              <a:t>A Conditional Pattern in SIML ranks second in the pattern search</a:t>
            </a:r>
          </a:p>
          <a:p>
            <a:pPr lvl="0" rtl="0">
              <a:spcBef>
                <a:spcPts val="0"/>
              </a:spcBef>
              <a:buNone/>
            </a:pPr>
            <a:r>
              <a:t/>
            </a:r>
            <a:endParaRPr sz="1400"/>
          </a:p>
        </p:txBody>
      </p:sp>
      <p:sp>
        <p:nvSpPr>
          <p:cNvPr id="332" name="Shape 332"/>
          <p:cNvSpPr txBox="1"/>
          <p:nvPr>
            <p:ph idx="1" type="body"/>
          </p:nvPr>
        </p:nvSpPr>
        <p:spPr>
          <a:xfrm>
            <a:off x="6045750" y="1600600"/>
            <a:ext cx="2371200" cy="1355100"/>
          </a:xfrm>
          <a:prstGeom prst="rect">
            <a:avLst/>
          </a:prstGeom>
        </p:spPr>
        <p:txBody>
          <a:bodyPr anchorCtr="0" anchor="t" bIns="91425" lIns="91425" rIns="91425" tIns="91425">
            <a:noAutofit/>
          </a:bodyPr>
          <a:lstStyle/>
          <a:p>
            <a:pPr lvl="0" rtl="0">
              <a:spcBef>
                <a:spcPts val="0"/>
              </a:spcBef>
              <a:buNone/>
            </a:pPr>
            <a:r>
              <a:rPr b="1" lang="en" sz="1400"/>
              <a:t>Js ( Scripted ) [Rank 3]</a:t>
            </a:r>
          </a:p>
          <a:p>
            <a:pPr lvl="0" rtl="0">
              <a:spcBef>
                <a:spcPts val="0"/>
              </a:spcBef>
              <a:buNone/>
            </a:pPr>
            <a:r>
              <a:rPr lang="en" sz="1400"/>
              <a:t>A Scripted pattern is evaluated after the search for a conditional pattern ends</a:t>
            </a:r>
          </a:p>
        </p:txBody>
      </p:sp>
      <p:sp>
        <p:nvSpPr>
          <p:cNvPr id="333" name="Shape 333"/>
          <p:cNvSpPr txBox="1"/>
          <p:nvPr>
            <p:ph idx="1" type="body"/>
          </p:nvPr>
        </p:nvSpPr>
        <p:spPr>
          <a:xfrm>
            <a:off x="556025" y="2936900"/>
            <a:ext cx="2371200" cy="796199"/>
          </a:xfrm>
          <a:prstGeom prst="rect">
            <a:avLst/>
          </a:prstGeom>
        </p:spPr>
        <p:txBody>
          <a:bodyPr anchorCtr="0" anchor="t" bIns="91425" lIns="91425" rIns="91425" tIns="91425">
            <a:noAutofit/>
          </a:bodyPr>
          <a:lstStyle/>
          <a:p>
            <a:pPr lvl="0" rtl="0">
              <a:spcBef>
                <a:spcPts val="0"/>
              </a:spcBef>
              <a:buNone/>
            </a:pPr>
            <a:r>
              <a:rPr b="1" lang="en" sz="1400"/>
              <a:t>% ( Percent ) [Rank 4]</a:t>
            </a:r>
          </a:p>
          <a:p>
            <a:pPr lvl="0" rtl="0">
              <a:spcBef>
                <a:spcPts val="0"/>
              </a:spcBef>
              <a:buNone/>
            </a:pPr>
            <a:r>
              <a:rPr lang="en" sz="1400"/>
              <a:t>Matches zero or more words</a:t>
            </a:r>
          </a:p>
          <a:p>
            <a:pPr lvl="0" rtl="0">
              <a:spcBef>
                <a:spcPts val="0"/>
              </a:spcBef>
              <a:buNone/>
            </a:pPr>
            <a:r>
              <a:t/>
            </a:r>
            <a:endParaRPr sz="1400"/>
          </a:p>
        </p:txBody>
      </p:sp>
      <p:sp>
        <p:nvSpPr>
          <p:cNvPr id="334" name="Shape 334"/>
          <p:cNvSpPr txBox="1"/>
          <p:nvPr>
            <p:ph idx="1" type="body"/>
          </p:nvPr>
        </p:nvSpPr>
        <p:spPr>
          <a:xfrm>
            <a:off x="3098250" y="2878700"/>
            <a:ext cx="2371200" cy="796199"/>
          </a:xfrm>
          <a:prstGeom prst="rect">
            <a:avLst/>
          </a:prstGeom>
        </p:spPr>
        <p:txBody>
          <a:bodyPr anchorCtr="0" anchor="t" bIns="91425" lIns="91425" rIns="91425" tIns="91425">
            <a:noAutofit/>
          </a:bodyPr>
          <a:lstStyle/>
          <a:p>
            <a:pPr lvl="0" rtl="0">
              <a:spcBef>
                <a:spcPts val="0"/>
              </a:spcBef>
              <a:buNone/>
            </a:pPr>
            <a:r>
              <a:rPr b="1" lang="en" sz="1400"/>
              <a:t>_ ( Underscore) [Rank 5]</a:t>
            </a:r>
          </a:p>
          <a:p>
            <a:pPr lvl="0" rtl="0">
              <a:spcBef>
                <a:spcPts val="0"/>
              </a:spcBef>
              <a:buNone/>
            </a:pPr>
            <a:r>
              <a:rPr lang="en" sz="1400"/>
              <a:t>Matches one or more words</a:t>
            </a:r>
          </a:p>
          <a:p>
            <a:pPr lvl="0" rtl="0">
              <a:spcBef>
                <a:spcPts val="0"/>
              </a:spcBef>
              <a:buNone/>
            </a:pPr>
            <a:r>
              <a:t/>
            </a:r>
            <a:endParaRPr sz="1400"/>
          </a:p>
        </p:txBody>
      </p:sp>
      <p:sp>
        <p:nvSpPr>
          <p:cNvPr id="335" name="Shape 335"/>
          <p:cNvSpPr txBox="1"/>
          <p:nvPr>
            <p:ph idx="1" type="body"/>
          </p:nvPr>
        </p:nvSpPr>
        <p:spPr>
          <a:xfrm>
            <a:off x="6045750" y="2878700"/>
            <a:ext cx="2371200" cy="796199"/>
          </a:xfrm>
          <a:prstGeom prst="rect">
            <a:avLst/>
          </a:prstGeom>
        </p:spPr>
        <p:txBody>
          <a:bodyPr anchorCtr="0" anchor="t" bIns="91425" lIns="91425" rIns="91425" tIns="91425">
            <a:noAutofit/>
          </a:bodyPr>
          <a:lstStyle/>
          <a:p>
            <a:pPr lvl="0" rtl="0">
              <a:spcBef>
                <a:spcPts val="0"/>
              </a:spcBef>
              <a:buNone/>
            </a:pPr>
            <a:r>
              <a:rPr b="1" lang="en" sz="1400"/>
              <a:t>Word  [Rank 6]</a:t>
            </a:r>
          </a:p>
          <a:p>
            <a:pPr lvl="0" rtl="0">
              <a:spcBef>
                <a:spcPts val="0"/>
              </a:spcBef>
              <a:buNone/>
            </a:pPr>
            <a:r>
              <a:rPr lang="en" sz="1400"/>
              <a:t>A word in any language within the  pattern  tag</a:t>
            </a:r>
          </a:p>
          <a:p>
            <a:pPr lvl="0" rtl="0">
              <a:spcBef>
                <a:spcPts val="0"/>
              </a:spcBef>
              <a:buNone/>
            </a:pPr>
            <a:r>
              <a:t/>
            </a:r>
            <a:endParaRPr sz="1400"/>
          </a:p>
        </p:txBody>
      </p:sp>
      <p:sp>
        <p:nvSpPr>
          <p:cNvPr id="336" name="Shape 336"/>
          <p:cNvSpPr txBox="1"/>
          <p:nvPr>
            <p:ph idx="1" type="body"/>
          </p:nvPr>
        </p:nvSpPr>
        <p:spPr>
          <a:xfrm>
            <a:off x="556025" y="4045250"/>
            <a:ext cx="2371200" cy="796199"/>
          </a:xfrm>
          <a:prstGeom prst="rect">
            <a:avLst/>
          </a:prstGeom>
        </p:spPr>
        <p:txBody>
          <a:bodyPr anchorCtr="0" anchor="t" bIns="91425" lIns="91425" rIns="91425" tIns="91425">
            <a:noAutofit/>
          </a:bodyPr>
          <a:lstStyle/>
          <a:p>
            <a:pPr lvl="0" rtl="0">
              <a:spcBef>
                <a:spcPts val="0"/>
              </a:spcBef>
              <a:buNone/>
            </a:pPr>
            <a:r>
              <a:rPr b="1" lang="en" sz="1400"/>
              <a:t>[Set]  [Rank 7]</a:t>
            </a:r>
          </a:p>
          <a:p>
            <a:pPr lvl="0" rtl="0">
              <a:spcBef>
                <a:spcPts val="0"/>
              </a:spcBef>
              <a:buNone/>
            </a:pPr>
            <a:r>
              <a:rPr lang="en" sz="1400"/>
              <a:t>A collection of words grouped under a single name</a:t>
            </a:r>
          </a:p>
          <a:p>
            <a:pPr lvl="0" rtl="0">
              <a:spcBef>
                <a:spcPts val="0"/>
              </a:spcBef>
              <a:buNone/>
            </a:pPr>
            <a:r>
              <a:t/>
            </a:r>
            <a:endParaRPr sz="1400"/>
          </a:p>
        </p:txBody>
      </p:sp>
      <p:sp>
        <p:nvSpPr>
          <p:cNvPr id="337" name="Shape 337"/>
          <p:cNvSpPr txBox="1"/>
          <p:nvPr>
            <p:ph idx="1" type="body"/>
          </p:nvPr>
        </p:nvSpPr>
        <p:spPr>
          <a:xfrm>
            <a:off x="6115600" y="4045250"/>
            <a:ext cx="2371200" cy="796199"/>
          </a:xfrm>
          <a:prstGeom prst="rect">
            <a:avLst/>
          </a:prstGeom>
        </p:spPr>
        <p:txBody>
          <a:bodyPr anchorCtr="0" anchor="t" bIns="91425" lIns="91425" rIns="91425" tIns="91425">
            <a:noAutofit/>
          </a:bodyPr>
          <a:lstStyle/>
          <a:p>
            <a:pPr lvl="0" rtl="0">
              <a:spcBef>
                <a:spcPts val="0"/>
              </a:spcBef>
              <a:buNone/>
            </a:pPr>
            <a:r>
              <a:rPr b="1" lang="en" sz="1400"/>
              <a:t>@Regex  [Rank 8]</a:t>
            </a:r>
          </a:p>
          <a:p>
            <a:pPr lvl="0" rtl="0">
              <a:spcBef>
                <a:spcPts val="0"/>
              </a:spcBef>
              <a:buNone/>
            </a:pPr>
            <a:r>
              <a:rPr lang="en" sz="1400"/>
              <a:t>Regular Expressions are evaluated after Sets</a:t>
            </a:r>
          </a:p>
          <a:p>
            <a:pPr lvl="0" rtl="0">
              <a:spcBef>
                <a:spcPts val="0"/>
              </a:spcBef>
              <a:buNone/>
            </a:pPr>
            <a:r>
              <a:t/>
            </a:r>
            <a:endParaRPr sz="1400"/>
          </a:p>
        </p:txBody>
      </p:sp>
      <p:sp>
        <p:nvSpPr>
          <p:cNvPr id="338" name="Shape 338"/>
          <p:cNvSpPr txBox="1"/>
          <p:nvPr>
            <p:ph idx="1" type="body"/>
          </p:nvPr>
        </p:nvSpPr>
        <p:spPr>
          <a:xfrm>
            <a:off x="556025" y="5229300"/>
            <a:ext cx="2371200" cy="796199"/>
          </a:xfrm>
          <a:prstGeom prst="rect">
            <a:avLst/>
          </a:prstGeom>
        </p:spPr>
        <p:txBody>
          <a:bodyPr anchorCtr="0" anchor="t" bIns="91425" lIns="91425" rIns="91425" tIns="91425">
            <a:noAutofit/>
          </a:bodyPr>
          <a:lstStyle/>
          <a:p>
            <a:pPr lvl="0" rtl="0">
              <a:spcBef>
                <a:spcPts val="0"/>
              </a:spcBef>
              <a:buNone/>
            </a:pPr>
            <a:r>
              <a:rPr b="1" lang="en" sz="1400"/>
              <a:t>$ (Dollar Sign) [Rank 9]</a:t>
            </a:r>
          </a:p>
          <a:p>
            <a:pPr lvl="0" rtl="0">
              <a:spcBef>
                <a:spcPts val="0"/>
              </a:spcBef>
              <a:buNone/>
            </a:pPr>
            <a:r>
              <a:rPr lang="en" sz="1400"/>
              <a:t>Matches zero or more words but has a lower priority than </a:t>
            </a:r>
            <a:r>
              <a:rPr b="1" lang="en" sz="1400"/>
              <a:t>%</a:t>
            </a:r>
          </a:p>
          <a:p>
            <a:pPr lvl="0" rtl="0">
              <a:spcBef>
                <a:spcPts val="0"/>
              </a:spcBef>
              <a:buNone/>
            </a:pPr>
            <a:r>
              <a:t/>
            </a:r>
            <a:endParaRPr sz="1400"/>
          </a:p>
        </p:txBody>
      </p:sp>
      <p:sp>
        <p:nvSpPr>
          <p:cNvPr id="339" name="Shape 339"/>
          <p:cNvSpPr txBox="1"/>
          <p:nvPr>
            <p:ph idx="1" type="body"/>
          </p:nvPr>
        </p:nvSpPr>
        <p:spPr>
          <a:xfrm>
            <a:off x="3158100" y="5229300"/>
            <a:ext cx="2371200" cy="796199"/>
          </a:xfrm>
          <a:prstGeom prst="rect">
            <a:avLst/>
          </a:prstGeom>
        </p:spPr>
        <p:txBody>
          <a:bodyPr anchorCtr="0" anchor="t" bIns="91425" lIns="91425" rIns="91425" tIns="91425">
            <a:noAutofit/>
          </a:bodyPr>
          <a:lstStyle/>
          <a:p>
            <a:pPr lvl="0" rtl="0">
              <a:spcBef>
                <a:spcPts val="0"/>
              </a:spcBef>
              <a:buNone/>
            </a:pPr>
            <a:r>
              <a:rPr b="1" lang="en" sz="1400"/>
              <a:t>{Word1 Word 2}  [Rank 10]</a:t>
            </a:r>
          </a:p>
          <a:p>
            <a:pPr lvl="0" rtl="0">
              <a:spcBef>
                <a:spcPts val="0"/>
              </a:spcBef>
              <a:buNone/>
            </a:pPr>
            <a:r>
              <a:rPr lang="en" sz="1400"/>
              <a:t>Keywords are evaluated just before the final wildcard </a:t>
            </a:r>
            <a:r>
              <a:rPr b="1" lang="en" sz="1400"/>
              <a:t>*</a:t>
            </a:r>
          </a:p>
          <a:p>
            <a:pPr lvl="0" rtl="0">
              <a:spcBef>
                <a:spcPts val="0"/>
              </a:spcBef>
              <a:buNone/>
            </a:pPr>
            <a:r>
              <a:t/>
            </a:r>
            <a:endParaRPr sz="1400"/>
          </a:p>
        </p:txBody>
      </p:sp>
      <p:sp>
        <p:nvSpPr>
          <p:cNvPr id="340" name="Shape 340"/>
          <p:cNvSpPr txBox="1"/>
          <p:nvPr>
            <p:ph idx="1" type="body"/>
          </p:nvPr>
        </p:nvSpPr>
        <p:spPr>
          <a:xfrm>
            <a:off x="3158100" y="4031400"/>
            <a:ext cx="2371200" cy="796199"/>
          </a:xfrm>
          <a:prstGeom prst="rect">
            <a:avLst/>
          </a:prstGeom>
        </p:spPr>
        <p:txBody>
          <a:bodyPr anchorCtr="0" anchor="t" bIns="91425" lIns="91425" rIns="91425" tIns="91425">
            <a:noAutofit/>
          </a:bodyPr>
          <a:lstStyle/>
          <a:p>
            <a:pPr lvl="0" rtl="0">
              <a:spcBef>
                <a:spcPts val="0"/>
              </a:spcBef>
              <a:buNone/>
            </a:pPr>
            <a:r>
              <a:rPr b="1" lang="en" sz="1400"/>
              <a:t>(Word1|Word2)  [Rank 7]</a:t>
            </a:r>
          </a:p>
          <a:p>
            <a:pPr lvl="0" rtl="0">
              <a:spcBef>
                <a:spcPts val="0"/>
              </a:spcBef>
              <a:buNone/>
            </a:pPr>
            <a:r>
              <a:rPr lang="en" sz="1400"/>
              <a:t>A Dynamic set has the same rank as a normal Set and are treated as such</a:t>
            </a:r>
          </a:p>
          <a:p>
            <a:pPr lvl="0" rtl="0">
              <a:spcBef>
                <a:spcPts val="0"/>
              </a:spcBef>
              <a:buNone/>
            </a:pPr>
            <a:r>
              <a:t/>
            </a:r>
            <a:endParaRPr sz="1400"/>
          </a:p>
        </p:txBody>
      </p:sp>
      <p:sp>
        <p:nvSpPr>
          <p:cNvPr id="341" name="Shape 341"/>
          <p:cNvSpPr txBox="1"/>
          <p:nvPr>
            <p:ph idx="1" type="body"/>
          </p:nvPr>
        </p:nvSpPr>
        <p:spPr>
          <a:xfrm>
            <a:off x="6045750" y="5236225"/>
            <a:ext cx="2371200" cy="796199"/>
          </a:xfrm>
          <a:prstGeom prst="rect">
            <a:avLst/>
          </a:prstGeom>
        </p:spPr>
        <p:txBody>
          <a:bodyPr anchorCtr="0" anchor="t" bIns="91425" lIns="91425" rIns="91425" tIns="91425">
            <a:noAutofit/>
          </a:bodyPr>
          <a:lstStyle/>
          <a:p>
            <a:pPr lvl="0" rtl="0">
              <a:spcBef>
                <a:spcPts val="0"/>
              </a:spcBef>
              <a:buNone/>
            </a:pPr>
            <a:r>
              <a:rPr b="1" lang="en" sz="1400"/>
              <a:t>* ( Asterisk) [Rank 11]</a:t>
            </a:r>
          </a:p>
          <a:p>
            <a:pPr lvl="0" rtl="0">
              <a:spcBef>
                <a:spcPts val="0"/>
              </a:spcBef>
              <a:buNone/>
            </a:pPr>
            <a:r>
              <a:rPr lang="en" sz="1400"/>
              <a:t>Matches one or more words and has the least priority</a:t>
            </a:r>
          </a:p>
          <a:p>
            <a:pPr lvl="0" rtl="0">
              <a:spcBef>
                <a:spcPts val="0"/>
              </a:spcBef>
              <a:buNone/>
            </a:pPr>
            <a:r>
              <a:t/>
            </a:r>
            <a:endParaRPr sz="1400"/>
          </a:p>
        </p:txBody>
      </p:sp>
      <p:sp>
        <p:nvSpPr>
          <p:cNvPr id="342" name="Shape 342"/>
          <p:cNvSpPr txBox="1"/>
          <p:nvPr/>
        </p:nvSpPr>
        <p:spPr>
          <a:xfrm>
            <a:off x="0" y="6463175"/>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Not all pattern types have been discussed in this presentation</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Regular Expressions in patterns</a:t>
            </a:r>
          </a:p>
        </p:txBody>
      </p:sp>
      <p:sp>
        <p:nvSpPr>
          <p:cNvPr id="348" name="Shape 348"/>
          <p:cNvSpPr txBox="1"/>
          <p:nvPr/>
        </p:nvSpPr>
        <p:spPr>
          <a:xfrm>
            <a:off x="445650" y="1071175"/>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“Regular Expressions” under “Settings” category and type the following within the SIML element.</a:t>
            </a:r>
          </a:p>
        </p:txBody>
      </p:sp>
      <p:sp>
        <p:nvSpPr>
          <p:cNvPr id="349" name="Shape 349"/>
          <p:cNvSpPr txBox="1"/>
          <p:nvPr/>
        </p:nvSpPr>
        <p:spPr>
          <a:xfrm>
            <a:off x="445650" y="2130775"/>
            <a:ext cx="8382900" cy="7518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&lt;Regex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="switch"</a:t>
            </a:r>
            <a:r>
              <a:rPr lang="en">
                <a:solidFill>
                  <a:srgbClr val="4998BC"/>
                </a:solidFill>
                <a:latin typeface="Consolas"/>
                <a:ea typeface="Consolas"/>
                <a:cs typeface="Consolas"/>
                <a:sym typeface="Consolas"/>
              </a:rPr>
              <a:t> </a:t>
            </a:r>
            <a:r>
              <a:rPr lang="en">
                <a:solidFill>
                  <a:srgbClr val="82D9EA"/>
                </a:solidFill>
                <a:latin typeface="Consolas"/>
                <a:ea typeface="Consolas"/>
                <a:cs typeface="Consolas"/>
                <a:sym typeface="Consolas"/>
              </a:rPr>
              <a:t>Pattern</a:t>
            </a:r>
            <a:r>
              <a:rPr lang="en">
                <a:solidFill>
                  <a:srgbClr val="95E454"/>
                </a:solidFill>
                <a:latin typeface="Consolas"/>
                <a:ea typeface="Consolas"/>
                <a:cs typeface="Consolas"/>
                <a:sym typeface="Consolas"/>
              </a:rPr>
              <a:t>="\b(on|off)\b"</a:t>
            </a:r>
            <a:r>
              <a:rPr lang="en">
                <a:solidFill>
                  <a:srgbClr val="4998BC"/>
                </a:solidFill>
                <a:latin typeface="Consolas"/>
                <a:ea typeface="Consolas"/>
                <a:cs typeface="Consolas"/>
                <a:sym typeface="Consolas"/>
              </a:rPr>
              <a:t>/&gt;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350" name="Shape 350"/>
          <p:cNvSpPr txBox="1"/>
          <p:nvPr/>
        </p:nvSpPr>
        <p:spPr>
          <a:xfrm>
            <a:off x="510750" y="2710000"/>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Now click on “My First Concept” file under “Files” category and type the following SIML Code within the Concept</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Press F5 to refresh the Project</a:t>
            </a:r>
          </a:p>
        </p:txBody>
      </p:sp>
      <p:sp>
        <p:nvSpPr>
          <p:cNvPr id="351" name="Shape 351"/>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The name of a Regex should be unique</a:t>
            </a:r>
          </a:p>
        </p:txBody>
      </p:sp>
      <p:sp>
        <p:nvSpPr>
          <p:cNvPr id="352" name="Shape 352"/>
          <p:cNvSpPr txBox="1"/>
          <p:nvPr/>
        </p:nvSpPr>
        <p:spPr>
          <a:xfrm>
            <a:off x="445650" y="4348837"/>
            <a:ext cx="8382900" cy="7518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Switch it </a:t>
            </a:r>
            <a:r>
              <a:rPr lang="en">
                <a:solidFill>
                  <a:srgbClr val="EC7D2D"/>
                </a:solidFill>
                <a:latin typeface="Consolas"/>
                <a:ea typeface="Consolas"/>
                <a:cs typeface="Consolas"/>
                <a:sym typeface="Consolas"/>
              </a:rPr>
              <a:t>@switch</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Switched </a:t>
            </a:r>
            <a:r>
              <a:rPr lang="en">
                <a:solidFill>
                  <a:srgbClr val="4998BC"/>
                </a:solidFill>
                <a:latin typeface="Consolas"/>
                <a:ea typeface="Consolas"/>
                <a:cs typeface="Consolas"/>
                <a:sym typeface="Consolas"/>
              </a:rPr>
              <a:t>&lt;Match /&gt;&lt;/Response&gt;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Test your Regular Expression</a:t>
            </a:r>
          </a:p>
        </p:txBody>
      </p:sp>
      <p:sp>
        <p:nvSpPr>
          <p:cNvPr id="358" name="Shape 358"/>
          <p:cNvSpPr txBox="1"/>
          <p:nvPr/>
        </p:nvSpPr>
        <p:spPr>
          <a:xfrm>
            <a:off x="445650" y="1071175"/>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“Switch it off” in the Console and press Send</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“Switched off”</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“Switch it On” in the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“Switched On”</a:t>
            </a:r>
          </a:p>
        </p:txBody>
      </p:sp>
      <p:sp>
        <p:nvSpPr>
          <p:cNvPr id="359" name="Shape 359"/>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Regex names are case-</a:t>
            </a:r>
            <a:r>
              <a:rPr lang="en" sz="1200" u="sng">
                <a:solidFill>
                  <a:srgbClr val="677480"/>
                </a:solidFill>
                <a:latin typeface="Lato"/>
                <a:ea typeface="Lato"/>
                <a:cs typeface="Lato"/>
                <a:sym typeface="Lato"/>
              </a:rPr>
              <a:t>insensitive</a:t>
            </a:r>
          </a:p>
        </p:txBody>
      </p:sp>
      <p:sp>
        <p:nvSpPr>
          <p:cNvPr id="360" name="Shape 360"/>
          <p:cNvSpPr txBox="1"/>
          <p:nvPr>
            <p:ph idx="4294967295" type="body"/>
          </p:nvPr>
        </p:nvSpPr>
        <p:spPr>
          <a:xfrm>
            <a:off x="510750" y="2130777"/>
            <a:ext cx="8252700" cy="2130600"/>
          </a:xfrm>
          <a:prstGeom prst="rect">
            <a:avLst/>
          </a:prstGeom>
        </p:spPr>
        <p:txBody>
          <a:bodyPr anchorCtr="0" anchor="t" bIns="91425" lIns="91425" rIns="91425" tIns="91425">
            <a:noAutofit/>
          </a:bodyPr>
          <a:lstStyle/>
          <a:p>
            <a:pPr lvl="0" rtl="0">
              <a:spcBef>
                <a:spcPts val="0"/>
              </a:spcBef>
              <a:buNone/>
            </a:pPr>
            <a:r>
              <a:rPr b="1" lang="en" sz="1400"/>
              <a:t>Regular Expressions </a:t>
            </a:r>
          </a:p>
          <a:p>
            <a:pPr lvl="0" rtl="0">
              <a:spcBef>
                <a:spcPts val="0"/>
              </a:spcBef>
              <a:buNone/>
            </a:pPr>
            <a:r>
              <a:rPr lang="en" sz="1400"/>
              <a:t>Regex in SIML requires a Name and ofcourse a regex pattern. SIML Bot internally optimizes your regex to work at peak performance during a chat session.</a:t>
            </a:r>
            <a:br>
              <a:rPr lang="en" sz="1400"/>
            </a:br>
          </a:p>
          <a:p>
            <a:pPr lvl="0" rtl="0">
              <a:spcBef>
                <a:spcPts val="0"/>
              </a:spcBef>
              <a:buNone/>
            </a:pPr>
            <a:r>
              <a:t/>
            </a:r>
            <a:endParaRPr sz="1400"/>
          </a:p>
          <a:p>
            <a:pPr lvl="0" rtl="0">
              <a:spcBef>
                <a:spcPts val="0"/>
              </a:spcBef>
              <a:buNone/>
            </a:pPr>
            <a:r>
              <a:t/>
            </a:r>
            <a:endParaRPr sz="1400"/>
          </a:p>
        </p:txBody>
      </p:sp>
      <p:sp>
        <p:nvSpPr>
          <p:cNvPr id="361" name="Shape 361"/>
          <p:cNvSpPr txBox="1"/>
          <p:nvPr/>
        </p:nvSpPr>
        <p:spPr>
          <a:xfrm>
            <a:off x="510750" y="3344175"/>
            <a:ext cx="8382900" cy="7518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&lt;Regex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="switch"</a:t>
            </a:r>
            <a:r>
              <a:rPr lang="en">
                <a:solidFill>
                  <a:srgbClr val="4998BC"/>
                </a:solidFill>
                <a:latin typeface="Consolas"/>
                <a:ea typeface="Consolas"/>
                <a:cs typeface="Consolas"/>
                <a:sym typeface="Consolas"/>
              </a:rPr>
              <a:t> </a:t>
            </a:r>
            <a:r>
              <a:rPr lang="en">
                <a:solidFill>
                  <a:srgbClr val="82D9EA"/>
                </a:solidFill>
                <a:latin typeface="Consolas"/>
                <a:ea typeface="Consolas"/>
                <a:cs typeface="Consolas"/>
                <a:sym typeface="Consolas"/>
              </a:rPr>
              <a:t>Pattern</a:t>
            </a:r>
            <a:r>
              <a:rPr lang="en">
                <a:solidFill>
                  <a:srgbClr val="95E454"/>
                </a:solidFill>
                <a:latin typeface="Consolas"/>
                <a:ea typeface="Consolas"/>
                <a:cs typeface="Consolas"/>
                <a:sym typeface="Consolas"/>
              </a:rPr>
              <a:t>="\b(on|off)\b"</a:t>
            </a:r>
            <a:r>
              <a:rPr lang="en">
                <a:solidFill>
                  <a:srgbClr val="4998BC"/>
                </a:solidFill>
                <a:latin typeface="Consolas"/>
                <a:ea typeface="Consolas"/>
                <a:cs typeface="Consolas"/>
                <a:sym typeface="Consolas"/>
              </a:rPr>
              <a:t>/&gt;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362" name="Shape 362"/>
          <p:cNvSpPr txBox="1"/>
          <p:nvPr/>
        </p:nvSpPr>
        <p:spPr>
          <a:xfrm>
            <a:off x="278250" y="4095975"/>
            <a:ext cx="8847900" cy="1166999"/>
          </a:xfrm>
          <a:prstGeom prst="rect">
            <a:avLst/>
          </a:prstGeom>
          <a:noFill/>
          <a:ln>
            <a:noFill/>
          </a:ln>
        </p:spPr>
        <p:txBody>
          <a:bodyPr anchorCtr="0" anchor="ctr" bIns="91425" lIns="91425" rIns="91425" tIns="91425">
            <a:noAutofit/>
          </a:bodyPr>
          <a:lstStyle/>
          <a:p>
            <a:pPr lvl="0" rtl="0">
              <a:spcBef>
                <a:spcPts val="600"/>
              </a:spcBef>
              <a:buNone/>
            </a:pPr>
            <a:r>
              <a:rPr lang="en">
                <a:solidFill>
                  <a:srgbClr val="677480"/>
                </a:solidFill>
                <a:latin typeface="Lato"/>
                <a:ea typeface="Lato"/>
                <a:cs typeface="Lato"/>
                <a:sym typeface="Lato"/>
              </a:rPr>
              <a:t>In the above code the name “</a:t>
            </a:r>
            <a:r>
              <a:rPr b="1" lang="en">
                <a:solidFill>
                  <a:srgbClr val="677480"/>
                </a:solidFill>
                <a:latin typeface="Lato"/>
                <a:ea typeface="Lato"/>
                <a:cs typeface="Lato"/>
                <a:sym typeface="Lato"/>
              </a:rPr>
              <a:t>Switch</a:t>
            </a:r>
            <a:r>
              <a:rPr lang="en">
                <a:solidFill>
                  <a:srgbClr val="677480"/>
                </a:solidFill>
                <a:latin typeface="Lato"/>
                <a:ea typeface="Lato"/>
                <a:cs typeface="Lato"/>
                <a:sym typeface="Lato"/>
              </a:rPr>
              <a:t>” is used to give a regex pattern a unique name and the regex pattern itself is declared as a value for the Pattern attribute</a:t>
            </a:r>
          </a:p>
          <a:p>
            <a:pPr lvl="0" rtl="0">
              <a:spcBef>
                <a:spcPts val="600"/>
              </a:spcBef>
              <a:buNone/>
            </a:pPr>
            <a:r>
              <a:rPr lang="en">
                <a:solidFill>
                  <a:srgbClr val="677480"/>
                </a:solidFill>
                <a:latin typeface="Lato"/>
                <a:ea typeface="Lato"/>
                <a:cs typeface="Lato"/>
                <a:sym typeface="Lato"/>
              </a:rPr>
              <a:t>A declared regular expression can be used within a pattern by prefixing the name of the regular expression ( set by you ) with an at symbol. Example </a:t>
            </a:r>
            <a:r>
              <a:rPr b="1" lang="en">
                <a:solidFill>
                  <a:srgbClr val="677480"/>
                </a:solidFill>
                <a:latin typeface="Lato"/>
                <a:ea typeface="Lato"/>
                <a:cs typeface="Lato"/>
                <a:sym typeface="Lato"/>
              </a:rPr>
              <a:t>@Switch</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Sets in patterns</a:t>
            </a:r>
          </a:p>
        </p:txBody>
      </p:sp>
      <p:sp>
        <p:nvSpPr>
          <p:cNvPr id="368" name="Shape 368"/>
          <p:cNvSpPr txBox="1"/>
          <p:nvPr/>
        </p:nvSpPr>
        <p:spPr>
          <a:xfrm>
            <a:off x="445650" y="1071175"/>
            <a:ext cx="8252700" cy="5706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“Sets” under “Settings” category and type the following within the SIML tag</a:t>
            </a:r>
          </a:p>
        </p:txBody>
      </p:sp>
      <p:sp>
        <p:nvSpPr>
          <p:cNvPr id="369" name="Shape 369"/>
          <p:cNvSpPr txBox="1"/>
          <p:nvPr/>
        </p:nvSpPr>
        <p:spPr>
          <a:xfrm>
            <a:off x="445650" y="2254075"/>
            <a:ext cx="8382900" cy="1064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&lt;Set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="Color"</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Red</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Green</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Blue</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&lt;/Set&gt;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370" name="Shape 370"/>
          <p:cNvSpPr txBox="1"/>
          <p:nvPr/>
        </p:nvSpPr>
        <p:spPr>
          <a:xfrm>
            <a:off x="445650" y="3429525"/>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Now click on “My First Concept” file under “Files” category and type the following SIML Code within the Concept</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Press F5 to refresh the Project</a:t>
            </a:r>
          </a:p>
        </p:txBody>
      </p:sp>
      <p:sp>
        <p:nvSpPr>
          <p:cNvPr id="371" name="Shape 371"/>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Declared Sets should always be stored in the Sets file under the Settings category</a:t>
            </a:r>
          </a:p>
        </p:txBody>
      </p:sp>
      <p:sp>
        <p:nvSpPr>
          <p:cNvPr id="372" name="Shape 372"/>
          <p:cNvSpPr txBox="1"/>
          <p:nvPr/>
        </p:nvSpPr>
        <p:spPr>
          <a:xfrm>
            <a:off x="445650" y="4948887"/>
            <a:ext cx="8382900" cy="7518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I like the color [Color]</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I like </a:t>
            </a:r>
            <a:r>
              <a:rPr lang="en">
                <a:solidFill>
                  <a:srgbClr val="4998BC"/>
                </a:solidFill>
                <a:latin typeface="Consolas"/>
                <a:ea typeface="Consolas"/>
                <a:cs typeface="Consolas"/>
                <a:sym typeface="Consolas"/>
              </a:rPr>
              <a:t>&lt;Match /&gt; </a:t>
            </a:r>
            <a:r>
              <a:rPr lang="en">
                <a:solidFill>
                  <a:schemeClr val="dk1"/>
                </a:solidFill>
                <a:latin typeface="Consolas"/>
                <a:ea typeface="Consolas"/>
                <a:cs typeface="Consolas"/>
                <a:sym typeface="Consolas"/>
              </a:rPr>
              <a:t>too</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373" name="Shape 373"/>
          <p:cNvSpPr txBox="1"/>
          <p:nvPr/>
        </p:nvSpPr>
        <p:spPr>
          <a:xfrm>
            <a:off x="0" y="6218675"/>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Press Alt+T to insert an &lt;Item&gt; tag</a:t>
            </a: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Test your Set</a:t>
            </a:r>
          </a:p>
        </p:txBody>
      </p:sp>
      <p:sp>
        <p:nvSpPr>
          <p:cNvPr id="379" name="Shape 379"/>
          <p:cNvSpPr txBox="1"/>
          <p:nvPr/>
        </p:nvSpPr>
        <p:spPr>
          <a:xfrm>
            <a:off x="445650" y="1071175"/>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“I like the color red” in the Console and press Send</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“I like red too”</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“I like the color BLUE” in the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“I like BLUE too”</a:t>
            </a:r>
          </a:p>
        </p:txBody>
      </p:sp>
      <p:sp>
        <p:nvSpPr>
          <p:cNvPr id="380" name="Shape 380"/>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Set names are case-</a:t>
            </a:r>
            <a:r>
              <a:rPr lang="en" sz="1200" u="sng">
                <a:solidFill>
                  <a:srgbClr val="677480"/>
                </a:solidFill>
                <a:latin typeface="Lato"/>
                <a:ea typeface="Lato"/>
                <a:cs typeface="Lato"/>
                <a:sym typeface="Lato"/>
              </a:rPr>
              <a:t>insensitive</a:t>
            </a:r>
            <a:r>
              <a:rPr lang="en" sz="1200">
                <a:solidFill>
                  <a:srgbClr val="677480"/>
                </a:solidFill>
                <a:latin typeface="Lato"/>
                <a:ea typeface="Lato"/>
                <a:cs typeface="Lato"/>
                <a:sym typeface="Lato"/>
              </a:rPr>
              <a:t>. </a:t>
            </a:r>
          </a:p>
        </p:txBody>
      </p:sp>
      <p:sp>
        <p:nvSpPr>
          <p:cNvPr id="381" name="Shape 381"/>
          <p:cNvSpPr txBox="1"/>
          <p:nvPr>
            <p:ph idx="4294967295" type="body"/>
          </p:nvPr>
        </p:nvSpPr>
        <p:spPr>
          <a:xfrm>
            <a:off x="510750" y="2130776"/>
            <a:ext cx="8252700" cy="1199099"/>
          </a:xfrm>
          <a:prstGeom prst="rect">
            <a:avLst/>
          </a:prstGeom>
        </p:spPr>
        <p:txBody>
          <a:bodyPr anchorCtr="0" anchor="t" bIns="91425" lIns="91425" rIns="91425" tIns="91425">
            <a:noAutofit/>
          </a:bodyPr>
          <a:lstStyle/>
          <a:p>
            <a:pPr lvl="0" rtl="0">
              <a:spcBef>
                <a:spcPts val="0"/>
              </a:spcBef>
              <a:buNone/>
            </a:pPr>
            <a:r>
              <a:rPr b="1" lang="en" sz="1400"/>
              <a:t>Sets </a:t>
            </a:r>
          </a:p>
          <a:p>
            <a:pPr lvl="0" rtl="0">
              <a:spcBef>
                <a:spcPts val="0"/>
              </a:spcBef>
              <a:buNone/>
            </a:pPr>
            <a:r>
              <a:rPr lang="en" sz="1400"/>
              <a:t>A Set in SIML is a collection of simple words. Words that group entities/nouns. Example: a Set </a:t>
            </a:r>
            <a:r>
              <a:rPr b="1" lang="en" sz="1400"/>
              <a:t>Weekday </a:t>
            </a:r>
            <a:r>
              <a:rPr lang="en" sz="1400"/>
              <a:t>will contain Sunday, Monday, Tuesday and so on.  Large sets have no impact on SIML processing speed and are limited by your computer’s memory (RAM). </a:t>
            </a:r>
          </a:p>
          <a:p>
            <a:pPr lvl="0" rtl="0">
              <a:spcBef>
                <a:spcPts val="0"/>
              </a:spcBef>
              <a:buNone/>
            </a:pPr>
            <a:r>
              <a:rPr lang="en" sz="1400"/>
              <a:t>To declare a set you should give the Set a unique name using the Name attribute. Set items are stored within the &lt;Item&gt; tag</a:t>
            </a:r>
          </a:p>
          <a:p>
            <a:pPr lvl="0" rtl="0">
              <a:spcBef>
                <a:spcPts val="0"/>
              </a:spcBef>
              <a:buNone/>
            </a:pPr>
            <a:r>
              <a:t/>
            </a:r>
            <a:endParaRPr sz="1400"/>
          </a:p>
        </p:txBody>
      </p:sp>
      <p:sp>
        <p:nvSpPr>
          <p:cNvPr id="382" name="Shape 382"/>
          <p:cNvSpPr txBox="1"/>
          <p:nvPr/>
        </p:nvSpPr>
        <p:spPr>
          <a:xfrm>
            <a:off x="445650" y="5530625"/>
            <a:ext cx="8837400" cy="803400"/>
          </a:xfrm>
          <a:prstGeom prst="rect">
            <a:avLst/>
          </a:prstGeom>
          <a:noFill/>
          <a:ln>
            <a:noFill/>
          </a:ln>
        </p:spPr>
        <p:txBody>
          <a:bodyPr anchorCtr="0" anchor="ctr" bIns="91425" lIns="91425" rIns="91425" tIns="91425">
            <a:noAutofit/>
          </a:bodyPr>
          <a:lstStyle/>
          <a:p>
            <a:pPr lvl="0" rtl="0">
              <a:spcBef>
                <a:spcPts val="600"/>
              </a:spcBef>
              <a:buNone/>
            </a:pPr>
            <a:r>
              <a:rPr b="1" lang="en">
                <a:solidFill>
                  <a:srgbClr val="677480"/>
                </a:solidFill>
                <a:latin typeface="Lato"/>
                <a:ea typeface="Lato"/>
                <a:cs typeface="Lato"/>
                <a:sym typeface="Lato"/>
              </a:rPr>
              <a:t>Greedy</a:t>
            </a:r>
          </a:p>
          <a:p>
            <a:pPr lvl="0" rtl="0">
              <a:spcBef>
                <a:spcPts val="600"/>
              </a:spcBef>
              <a:buNone/>
            </a:pPr>
            <a:r>
              <a:rPr lang="en">
                <a:solidFill>
                  <a:srgbClr val="677480"/>
                </a:solidFill>
                <a:latin typeface="Lato"/>
                <a:ea typeface="Lato"/>
                <a:cs typeface="Lato"/>
                <a:sym typeface="Lato"/>
              </a:rPr>
              <a:t>SIML sets are greedy i.e. SIML Bot tries to find the best match in a set</a:t>
            </a:r>
          </a:p>
        </p:txBody>
      </p:sp>
      <p:sp>
        <p:nvSpPr>
          <p:cNvPr id="383" name="Shape 383"/>
          <p:cNvSpPr txBox="1"/>
          <p:nvPr/>
        </p:nvSpPr>
        <p:spPr>
          <a:xfrm>
            <a:off x="445650" y="4557575"/>
            <a:ext cx="8382900" cy="7518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&lt;Set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="Color"</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Red</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Green</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Blue</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&lt;/Set&gt;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45650" y="389275"/>
            <a:ext cx="8382900" cy="623700"/>
          </a:xfrm>
          <a:prstGeom prst="rect">
            <a:avLst/>
          </a:prstGeom>
        </p:spPr>
        <p:txBody>
          <a:bodyPr anchorCtr="0" anchor="b" bIns="91425" lIns="91425" rIns="91425" tIns="91425">
            <a:noAutofit/>
          </a:bodyPr>
          <a:lstStyle/>
          <a:p>
            <a:pPr lvl="0" rtl="0">
              <a:spcBef>
                <a:spcPts val="0"/>
              </a:spcBef>
              <a:buNone/>
            </a:pPr>
            <a:r>
              <a:rPr lang="en" sz="3000"/>
              <a:t>Nested Modelling</a:t>
            </a:r>
          </a:p>
        </p:txBody>
      </p:sp>
      <p:sp>
        <p:nvSpPr>
          <p:cNvPr id="389" name="Shape 389"/>
          <p:cNvSpPr txBox="1"/>
          <p:nvPr>
            <p:ph idx="4294967295" type="body"/>
          </p:nvPr>
        </p:nvSpPr>
        <p:spPr>
          <a:xfrm>
            <a:off x="510750" y="1012976"/>
            <a:ext cx="8252700" cy="1199099"/>
          </a:xfrm>
          <a:prstGeom prst="rect">
            <a:avLst/>
          </a:prstGeom>
        </p:spPr>
        <p:txBody>
          <a:bodyPr anchorCtr="0" anchor="t" bIns="91425" lIns="91425" rIns="91425" tIns="91425">
            <a:noAutofit/>
          </a:bodyPr>
          <a:lstStyle/>
          <a:p>
            <a:pPr lvl="0" rtl="0">
              <a:spcBef>
                <a:spcPts val="0"/>
              </a:spcBef>
              <a:buNone/>
            </a:pPr>
            <a:r>
              <a:rPr b="1" lang="en" sz="1400"/>
              <a:t>Models within Models</a:t>
            </a:r>
          </a:p>
          <a:p>
            <a:pPr lvl="0" rtl="0">
              <a:spcBef>
                <a:spcPts val="0"/>
              </a:spcBef>
              <a:buNone/>
            </a:pPr>
            <a:r>
              <a:rPr lang="en" sz="1400"/>
              <a:t>In SIML Models can occur with other Models. The behaviour of such a nested structure is as if the Models were connected using independent </a:t>
            </a:r>
            <a:r>
              <a:rPr i="1" lang="en" sz="1400"/>
              <a:t>&lt;Previous&gt;</a:t>
            </a:r>
            <a:r>
              <a:rPr lang="en" sz="1400"/>
              <a:t> elements that had the Response of the Parent Model as its value.</a:t>
            </a:r>
          </a:p>
          <a:p>
            <a:pPr lvl="0" rtl="0">
              <a:spcBef>
                <a:spcPts val="0"/>
              </a:spcBef>
              <a:buNone/>
            </a:pPr>
            <a:r>
              <a:t/>
            </a:r>
            <a:endParaRPr sz="1400"/>
          </a:p>
        </p:txBody>
      </p:sp>
      <p:sp>
        <p:nvSpPr>
          <p:cNvPr id="390" name="Shape 390"/>
          <p:cNvSpPr txBox="1"/>
          <p:nvPr/>
        </p:nvSpPr>
        <p:spPr>
          <a:xfrm>
            <a:off x="510750" y="2811787"/>
            <a:ext cx="8382900" cy="27363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Clr>
                <a:schemeClr val="dk1"/>
              </a:buClr>
              <a:buFont typeface="Arial"/>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START APPLICATION</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Are you sure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Yes</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Application started.</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No</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As you wish.</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391" name="Shape 391"/>
          <p:cNvSpPr txBox="1"/>
          <p:nvPr/>
        </p:nvSpPr>
        <p:spPr>
          <a:xfrm>
            <a:off x="510750" y="5850825"/>
            <a:ext cx="8382900" cy="389999"/>
          </a:xfrm>
          <a:prstGeom prst="rect">
            <a:avLst/>
          </a:prstGeom>
          <a:noFill/>
          <a:ln>
            <a:noFill/>
          </a:ln>
        </p:spPr>
        <p:txBody>
          <a:bodyPr anchorCtr="0" anchor="ctr" bIns="91425" lIns="91425" rIns="91425" tIns="91425">
            <a:noAutofit/>
          </a:bodyPr>
          <a:lstStyle/>
          <a:p>
            <a:pPr lvl="0" rtl="0">
              <a:spcBef>
                <a:spcPts val="600"/>
              </a:spcBef>
              <a:buNone/>
            </a:pPr>
            <a:r>
              <a:rPr lang="en">
                <a:solidFill>
                  <a:srgbClr val="677480"/>
                </a:solidFill>
                <a:latin typeface="Lato"/>
                <a:ea typeface="Lato"/>
                <a:cs typeface="Lato"/>
                <a:sym typeface="Lato"/>
              </a:rPr>
              <a:t>Add the above SIML code to your current Concept in your Project.</a:t>
            </a: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Test your Nested Models</a:t>
            </a:r>
          </a:p>
        </p:txBody>
      </p:sp>
      <p:sp>
        <p:nvSpPr>
          <p:cNvPr id="397" name="Shape 397"/>
          <p:cNvSpPr txBox="1"/>
          <p:nvPr/>
        </p:nvSpPr>
        <p:spPr>
          <a:xfrm>
            <a:off x="445650" y="1210900"/>
            <a:ext cx="8252700" cy="15777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“Start application” in the Console and press Send</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“Are you sure”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“Yes” in the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“Application Started”</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Repeat the steps but this time say “No”</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And the Bot will reply “As you wish.”</a:t>
            </a:r>
          </a:p>
        </p:txBody>
      </p:sp>
      <p:sp>
        <p:nvSpPr>
          <p:cNvPr id="398" name="Shape 398"/>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More information is available in </a:t>
            </a:r>
            <a:r>
              <a:rPr lang="en" sz="1200" u="sng">
                <a:solidFill>
                  <a:schemeClr val="hlink"/>
                </a:solidFill>
                <a:latin typeface="Lato"/>
                <a:ea typeface="Lato"/>
                <a:cs typeface="Lato"/>
                <a:sym typeface="Lato"/>
                <a:hlinkClick r:id="rId3"/>
              </a:rPr>
              <a:t>Wiki </a:t>
            </a:r>
          </a:p>
        </p:txBody>
      </p:sp>
      <p:sp>
        <p:nvSpPr>
          <p:cNvPr id="399" name="Shape 399"/>
          <p:cNvSpPr txBox="1"/>
          <p:nvPr>
            <p:ph idx="4294967295" type="body"/>
          </p:nvPr>
        </p:nvSpPr>
        <p:spPr>
          <a:xfrm>
            <a:off x="445650" y="3155448"/>
            <a:ext cx="8252700" cy="2561399"/>
          </a:xfrm>
          <a:prstGeom prst="rect">
            <a:avLst/>
          </a:prstGeom>
        </p:spPr>
        <p:txBody>
          <a:bodyPr anchorCtr="0" anchor="t" bIns="91425" lIns="91425" rIns="91425" tIns="91425">
            <a:noAutofit/>
          </a:bodyPr>
          <a:lstStyle/>
          <a:p>
            <a:pPr lvl="0" rtl="0">
              <a:spcBef>
                <a:spcPts val="0"/>
              </a:spcBef>
              <a:buNone/>
            </a:pPr>
            <a:r>
              <a:rPr b="1" lang="en" sz="1400"/>
              <a:t>Behaviour </a:t>
            </a:r>
          </a:p>
          <a:p>
            <a:pPr lvl="0" rtl="0">
              <a:spcBef>
                <a:spcPts val="0"/>
              </a:spcBef>
              <a:buNone/>
            </a:pPr>
            <a:r>
              <a:rPr lang="en" sz="1400"/>
              <a:t>Models within Models is a special technique to avoid writing multiple </a:t>
            </a:r>
            <a:r>
              <a:rPr b="1" lang="en" sz="1400"/>
              <a:t>&lt;Previous&gt;</a:t>
            </a:r>
            <a:r>
              <a:rPr lang="en" sz="1400"/>
              <a:t> elements whenever you wish to refer to the last output of the Bot. Nested Models do not take the previous utterance of the Bot into consideration instead they check if the Parent Model was activated by the previous user input.</a:t>
            </a:r>
          </a:p>
          <a:p>
            <a:pPr lvl="0" rtl="0">
              <a:spcBef>
                <a:spcPts val="0"/>
              </a:spcBef>
              <a:buNone/>
            </a:pPr>
            <a:br>
              <a:rPr lang="en" sz="1400"/>
            </a:br>
            <a:r>
              <a:rPr lang="en" sz="1400"/>
              <a:t>Nested Modelling should be used if the response generated by the Parent Model does not belong to a general Concept. </a:t>
            </a:r>
            <a:br>
              <a:rPr lang="en" sz="1400"/>
            </a:br>
            <a:br>
              <a:rPr lang="en" sz="1400"/>
            </a:br>
            <a:r>
              <a:rPr lang="en" sz="1400"/>
              <a:t>Nested Models also eliminate the requirement of a </a:t>
            </a:r>
            <a:r>
              <a:rPr b="1" lang="en" sz="1400"/>
              <a:t>&lt;Label&gt;</a:t>
            </a:r>
            <a:r>
              <a:rPr lang="en" sz="1400"/>
              <a:t> element if the Parent Model generates a random response.</a:t>
            </a:r>
          </a:p>
        </p:txBody>
      </p:sp>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893700" y="1305125"/>
            <a:ext cx="3094799" cy="874500"/>
          </a:xfrm>
          <a:prstGeom prst="rect">
            <a:avLst/>
          </a:prstGeom>
        </p:spPr>
        <p:txBody>
          <a:bodyPr anchorCtr="0" anchor="b" bIns="91425" lIns="91425" rIns="91425" tIns="91425">
            <a:noAutofit/>
          </a:bodyPr>
          <a:lstStyle/>
          <a:p>
            <a:pPr lvl="0" rtl="0">
              <a:spcBef>
                <a:spcPts val="0"/>
              </a:spcBef>
              <a:buNone/>
            </a:pPr>
            <a:r>
              <a:rPr lang="en" sz="2400"/>
              <a:t>Settings</a:t>
            </a:r>
          </a:p>
        </p:txBody>
      </p:sp>
      <p:sp>
        <p:nvSpPr>
          <p:cNvPr id="405" name="Shape 405"/>
          <p:cNvSpPr txBox="1"/>
          <p:nvPr>
            <p:ph idx="1" type="body"/>
          </p:nvPr>
        </p:nvSpPr>
        <p:spPr>
          <a:xfrm>
            <a:off x="893700" y="2362200"/>
            <a:ext cx="3094799" cy="2586300"/>
          </a:xfrm>
          <a:prstGeom prst="rect">
            <a:avLst/>
          </a:prstGeom>
        </p:spPr>
        <p:txBody>
          <a:bodyPr anchorCtr="0" anchor="t" bIns="91425" lIns="91425" rIns="91425" tIns="91425">
            <a:noAutofit/>
          </a:bodyPr>
          <a:lstStyle/>
          <a:p>
            <a:pPr lvl="0" rtl="0">
              <a:spcBef>
                <a:spcPts val="0"/>
              </a:spcBef>
              <a:buNone/>
            </a:pPr>
            <a:r>
              <a:rPr lang="en" sz="1800"/>
              <a:t>A Setting in SIML is a collection of Variables that are stored in relation to its owner ( Bot or User )</a:t>
            </a:r>
          </a:p>
          <a:p>
            <a:pPr lvl="0" rtl="0">
              <a:spcBef>
                <a:spcPts val="0"/>
              </a:spcBef>
              <a:buNone/>
            </a:pPr>
            <a:r>
              <a:t/>
            </a:r>
            <a:endParaRPr sz="1800"/>
          </a:p>
          <a:p>
            <a:pPr lvl="0" rtl="0">
              <a:spcBef>
                <a:spcPts val="0"/>
              </a:spcBef>
              <a:buNone/>
            </a:pPr>
            <a:r>
              <a:rPr lang="en" sz="1800"/>
              <a:t>Some variable names are reserved by default and are used to manipulate the behaviour an SIML code </a:t>
            </a:r>
          </a:p>
        </p:txBody>
      </p:sp>
      <p:pic>
        <p:nvPicPr>
          <p:cNvPr id="406" name="Shape 406"/>
          <p:cNvPicPr preferRelativeResize="0"/>
          <p:nvPr/>
        </p:nvPicPr>
        <p:blipFill>
          <a:blip r:embed="rId3">
            <a:alphaModFix/>
          </a:blip>
          <a:stretch>
            <a:fillRect/>
          </a:stretch>
        </p:blipFill>
        <p:spPr>
          <a:xfrm>
            <a:off x="4392534" y="0"/>
            <a:ext cx="4751466" cy="6757526"/>
          </a:xfrm>
          <a:prstGeom prst="rect">
            <a:avLst/>
          </a:prstGeom>
          <a:noFill/>
          <a:ln>
            <a:noFill/>
          </a:ln>
        </p:spPr>
      </p:pic>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Bot Settings</a:t>
            </a:r>
          </a:p>
        </p:txBody>
      </p:sp>
      <p:sp>
        <p:nvSpPr>
          <p:cNvPr id="412" name="Shape 412"/>
          <p:cNvSpPr txBox="1"/>
          <p:nvPr>
            <p:ph idx="2" type="body"/>
          </p:nvPr>
        </p:nvSpPr>
        <p:spPr>
          <a:xfrm>
            <a:off x="462900" y="2264650"/>
            <a:ext cx="8386199" cy="1414799"/>
          </a:xfrm>
          <a:prstGeom prst="rect">
            <a:avLst/>
          </a:prstGeom>
        </p:spPr>
        <p:txBody>
          <a:bodyPr anchorCtr="0" anchor="t" bIns="91425" lIns="91425" rIns="91425" tIns="91425">
            <a:noAutofit/>
          </a:bodyPr>
          <a:lstStyle/>
          <a:p>
            <a:pPr lvl="0" rtl="0">
              <a:spcBef>
                <a:spcPts val="0"/>
              </a:spcBef>
              <a:buNone/>
            </a:pPr>
            <a:r>
              <a:rPr b="1" lang="en"/>
              <a:t>BotSettings</a:t>
            </a:r>
          </a:p>
          <a:p>
            <a:pPr lvl="0" rtl="0">
              <a:spcBef>
                <a:spcPts val="0"/>
              </a:spcBef>
              <a:buNone/>
            </a:pPr>
            <a:r>
              <a:rPr lang="en" sz="1400"/>
              <a:t>The </a:t>
            </a:r>
            <a:r>
              <a:rPr i="1" lang="en" sz="1400"/>
              <a:t>BotSettings </a:t>
            </a:r>
            <a:r>
              <a:rPr lang="en" sz="1400"/>
              <a:t>element acts as a container for all Bot related variables ( or predicates ). A Variable in SIML should have a name and can have 1 or more values. Some variables can be left “</a:t>
            </a:r>
            <a:r>
              <a:rPr b="1" lang="en" sz="1400"/>
              <a:t>undefined</a:t>
            </a:r>
            <a:r>
              <a:rPr lang="en" sz="1400"/>
              <a:t>” meaning that they exists but have no values in them.</a:t>
            </a:r>
          </a:p>
        </p:txBody>
      </p:sp>
      <p:sp>
        <p:nvSpPr>
          <p:cNvPr id="413" name="Shape 413"/>
          <p:cNvSpPr txBox="1"/>
          <p:nvPr/>
        </p:nvSpPr>
        <p:spPr>
          <a:xfrm>
            <a:off x="462900" y="989700"/>
            <a:ext cx="7268400" cy="801599"/>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Variables of a Bot</a:t>
            </a:r>
          </a:p>
        </p:txBody>
      </p:sp>
      <p:sp>
        <p:nvSpPr>
          <p:cNvPr id="414" name="Shape 414"/>
          <p:cNvSpPr txBox="1"/>
          <p:nvPr/>
        </p:nvSpPr>
        <p:spPr>
          <a:xfrm>
            <a:off x="445650" y="1791300"/>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“Bot-Settings” under the Settings category in Files Explorer</a:t>
            </a:r>
          </a:p>
          <a:p>
            <a:pPr lvl="0" rtl="0">
              <a:spcBef>
                <a:spcPts val="0"/>
              </a:spcBef>
              <a:buNone/>
            </a:pPr>
            <a:r>
              <a:t/>
            </a:r>
            <a:endParaRPr>
              <a:solidFill>
                <a:srgbClr val="677480"/>
              </a:solidFill>
              <a:latin typeface="Lato"/>
              <a:ea typeface="Lato"/>
              <a:cs typeface="Lato"/>
              <a:sym typeface="Lato"/>
            </a:endParaRPr>
          </a:p>
        </p:txBody>
      </p:sp>
      <p:sp>
        <p:nvSpPr>
          <p:cNvPr id="415" name="Shape 415"/>
          <p:cNvSpPr txBox="1"/>
          <p:nvPr/>
        </p:nvSpPr>
        <p:spPr>
          <a:xfrm>
            <a:off x="445650" y="3679450"/>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in the following Code within the BotSettings element</a:t>
            </a:r>
          </a:p>
          <a:p>
            <a:pPr lvl="0" rtl="0">
              <a:spcBef>
                <a:spcPts val="0"/>
              </a:spcBef>
              <a:buNone/>
            </a:pPr>
            <a:r>
              <a:t/>
            </a:r>
            <a:endParaRPr>
              <a:solidFill>
                <a:srgbClr val="677480"/>
              </a:solidFill>
              <a:latin typeface="Lato"/>
              <a:ea typeface="Lato"/>
              <a:cs typeface="Lato"/>
              <a:sym typeface="Lato"/>
            </a:endParaRPr>
          </a:p>
        </p:txBody>
      </p:sp>
      <p:sp>
        <p:nvSpPr>
          <p:cNvPr id="416" name="Shape 416"/>
          <p:cNvSpPr txBox="1"/>
          <p:nvPr/>
        </p:nvSpPr>
        <p:spPr>
          <a:xfrm>
            <a:off x="464550" y="4627450"/>
            <a:ext cx="8382900" cy="6471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&lt;Variable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="sleep-time"</a:t>
            </a:r>
            <a:r>
              <a:rPr lang="en">
                <a:solidFill>
                  <a:srgbClr val="4998BC"/>
                </a:solidFill>
                <a:latin typeface="Consolas"/>
                <a:ea typeface="Consolas"/>
                <a:cs typeface="Consolas"/>
                <a:sym typeface="Consolas"/>
              </a:rPr>
              <a:t>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="11pm"</a:t>
            </a:r>
            <a:r>
              <a:rPr lang="en">
                <a:solidFill>
                  <a:srgbClr val="4998BC"/>
                </a:solidFill>
                <a:latin typeface="Consolas"/>
                <a:ea typeface="Consolas"/>
                <a:cs typeface="Consolas"/>
                <a:sym typeface="Consolas"/>
              </a:rPr>
              <a:t>/&gt;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417" name="Shape 417"/>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Variable names should be unique and names that require 2 or more words should be separated by a hyphen.</a:t>
            </a: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Bot Settings</a:t>
            </a:r>
          </a:p>
        </p:txBody>
      </p:sp>
      <p:sp>
        <p:nvSpPr>
          <p:cNvPr id="423" name="Shape 423"/>
          <p:cNvSpPr txBox="1"/>
          <p:nvPr/>
        </p:nvSpPr>
        <p:spPr>
          <a:xfrm>
            <a:off x="462900" y="989700"/>
            <a:ext cx="7268400" cy="801599"/>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Getting a Variable</a:t>
            </a:r>
          </a:p>
        </p:txBody>
      </p:sp>
      <p:sp>
        <p:nvSpPr>
          <p:cNvPr id="424" name="Shape 424"/>
          <p:cNvSpPr txBox="1"/>
          <p:nvPr/>
        </p:nvSpPr>
        <p:spPr>
          <a:xfrm>
            <a:off x="445650" y="1791300"/>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“My First Concept” and type the following SIML Code</a:t>
            </a:r>
          </a:p>
          <a:p>
            <a:pPr lvl="0" rtl="0">
              <a:spcBef>
                <a:spcPts val="0"/>
              </a:spcBef>
              <a:buNone/>
            </a:pPr>
            <a:r>
              <a:t/>
            </a:r>
            <a:endParaRPr>
              <a:solidFill>
                <a:srgbClr val="677480"/>
              </a:solidFill>
              <a:latin typeface="Lato"/>
              <a:ea typeface="Lato"/>
              <a:cs typeface="Lato"/>
              <a:sym typeface="Lato"/>
            </a:endParaRPr>
          </a:p>
        </p:txBody>
      </p:sp>
      <p:sp>
        <p:nvSpPr>
          <p:cNvPr id="425" name="Shape 425"/>
          <p:cNvSpPr txBox="1"/>
          <p:nvPr/>
        </p:nvSpPr>
        <p:spPr>
          <a:xfrm>
            <a:off x="380550" y="2368625"/>
            <a:ext cx="8382900" cy="14147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WHEN DO YOU SLEEP</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I sleep at </a:t>
            </a:r>
            <a:r>
              <a:rPr lang="en">
                <a:solidFill>
                  <a:srgbClr val="4998BC"/>
                </a:solidFill>
                <a:latin typeface="Consolas"/>
                <a:ea typeface="Consolas"/>
                <a:cs typeface="Consolas"/>
                <a:sym typeface="Consolas"/>
              </a:rPr>
              <a:t>&lt;Bot </a:t>
            </a:r>
            <a:r>
              <a:rPr lang="en">
                <a:solidFill>
                  <a:srgbClr val="82D9EA"/>
                </a:solidFill>
                <a:latin typeface="Consolas"/>
                <a:ea typeface="Consolas"/>
                <a:cs typeface="Consolas"/>
                <a:sym typeface="Consolas"/>
              </a:rPr>
              <a:t>Get</a:t>
            </a:r>
            <a:r>
              <a:rPr lang="en">
                <a:solidFill>
                  <a:srgbClr val="95E454"/>
                </a:solidFill>
                <a:latin typeface="Consolas"/>
                <a:ea typeface="Consolas"/>
                <a:cs typeface="Consolas"/>
                <a:sym typeface="Consolas"/>
              </a:rPr>
              <a:t>="sleep-time"</a:t>
            </a:r>
            <a:r>
              <a:rPr lang="en">
                <a:solidFill>
                  <a:srgbClr val="4998BC"/>
                </a:solidFill>
                <a:latin typeface="Consolas"/>
                <a:ea typeface="Consolas"/>
                <a:cs typeface="Consolas"/>
                <a:sym typeface="Consolas"/>
              </a:rPr>
              <a:t> /&gt;&lt;/Response&gt;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426" name="Shape 426"/>
          <p:cNvSpPr txBox="1"/>
          <p:nvPr/>
        </p:nvSpPr>
        <p:spPr>
          <a:xfrm>
            <a:off x="445650" y="3876525"/>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“when do you sleep” in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“I sleep at 11pm”</a:t>
            </a:r>
          </a:p>
          <a:p>
            <a:pPr lvl="0" rtl="0">
              <a:spcBef>
                <a:spcPts val="0"/>
              </a:spcBef>
              <a:buNone/>
            </a:pPr>
            <a:r>
              <a:t/>
            </a:r>
            <a:endParaRPr>
              <a:solidFill>
                <a:srgbClr val="677480"/>
              </a:solidFill>
              <a:latin typeface="Lato"/>
              <a:ea typeface="Lato"/>
              <a:cs typeface="Lato"/>
              <a:sym typeface="Lato"/>
            </a:endParaRPr>
          </a:p>
        </p:txBody>
      </p:sp>
      <p:sp>
        <p:nvSpPr>
          <p:cNvPr id="427" name="Shape 427"/>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Always remember to Press F5 to refresh your project once you’ve made changes to any SIML document</a:t>
            </a:r>
          </a:p>
        </p:txBody>
      </p:sp>
      <p:sp>
        <p:nvSpPr>
          <p:cNvPr id="428" name="Shape 428"/>
          <p:cNvSpPr txBox="1"/>
          <p:nvPr>
            <p:ph idx="1" type="body"/>
          </p:nvPr>
        </p:nvSpPr>
        <p:spPr>
          <a:xfrm>
            <a:off x="445650" y="4598576"/>
            <a:ext cx="8252700" cy="1304699"/>
          </a:xfrm>
          <a:prstGeom prst="rect">
            <a:avLst/>
          </a:prstGeom>
        </p:spPr>
        <p:txBody>
          <a:bodyPr anchorCtr="0" anchor="t" bIns="91425" lIns="91425" rIns="91425" tIns="91425">
            <a:noAutofit/>
          </a:bodyPr>
          <a:lstStyle/>
          <a:p>
            <a:pPr lvl="0" rtl="0">
              <a:spcBef>
                <a:spcPts val="0"/>
              </a:spcBef>
              <a:buNone/>
            </a:pPr>
            <a:r>
              <a:rPr b="1" lang="en" sz="1400"/>
              <a:t>Get</a:t>
            </a:r>
          </a:p>
          <a:p>
            <a:pPr lvl="0" rtl="0">
              <a:spcBef>
                <a:spcPts val="0"/>
              </a:spcBef>
              <a:buNone/>
            </a:pPr>
            <a:r>
              <a:rPr lang="en" sz="1400"/>
              <a:t>The Get attribute takes a variable name as its value and returns the value of the variable specified. A variable name is case-insensitive in SIML but by convention use </a:t>
            </a:r>
            <a:r>
              <a:rPr b="1" lang="en" sz="1400"/>
              <a:t>-</a:t>
            </a:r>
            <a:r>
              <a:rPr lang="en" sz="1400"/>
              <a:t> ( hyphen ) to separate individual words in a variable name.</a:t>
            </a:r>
            <a:br>
              <a:rPr lang="en" sz="1400"/>
            </a:br>
          </a:p>
          <a:p>
            <a:pPr lvl="0" rtl="0">
              <a:spcBef>
                <a:spcPts val="0"/>
              </a:spcBef>
              <a:buNone/>
            </a:pPr>
            <a:r>
              <a:t/>
            </a:r>
            <a:endParaRPr sz="1400"/>
          </a:p>
          <a:p>
            <a:pPr lvl="0" rtl="0">
              <a:spcBef>
                <a:spcPts val="0"/>
              </a:spcBef>
              <a:buNone/>
            </a:pPr>
            <a:r>
              <a:t/>
            </a:r>
            <a:endParaRPr sz="140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733350" y="314375"/>
            <a:ext cx="8095200" cy="623700"/>
          </a:xfrm>
          <a:prstGeom prst="rect">
            <a:avLst/>
          </a:prstGeom>
        </p:spPr>
        <p:txBody>
          <a:bodyPr anchorCtr="0" anchor="b" bIns="91425" lIns="91425" rIns="91425" tIns="91425">
            <a:noAutofit/>
          </a:bodyPr>
          <a:lstStyle/>
          <a:p>
            <a:pPr lvl="0">
              <a:spcBef>
                <a:spcPts val="0"/>
              </a:spcBef>
              <a:buNone/>
            </a:pPr>
            <a:r>
              <a:rPr lang="en"/>
              <a:t>Why SIML ? In three simple Words</a:t>
            </a:r>
          </a:p>
        </p:txBody>
      </p:sp>
      <p:sp>
        <p:nvSpPr>
          <p:cNvPr id="100" name="Shape 100"/>
          <p:cNvSpPr/>
          <p:nvPr/>
        </p:nvSpPr>
        <p:spPr>
          <a:xfrm>
            <a:off x="3190800" y="2362200"/>
            <a:ext cx="2724300" cy="2724300"/>
          </a:xfrm>
          <a:prstGeom prst="ellipse">
            <a:avLst/>
          </a:prstGeom>
          <a:solidFill>
            <a:srgbClr val="7ECEFD">
              <a:alpha val="85100"/>
            </a:srgbClr>
          </a:solidFill>
          <a:ln>
            <a:noFill/>
          </a:ln>
        </p:spPr>
        <p:txBody>
          <a:bodyPr anchorCtr="0" anchor="ctr" bIns="91425" lIns="91425" rIns="91425" tIns="91425">
            <a:noAutofit/>
          </a:bodyPr>
          <a:lstStyle/>
          <a:p>
            <a:pPr lvl="0" algn="ctr">
              <a:spcBef>
                <a:spcPts val="0"/>
              </a:spcBef>
              <a:buNone/>
            </a:pPr>
            <a:r>
              <a:rPr b="1" lang="en" sz="2400">
                <a:solidFill>
                  <a:srgbClr val="FFFFFF"/>
                </a:solidFill>
                <a:latin typeface="Lato"/>
                <a:ea typeface="Lato"/>
                <a:cs typeface="Lato"/>
                <a:sym typeface="Lato"/>
              </a:rPr>
              <a:t>Simplicity</a:t>
            </a:r>
          </a:p>
        </p:txBody>
      </p:sp>
      <p:sp>
        <p:nvSpPr>
          <p:cNvPr id="101" name="Shape 101"/>
          <p:cNvSpPr/>
          <p:nvPr/>
        </p:nvSpPr>
        <p:spPr>
          <a:xfrm>
            <a:off x="733350" y="2362200"/>
            <a:ext cx="2724300" cy="2724300"/>
          </a:xfrm>
          <a:prstGeom prst="ellipse">
            <a:avLst/>
          </a:prstGeom>
          <a:solidFill>
            <a:srgbClr val="FF9715">
              <a:alpha val="85380"/>
            </a:srgbClr>
          </a:solidFill>
          <a:ln>
            <a:noFill/>
          </a:ln>
        </p:spPr>
        <p:txBody>
          <a:bodyPr anchorCtr="0" anchor="ctr" bIns="91425" lIns="91425" rIns="91425" tIns="91425">
            <a:noAutofit/>
          </a:bodyPr>
          <a:lstStyle/>
          <a:p>
            <a:pPr lvl="0" algn="ctr">
              <a:spcBef>
                <a:spcPts val="0"/>
              </a:spcBef>
              <a:buNone/>
            </a:pPr>
            <a:r>
              <a:rPr b="1" lang="en" sz="2400">
                <a:solidFill>
                  <a:srgbClr val="FFFFFF"/>
                </a:solidFill>
                <a:latin typeface="Lato"/>
                <a:ea typeface="Lato"/>
                <a:cs typeface="Lato"/>
                <a:sym typeface="Lato"/>
              </a:rPr>
              <a:t>Speed</a:t>
            </a:r>
          </a:p>
        </p:txBody>
      </p:sp>
      <p:sp>
        <p:nvSpPr>
          <p:cNvPr id="102" name="Shape 102"/>
          <p:cNvSpPr/>
          <p:nvPr/>
        </p:nvSpPr>
        <p:spPr>
          <a:xfrm>
            <a:off x="5686350" y="2362200"/>
            <a:ext cx="2724300" cy="2724300"/>
          </a:xfrm>
          <a:prstGeom prst="ellipse">
            <a:avLst/>
          </a:prstGeom>
          <a:solidFill>
            <a:srgbClr val="F20253">
              <a:alpha val="85100"/>
            </a:srgbClr>
          </a:solidFill>
          <a:ln>
            <a:noFill/>
          </a:ln>
        </p:spPr>
        <p:txBody>
          <a:bodyPr anchorCtr="0" anchor="ctr" bIns="91425" lIns="91425" rIns="91425" tIns="91425">
            <a:noAutofit/>
          </a:bodyPr>
          <a:lstStyle/>
          <a:p>
            <a:pPr lvl="0" algn="ctr">
              <a:spcBef>
                <a:spcPts val="0"/>
              </a:spcBef>
              <a:buNone/>
            </a:pPr>
            <a:r>
              <a:rPr b="1" lang="en" sz="2400">
                <a:solidFill>
                  <a:srgbClr val="FFFFFF"/>
                </a:solidFill>
                <a:latin typeface="Lato"/>
                <a:ea typeface="Lato"/>
                <a:cs typeface="Lato"/>
                <a:sym typeface="Lato"/>
              </a:rPr>
              <a:t>Power</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Bot Settings</a:t>
            </a:r>
          </a:p>
        </p:txBody>
      </p:sp>
      <p:sp>
        <p:nvSpPr>
          <p:cNvPr id="434" name="Shape 434"/>
          <p:cNvSpPr txBox="1"/>
          <p:nvPr>
            <p:ph idx="2" type="body"/>
          </p:nvPr>
        </p:nvSpPr>
        <p:spPr>
          <a:xfrm>
            <a:off x="380550" y="5336125"/>
            <a:ext cx="8382900" cy="1160999"/>
          </a:xfrm>
          <a:prstGeom prst="rect">
            <a:avLst/>
          </a:prstGeom>
        </p:spPr>
        <p:txBody>
          <a:bodyPr anchorCtr="0" anchor="t" bIns="91425" lIns="91425" rIns="91425" tIns="91425">
            <a:noAutofit/>
          </a:bodyPr>
          <a:lstStyle/>
          <a:p>
            <a:pPr lvl="0" rtl="0">
              <a:spcBef>
                <a:spcPts val="0"/>
              </a:spcBef>
              <a:buNone/>
            </a:pPr>
            <a:r>
              <a:rPr b="1" lang="en"/>
              <a:t>Set</a:t>
            </a:r>
          </a:p>
          <a:p>
            <a:pPr lvl="0" rtl="0">
              <a:spcBef>
                <a:spcPts val="0"/>
              </a:spcBef>
              <a:buNone/>
            </a:pPr>
            <a:r>
              <a:rPr lang="en" sz="1400"/>
              <a:t>The Set attribute is used to set a value for a variable ( that may or may not be defined ).  The </a:t>
            </a:r>
            <a:r>
              <a:rPr b="1" lang="en" sz="1400"/>
              <a:t>&lt;Think&gt;</a:t>
            </a:r>
            <a:r>
              <a:rPr lang="en" sz="1400"/>
              <a:t> tag in the code above is used to silence the output by the Bot element which would otherwise return 12am</a:t>
            </a:r>
          </a:p>
        </p:txBody>
      </p:sp>
      <p:sp>
        <p:nvSpPr>
          <p:cNvPr id="435" name="Shape 435"/>
          <p:cNvSpPr txBox="1"/>
          <p:nvPr/>
        </p:nvSpPr>
        <p:spPr>
          <a:xfrm>
            <a:off x="462900" y="989700"/>
            <a:ext cx="7268400" cy="801599"/>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Setting a Variable</a:t>
            </a:r>
          </a:p>
        </p:txBody>
      </p:sp>
      <p:sp>
        <p:nvSpPr>
          <p:cNvPr id="436" name="Shape 436"/>
          <p:cNvSpPr txBox="1"/>
          <p:nvPr/>
        </p:nvSpPr>
        <p:spPr>
          <a:xfrm>
            <a:off x="445650" y="1791300"/>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Replace the previous SIML code with the following</a:t>
            </a:r>
          </a:p>
          <a:p>
            <a:pPr lvl="0" rtl="0">
              <a:spcBef>
                <a:spcPts val="0"/>
              </a:spcBef>
              <a:buNone/>
            </a:pPr>
            <a:r>
              <a:t/>
            </a:r>
            <a:endParaRPr>
              <a:solidFill>
                <a:srgbClr val="677480"/>
              </a:solidFill>
              <a:latin typeface="Lato"/>
              <a:ea typeface="Lato"/>
              <a:cs typeface="Lato"/>
              <a:sym typeface="Lato"/>
            </a:endParaRPr>
          </a:p>
        </p:txBody>
      </p:sp>
      <p:sp>
        <p:nvSpPr>
          <p:cNvPr id="437" name="Shape 437"/>
          <p:cNvSpPr txBox="1"/>
          <p:nvPr/>
        </p:nvSpPr>
        <p:spPr>
          <a:xfrm>
            <a:off x="445650" y="4504350"/>
            <a:ext cx="8252700" cy="978299"/>
          </a:xfrm>
          <a:prstGeom prst="rect">
            <a:avLst/>
          </a:prstGeom>
          <a:noFill/>
          <a:ln>
            <a:noFill/>
          </a:ln>
        </p:spPr>
        <p:txBody>
          <a:bodyPr anchorCtr="0" anchor="ctr" bIns="91425" lIns="91425" rIns="91425" tIns="91425">
            <a:noAutofit/>
          </a:bodyPr>
          <a:lstStyle/>
          <a:p>
            <a:pPr indent="-228600" lvl="0" marL="457200" rtl="0">
              <a:lnSpc>
                <a:spcPct val="115000"/>
              </a:lnSpc>
              <a:spcBef>
                <a:spcPts val="0"/>
              </a:spcBef>
              <a:buClr>
                <a:srgbClr val="677480"/>
              </a:buClr>
              <a:buFont typeface="Lato"/>
              <a:buChar char="➔"/>
            </a:pPr>
            <a:r>
              <a:rPr lang="en">
                <a:solidFill>
                  <a:srgbClr val="677480"/>
                </a:solidFill>
                <a:latin typeface="Lato"/>
                <a:ea typeface="Lato"/>
                <a:cs typeface="Lato"/>
                <a:sym typeface="Lato"/>
              </a:rPr>
              <a:t>Type “when do you sleep” in Console</a:t>
            </a:r>
          </a:p>
          <a:p>
            <a:pPr indent="-228600" lvl="0" marL="457200" rtl="0">
              <a:lnSpc>
                <a:spcPct val="115000"/>
              </a:lnSpc>
              <a:spcBef>
                <a:spcPts val="0"/>
              </a:spcBef>
              <a:buClr>
                <a:srgbClr val="677480"/>
              </a:buClr>
              <a:buFont typeface="Lato"/>
              <a:buChar char="➔"/>
            </a:pPr>
            <a:r>
              <a:rPr lang="en">
                <a:solidFill>
                  <a:srgbClr val="677480"/>
                </a:solidFill>
                <a:latin typeface="Lato"/>
                <a:ea typeface="Lato"/>
                <a:cs typeface="Lato"/>
                <a:sym typeface="Lato"/>
              </a:rPr>
              <a:t>Bot Replies “I sleep at 11pm”</a:t>
            </a:r>
          </a:p>
          <a:p>
            <a:pPr indent="-228600" lvl="0" marL="457200" rtl="0">
              <a:lnSpc>
                <a:spcPct val="115000"/>
              </a:lnSpc>
              <a:spcBef>
                <a:spcPts val="0"/>
              </a:spcBef>
              <a:buClr>
                <a:srgbClr val="677480"/>
              </a:buClr>
              <a:buFont typeface="Lato"/>
              <a:buChar char="➔"/>
            </a:pPr>
            <a:r>
              <a:rPr lang="en">
                <a:solidFill>
                  <a:srgbClr val="677480"/>
                </a:solidFill>
                <a:latin typeface="Lato"/>
                <a:ea typeface="Lato"/>
                <a:cs typeface="Lato"/>
                <a:sym typeface="Lato"/>
              </a:rPr>
              <a:t>Type again “When do you sleep” in Console</a:t>
            </a:r>
          </a:p>
          <a:p>
            <a:pPr indent="-228600" lvl="0" marL="457200" rtl="0">
              <a:lnSpc>
                <a:spcPct val="115000"/>
              </a:lnSpc>
              <a:spcBef>
                <a:spcPts val="0"/>
              </a:spcBef>
              <a:buClr>
                <a:srgbClr val="677480"/>
              </a:buClr>
              <a:buFont typeface="Lato"/>
              <a:buChar char="➔"/>
            </a:pPr>
            <a:r>
              <a:rPr lang="en">
                <a:solidFill>
                  <a:srgbClr val="677480"/>
                </a:solidFill>
                <a:latin typeface="Lato"/>
                <a:ea typeface="Lato"/>
                <a:cs typeface="Lato"/>
                <a:sym typeface="Lato"/>
              </a:rPr>
              <a:t>Bot Replies “I sleep at 12am”</a:t>
            </a:r>
          </a:p>
          <a:p>
            <a:pPr lvl="0" rtl="0">
              <a:spcBef>
                <a:spcPts val="0"/>
              </a:spcBef>
              <a:buNone/>
            </a:pPr>
            <a:r>
              <a:t/>
            </a:r>
            <a:endParaRPr>
              <a:solidFill>
                <a:srgbClr val="677480"/>
              </a:solidFill>
              <a:latin typeface="Lato"/>
              <a:ea typeface="Lato"/>
              <a:cs typeface="Lato"/>
              <a:sym typeface="Lato"/>
            </a:endParaRPr>
          </a:p>
        </p:txBody>
      </p:sp>
      <p:sp>
        <p:nvSpPr>
          <p:cNvPr id="438" name="Shape 438"/>
          <p:cNvSpPr txBox="1"/>
          <p:nvPr/>
        </p:nvSpPr>
        <p:spPr>
          <a:xfrm>
            <a:off x="462900" y="2461725"/>
            <a:ext cx="8382900" cy="17216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WHEN DO YOU SLEEP</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I sleep at </a:t>
            </a:r>
            <a:r>
              <a:rPr lang="en">
                <a:solidFill>
                  <a:srgbClr val="4998BC"/>
                </a:solidFill>
                <a:latin typeface="Consolas"/>
                <a:ea typeface="Consolas"/>
                <a:cs typeface="Consolas"/>
                <a:sym typeface="Consolas"/>
              </a:rPr>
              <a:t>&lt;Bot </a:t>
            </a:r>
            <a:r>
              <a:rPr lang="en">
                <a:solidFill>
                  <a:srgbClr val="82D9EA"/>
                </a:solidFill>
                <a:latin typeface="Consolas"/>
                <a:ea typeface="Consolas"/>
                <a:cs typeface="Consolas"/>
                <a:sym typeface="Consolas"/>
              </a:rPr>
              <a:t>Get</a:t>
            </a:r>
            <a:r>
              <a:rPr lang="en">
                <a:solidFill>
                  <a:srgbClr val="95E454"/>
                </a:solidFill>
                <a:latin typeface="Consolas"/>
                <a:ea typeface="Consolas"/>
                <a:cs typeface="Consolas"/>
                <a:sym typeface="Consolas"/>
              </a:rPr>
              <a:t>="sleep-time"</a:t>
            </a:r>
            <a:r>
              <a:rPr lang="en">
                <a:solidFill>
                  <a:srgbClr val="4998BC"/>
                </a:solidFill>
                <a:latin typeface="Consolas"/>
                <a:ea typeface="Consolas"/>
                <a:cs typeface="Consolas"/>
                <a:sym typeface="Consolas"/>
              </a:rPr>
              <a:t> /&gt;</a:t>
            </a:r>
          </a:p>
          <a:p>
            <a:pPr lvl="0" rtl="0">
              <a:spcBef>
                <a:spcPts val="0"/>
              </a:spcBef>
              <a:buClr>
                <a:schemeClr val="dk1"/>
              </a:buClr>
              <a:buFont typeface="Arial"/>
              <a:buNone/>
            </a:pPr>
            <a:r>
              <a:rPr lang="en">
                <a:solidFill>
                  <a:srgbClr val="4998BC"/>
                </a:solidFill>
                <a:latin typeface="Consolas"/>
                <a:ea typeface="Consolas"/>
                <a:cs typeface="Consolas"/>
                <a:sym typeface="Consolas"/>
              </a:rPr>
              <a:t>        &lt;Think&gt;</a:t>
            </a:r>
          </a:p>
          <a:p>
            <a:pPr lvl="0" rtl="0">
              <a:spcBef>
                <a:spcPts val="0"/>
              </a:spcBef>
              <a:buClr>
                <a:schemeClr val="dk1"/>
              </a:buClr>
              <a:buFont typeface="Arial"/>
              <a:buNone/>
            </a:pPr>
            <a:r>
              <a:rPr lang="en">
                <a:solidFill>
                  <a:srgbClr val="4998BC"/>
                </a:solidFill>
                <a:latin typeface="Consolas"/>
                <a:ea typeface="Consolas"/>
                <a:cs typeface="Consolas"/>
                <a:sym typeface="Consolas"/>
              </a:rPr>
              <a:t>          &lt;Bot </a:t>
            </a:r>
            <a:r>
              <a:rPr lang="en">
                <a:solidFill>
                  <a:srgbClr val="82D9EA"/>
                </a:solidFill>
                <a:latin typeface="Consolas"/>
                <a:ea typeface="Consolas"/>
                <a:cs typeface="Consolas"/>
                <a:sym typeface="Consolas"/>
              </a:rPr>
              <a:t>Set</a:t>
            </a:r>
            <a:r>
              <a:rPr lang="en">
                <a:solidFill>
                  <a:srgbClr val="95E454"/>
                </a:solidFill>
                <a:latin typeface="Consolas"/>
                <a:ea typeface="Consolas"/>
                <a:cs typeface="Consolas"/>
                <a:sym typeface="Consolas"/>
              </a:rPr>
              <a:t>="sleep-time"</a:t>
            </a:r>
            <a:r>
              <a:rPr lang="en">
                <a:solidFill>
                  <a:srgbClr val="4998BC"/>
                </a:solidFill>
                <a:latin typeface="Consolas"/>
                <a:ea typeface="Consolas"/>
                <a:cs typeface="Consolas"/>
                <a:sym typeface="Consolas"/>
              </a:rPr>
              <a:t>&gt;</a:t>
            </a:r>
            <a:r>
              <a:rPr lang="en">
                <a:solidFill>
                  <a:schemeClr val="dk1"/>
                </a:solidFill>
                <a:latin typeface="Consolas"/>
                <a:ea typeface="Consolas"/>
                <a:cs typeface="Consolas"/>
                <a:sym typeface="Consolas"/>
              </a:rPr>
              <a:t>12am</a:t>
            </a:r>
            <a:r>
              <a:rPr lang="en">
                <a:solidFill>
                  <a:srgbClr val="4998BC"/>
                </a:solidFill>
                <a:latin typeface="Consolas"/>
                <a:ea typeface="Consolas"/>
                <a:cs typeface="Consolas"/>
                <a:sym typeface="Consolas"/>
              </a:rPr>
              <a:t>&lt;/Bot&gt;</a:t>
            </a:r>
          </a:p>
          <a:p>
            <a:pPr lvl="0" rtl="0">
              <a:spcBef>
                <a:spcPts val="0"/>
              </a:spcBef>
              <a:buClr>
                <a:schemeClr val="dk1"/>
              </a:buClr>
              <a:buFont typeface="Arial"/>
              <a:buNone/>
            </a:pPr>
            <a:r>
              <a:rPr lang="en">
                <a:solidFill>
                  <a:srgbClr val="4998BC"/>
                </a:solidFill>
                <a:latin typeface="Consolas"/>
                <a:ea typeface="Consolas"/>
                <a:cs typeface="Consolas"/>
                <a:sym typeface="Consolas"/>
              </a:rPr>
              <a:t>        &lt;/Think&gt;</a:t>
            </a:r>
          </a:p>
          <a:p>
            <a:pPr lvl="0" rtl="0">
              <a:spcBef>
                <a:spcPts val="0"/>
              </a:spcBef>
              <a:buClr>
                <a:schemeClr val="dk1"/>
              </a:buClr>
              <a:buFont typeface="Arial"/>
              <a:buNone/>
            </a:pPr>
            <a:r>
              <a:rPr lang="en">
                <a:solidFill>
                  <a:srgbClr val="4998BC"/>
                </a:solidFill>
                <a:latin typeface="Consolas"/>
                <a:ea typeface="Consolas"/>
                <a:cs typeface="Consolas"/>
                <a:sym typeface="Consolas"/>
              </a:rPr>
              <a:t>      &lt;/Response&gt;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2" name="Shape 442"/>
        <p:cNvGrpSpPr/>
        <p:nvPr/>
      </p:nvGrpSpPr>
      <p:grpSpPr>
        <a:xfrm>
          <a:off x="0" y="0"/>
          <a:ext cx="0" cy="0"/>
          <a:chOff x="0" y="0"/>
          <a:chExt cx="0" cy="0"/>
        </a:xfrm>
      </p:grpSpPr>
      <p:sp>
        <p:nvSpPr>
          <p:cNvPr id="443" name="Shape 443"/>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User Settings</a:t>
            </a:r>
          </a:p>
        </p:txBody>
      </p:sp>
      <p:sp>
        <p:nvSpPr>
          <p:cNvPr id="444" name="Shape 444"/>
          <p:cNvSpPr txBox="1"/>
          <p:nvPr>
            <p:ph idx="2" type="body"/>
          </p:nvPr>
        </p:nvSpPr>
        <p:spPr>
          <a:xfrm>
            <a:off x="462900" y="2174400"/>
            <a:ext cx="8386199" cy="1414799"/>
          </a:xfrm>
          <a:prstGeom prst="rect">
            <a:avLst/>
          </a:prstGeom>
        </p:spPr>
        <p:txBody>
          <a:bodyPr anchorCtr="0" anchor="t" bIns="91425" lIns="91425" rIns="91425" tIns="91425">
            <a:noAutofit/>
          </a:bodyPr>
          <a:lstStyle/>
          <a:p>
            <a:pPr lvl="0" rtl="0">
              <a:spcBef>
                <a:spcPts val="0"/>
              </a:spcBef>
              <a:buNone/>
            </a:pPr>
            <a:r>
              <a:rPr b="1" lang="en"/>
              <a:t>UserSettings</a:t>
            </a:r>
          </a:p>
          <a:p>
            <a:pPr lvl="0" rtl="0">
              <a:spcBef>
                <a:spcPts val="0"/>
              </a:spcBef>
              <a:buNone/>
            </a:pPr>
            <a:r>
              <a:rPr lang="en" sz="1400"/>
              <a:t>Just like the </a:t>
            </a:r>
            <a:r>
              <a:rPr i="1" lang="en" sz="1400"/>
              <a:t>BotSettings </a:t>
            </a:r>
            <a:r>
              <a:rPr lang="en" sz="1400"/>
              <a:t>tag the </a:t>
            </a:r>
            <a:r>
              <a:rPr b="1" lang="en" sz="1400"/>
              <a:t>UserSettings </a:t>
            </a:r>
            <a:r>
              <a:rPr lang="en" sz="1400"/>
              <a:t>acts as a container for all </a:t>
            </a:r>
            <a:r>
              <a:rPr b="1" lang="en" sz="1400"/>
              <a:t>User </a:t>
            </a:r>
            <a:r>
              <a:rPr lang="en" sz="1400"/>
              <a:t>related variables. All values defined within the User-Settings files are considered default for all newly created users. And help the bot to assume some information regarding the user it may interact with.</a:t>
            </a:r>
          </a:p>
        </p:txBody>
      </p:sp>
      <p:sp>
        <p:nvSpPr>
          <p:cNvPr id="445" name="Shape 445"/>
          <p:cNvSpPr txBox="1"/>
          <p:nvPr/>
        </p:nvSpPr>
        <p:spPr>
          <a:xfrm>
            <a:off x="462900" y="989700"/>
            <a:ext cx="7268400" cy="801599"/>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Variables of a User</a:t>
            </a:r>
          </a:p>
        </p:txBody>
      </p:sp>
      <p:sp>
        <p:nvSpPr>
          <p:cNvPr id="446" name="Shape 446"/>
          <p:cNvSpPr txBox="1"/>
          <p:nvPr/>
        </p:nvSpPr>
        <p:spPr>
          <a:xfrm>
            <a:off x="445650" y="1791300"/>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“User-Settings” under the Settings category in Files Explorer</a:t>
            </a:r>
          </a:p>
          <a:p>
            <a:pPr lvl="0" rtl="0">
              <a:spcBef>
                <a:spcPts val="0"/>
              </a:spcBef>
              <a:buNone/>
            </a:pPr>
            <a:r>
              <a:t/>
            </a:r>
            <a:endParaRPr>
              <a:solidFill>
                <a:srgbClr val="677480"/>
              </a:solidFill>
              <a:latin typeface="Lato"/>
              <a:ea typeface="Lato"/>
              <a:cs typeface="Lato"/>
              <a:sym typeface="Lato"/>
            </a:endParaRPr>
          </a:p>
        </p:txBody>
      </p:sp>
      <p:sp>
        <p:nvSpPr>
          <p:cNvPr id="447" name="Shape 447"/>
          <p:cNvSpPr txBox="1"/>
          <p:nvPr/>
        </p:nvSpPr>
        <p:spPr>
          <a:xfrm>
            <a:off x="445650" y="3504700"/>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Just like BotSettings you can use variables within UserSettings</a:t>
            </a:r>
          </a:p>
          <a:p>
            <a:pPr lvl="0" rtl="0">
              <a:spcBef>
                <a:spcPts val="0"/>
              </a:spcBef>
              <a:buNone/>
            </a:pPr>
            <a:r>
              <a:t/>
            </a:r>
            <a:endParaRPr>
              <a:solidFill>
                <a:srgbClr val="677480"/>
              </a:solidFill>
              <a:latin typeface="Lato"/>
              <a:ea typeface="Lato"/>
              <a:cs typeface="Lato"/>
              <a:sym typeface="Lato"/>
            </a:endParaRPr>
          </a:p>
        </p:txBody>
      </p:sp>
      <p:sp>
        <p:nvSpPr>
          <p:cNvPr id="448" name="Shape 448"/>
          <p:cNvSpPr txBox="1"/>
          <p:nvPr/>
        </p:nvSpPr>
        <p:spPr>
          <a:xfrm>
            <a:off x="464550" y="4091850"/>
            <a:ext cx="8382900" cy="6471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 (Example)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&lt;Variable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="Middle-Name"</a:t>
            </a:r>
            <a:r>
              <a:rPr lang="en">
                <a:solidFill>
                  <a:srgbClr val="4998BC"/>
                </a:solidFill>
                <a:latin typeface="Consolas"/>
                <a:ea typeface="Consolas"/>
                <a:cs typeface="Consolas"/>
                <a:sym typeface="Consolas"/>
              </a:rPr>
              <a:t>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="Edward"</a:t>
            </a:r>
            <a:r>
              <a:rPr lang="en">
                <a:solidFill>
                  <a:srgbClr val="4998BC"/>
                </a:solidFill>
                <a:latin typeface="Consolas"/>
                <a:ea typeface="Consolas"/>
                <a:cs typeface="Consolas"/>
                <a:sym typeface="Consolas"/>
              </a:rPr>
              <a:t>/&gt;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449" name="Shape 449"/>
          <p:cNvSpPr txBox="1"/>
          <p:nvPr/>
        </p:nvSpPr>
        <p:spPr>
          <a:xfrm>
            <a:off x="464550" y="5567600"/>
            <a:ext cx="8382900" cy="6471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 (Example)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&lt;Variable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="favorite-movies"</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&lt;Value&gt;</a:t>
            </a:r>
            <a:r>
              <a:rPr lang="en">
                <a:solidFill>
                  <a:schemeClr val="dk1"/>
                </a:solidFill>
                <a:latin typeface="Consolas"/>
                <a:ea typeface="Consolas"/>
                <a:cs typeface="Consolas"/>
                <a:sym typeface="Consolas"/>
              </a:rPr>
              <a:t>Contact</a:t>
            </a:r>
            <a:r>
              <a:rPr lang="en">
                <a:solidFill>
                  <a:srgbClr val="4998BC"/>
                </a:solidFill>
                <a:latin typeface="Consolas"/>
                <a:ea typeface="Consolas"/>
                <a:cs typeface="Consolas"/>
                <a:sym typeface="Consolas"/>
              </a:rPr>
              <a:t>&lt;/Value&gt;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&lt;Value&gt;</a:t>
            </a:r>
            <a:r>
              <a:rPr lang="en">
                <a:solidFill>
                  <a:schemeClr val="dk1"/>
                </a:solidFill>
                <a:latin typeface="Consolas"/>
                <a:ea typeface="Consolas"/>
                <a:cs typeface="Consolas"/>
                <a:sym typeface="Consolas"/>
              </a:rPr>
              <a:t>Godfather</a:t>
            </a:r>
            <a:r>
              <a:rPr lang="en">
                <a:solidFill>
                  <a:srgbClr val="4998BC"/>
                </a:solidFill>
                <a:latin typeface="Consolas"/>
                <a:ea typeface="Consolas"/>
                <a:cs typeface="Consolas"/>
                <a:sym typeface="Consolas"/>
              </a:rPr>
              <a:t>&lt;/Value&gt;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&lt;Value&gt;</a:t>
            </a:r>
            <a:r>
              <a:rPr lang="en">
                <a:solidFill>
                  <a:schemeClr val="dk1"/>
                </a:solidFill>
                <a:latin typeface="Consolas"/>
                <a:ea typeface="Consolas"/>
                <a:cs typeface="Consolas"/>
                <a:sym typeface="Consolas"/>
              </a:rPr>
              <a:t>Green Miles</a:t>
            </a:r>
            <a:r>
              <a:rPr lang="en">
                <a:solidFill>
                  <a:srgbClr val="4998BC"/>
                </a:solidFill>
                <a:latin typeface="Consolas"/>
                <a:ea typeface="Consolas"/>
                <a:cs typeface="Consolas"/>
                <a:sym typeface="Consolas"/>
              </a:rPr>
              <a:t>&lt;/Value&gt;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&lt;Value&gt;</a:t>
            </a:r>
            <a:r>
              <a:rPr lang="en">
                <a:solidFill>
                  <a:schemeClr val="dk1"/>
                </a:solidFill>
                <a:latin typeface="Consolas"/>
                <a:ea typeface="Consolas"/>
                <a:cs typeface="Consolas"/>
                <a:sym typeface="Consolas"/>
              </a:rPr>
              <a:t>Life Is Beautiful</a:t>
            </a:r>
            <a:r>
              <a:rPr lang="en">
                <a:solidFill>
                  <a:srgbClr val="4998BC"/>
                </a:solidFill>
                <a:latin typeface="Consolas"/>
                <a:ea typeface="Consolas"/>
                <a:cs typeface="Consolas"/>
                <a:sym typeface="Consolas"/>
              </a:rPr>
              <a:t>&lt;/Value&gt;</a:t>
            </a:r>
          </a:p>
          <a:p>
            <a:pPr lvl="0" rtl="0">
              <a:spcBef>
                <a:spcPts val="0"/>
              </a:spcBef>
              <a:buClr>
                <a:schemeClr val="dk1"/>
              </a:buClr>
              <a:buFont typeface="Arial"/>
              <a:buNone/>
            </a:pPr>
            <a:r>
              <a:rPr lang="en">
                <a:solidFill>
                  <a:srgbClr val="4998BC"/>
                </a:solidFill>
                <a:latin typeface="Consolas"/>
                <a:ea typeface="Consolas"/>
                <a:cs typeface="Consolas"/>
                <a:sym typeface="Consolas"/>
              </a:rPr>
              <a:t>&lt;/Variable&gt;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User Settings</a:t>
            </a:r>
          </a:p>
        </p:txBody>
      </p:sp>
      <p:sp>
        <p:nvSpPr>
          <p:cNvPr id="455" name="Shape 455"/>
          <p:cNvSpPr txBox="1"/>
          <p:nvPr/>
        </p:nvSpPr>
        <p:spPr>
          <a:xfrm>
            <a:off x="462900" y="989700"/>
            <a:ext cx="7268400" cy="5238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Getting a Variable</a:t>
            </a:r>
          </a:p>
        </p:txBody>
      </p:sp>
      <p:sp>
        <p:nvSpPr>
          <p:cNvPr id="456" name="Shape 456"/>
          <p:cNvSpPr txBox="1"/>
          <p:nvPr/>
        </p:nvSpPr>
        <p:spPr>
          <a:xfrm>
            <a:off x="445650" y="1570075"/>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“My First Concept” and type the following SIML Code</a:t>
            </a:r>
          </a:p>
          <a:p>
            <a:pPr lvl="0" rtl="0">
              <a:spcBef>
                <a:spcPts val="0"/>
              </a:spcBef>
              <a:buNone/>
            </a:pPr>
            <a:r>
              <a:t/>
            </a:r>
            <a:endParaRPr>
              <a:solidFill>
                <a:srgbClr val="677480"/>
              </a:solidFill>
              <a:latin typeface="Lato"/>
              <a:ea typeface="Lato"/>
              <a:cs typeface="Lato"/>
              <a:sym typeface="Lato"/>
            </a:endParaRPr>
          </a:p>
        </p:txBody>
      </p:sp>
      <p:sp>
        <p:nvSpPr>
          <p:cNvPr id="457" name="Shape 457"/>
          <p:cNvSpPr txBox="1"/>
          <p:nvPr/>
        </p:nvSpPr>
        <p:spPr>
          <a:xfrm>
            <a:off x="445650" y="2050475"/>
            <a:ext cx="8382900" cy="14147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What is my middle name</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It’s </a:t>
            </a:r>
            <a:r>
              <a:rPr lang="en">
                <a:solidFill>
                  <a:srgbClr val="4998BC"/>
                </a:solidFill>
                <a:latin typeface="Consolas"/>
                <a:ea typeface="Consolas"/>
                <a:cs typeface="Consolas"/>
                <a:sym typeface="Consolas"/>
              </a:rPr>
              <a:t>&lt;User </a:t>
            </a:r>
            <a:r>
              <a:rPr lang="en">
                <a:solidFill>
                  <a:srgbClr val="82D9EA"/>
                </a:solidFill>
                <a:latin typeface="Consolas"/>
                <a:ea typeface="Consolas"/>
                <a:cs typeface="Consolas"/>
                <a:sym typeface="Consolas"/>
              </a:rPr>
              <a:t>Get</a:t>
            </a:r>
            <a:r>
              <a:rPr lang="en">
                <a:solidFill>
                  <a:srgbClr val="95E454"/>
                </a:solidFill>
                <a:latin typeface="Consolas"/>
                <a:ea typeface="Consolas"/>
                <a:cs typeface="Consolas"/>
                <a:sym typeface="Consolas"/>
              </a:rPr>
              <a:t>="middle-name"</a:t>
            </a:r>
            <a:r>
              <a:rPr lang="en">
                <a:solidFill>
                  <a:srgbClr val="4998BC"/>
                </a:solidFill>
                <a:latin typeface="Consolas"/>
                <a:ea typeface="Consolas"/>
                <a:cs typeface="Consolas"/>
                <a:sym typeface="Consolas"/>
              </a:rPr>
              <a:t> /&gt;&lt;/Response&gt;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458" name="Shape 458"/>
          <p:cNvSpPr txBox="1"/>
          <p:nvPr/>
        </p:nvSpPr>
        <p:spPr>
          <a:xfrm>
            <a:off x="510750" y="3465275"/>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“what is my middle name” in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“It’s Edward”</a:t>
            </a:r>
          </a:p>
          <a:p>
            <a:pPr lvl="0" rtl="0">
              <a:spcBef>
                <a:spcPts val="0"/>
              </a:spcBef>
              <a:buNone/>
            </a:pPr>
            <a:r>
              <a:t/>
            </a:r>
            <a:endParaRPr>
              <a:solidFill>
                <a:srgbClr val="677480"/>
              </a:solidFill>
              <a:latin typeface="Lato"/>
              <a:ea typeface="Lato"/>
              <a:cs typeface="Lato"/>
              <a:sym typeface="Lato"/>
            </a:endParaRPr>
          </a:p>
        </p:txBody>
      </p:sp>
      <p:sp>
        <p:nvSpPr>
          <p:cNvPr id="459" name="Shape 459"/>
          <p:cNvSpPr txBox="1"/>
          <p:nvPr>
            <p:ph idx="1" type="body"/>
          </p:nvPr>
        </p:nvSpPr>
        <p:spPr>
          <a:xfrm>
            <a:off x="445650" y="3876862"/>
            <a:ext cx="8252700" cy="873899"/>
          </a:xfrm>
          <a:prstGeom prst="rect">
            <a:avLst/>
          </a:prstGeom>
        </p:spPr>
        <p:txBody>
          <a:bodyPr anchorCtr="0" anchor="t" bIns="91425" lIns="91425" rIns="91425" tIns="91425">
            <a:noAutofit/>
          </a:bodyPr>
          <a:lstStyle/>
          <a:p>
            <a:pPr lvl="0" rtl="0">
              <a:spcBef>
                <a:spcPts val="0"/>
              </a:spcBef>
              <a:buNone/>
            </a:pPr>
            <a:r>
              <a:rPr lang="en" sz="2400"/>
              <a:t>Setting a Variable</a:t>
            </a:r>
          </a:p>
          <a:p>
            <a:pPr lvl="0" rtl="0">
              <a:spcBef>
                <a:spcPts val="0"/>
              </a:spcBef>
              <a:buNone/>
            </a:pPr>
            <a:r>
              <a:rPr lang="en" sz="1400"/>
              <a:t>Like the Bot tag the User tag can be used to set a value for a user variable using the </a:t>
            </a:r>
            <a:r>
              <a:rPr b="1" lang="en" sz="1400"/>
              <a:t>Set</a:t>
            </a:r>
            <a:r>
              <a:rPr lang="en" sz="1400"/>
              <a:t> attribute whose value should be a variable name.</a:t>
            </a:r>
          </a:p>
          <a:p>
            <a:pPr lvl="0" rtl="0">
              <a:spcBef>
                <a:spcPts val="0"/>
              </a:spcBef>
              <a:buNone/>
            </a:pPr>
            <a:r>
              <a:t/>
            </a:r>
            <a:endParaRPr sz="1400"/>
          </a:p>
          <a:p>
            <a:pPr lvl="0" rtl="0">
              <a:spcBef>
                <a:spcPts val="0"/>
              </a:spcBef>
              <a:buNone/>
            </a:pPr>
            <a:r>
              <a:t/>
            </a:r>
            <a:endParaRPr sz="1400"/>
          </a:p>
        </p:txBody>
      </p:sp>
      <p:sp>
        <p:nvSpPr>
          <p:cNvPr id="460" name="Shape 460"/>
          <p:cNvSpPr txBox="1"/>
          <p:nvPr/>
        </p:nvSpPr>
        <p:spPr>
          <a:xfrm>
            <a:off x="445650" y="5162350"/>
            <a:ext cx="8382900" cy="14147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My name is *</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Hi there! </a:t>
            </a:r>
            <a:r>
              <a:rPr lang="en">
                <a:solidFill>
                  <a:srgbClr val="4998BC"/>
                </a:solidFill>
                <a:latin typeface="Consolas"/>
                <a:ea typeface="Consolas"/>
                <a:cs typeface="Consolas"/>
                <a:sym typeface="Consolas"/>
              </a:rPr>
              <a:t>&lt;User </a:t>
            </a:r>
            <a:r>
              <a:rPr lang="en">
                <a:solidFill>
                  <a:srgbClr val="82D9EA"/>
                </a:solidFill>
                <a:latin typeface="Consolas"/>
                <a:ea typeface="Consolas"/>
                <a:cs typeface="Consolas"/>
                <a:sym typeface="Consolas"/>
              </a:rPr>
              <a:t>Set</a:t>
            </a:r>
            <a:r>
              <a:rPr lang="en">
                <a:solidFill>
                  <a:srgbClr val="95E454"/>
                </a:solidFill>
                <a:latin typeface="Consolas"/>
                <a:ea typeface="Consolas"/>
                <a:cs typeface="Consolas"/>
                <a:sym typeface="Consolas"/>
              </a:rPr>
              <a:t>="Name"</a:t>
            </a:r>
            <a:r>
              <a:rPr lang="en">
                <a:solidFill>
                  <a:srgbClr val="4998BC"/>
                </a:solidFill>
                <a:latin typeface="Consolas"/>
                <a:ea typeface="Consolas"/>
                <a:cs typeface="Consolas"/>
                <a:sym typeface="Consolas"/>
              </a:rPr>
              <a:t>&gt;&lt;Match /&gt;&lt;/User&gt;&lt;/Response&gt;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461" name="Shape 461"/>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Both Bot and User tags have the same set of operations</a:t>
            </a: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type="title"/>
          </p:nvPr>
        </p:nvSpPr>
        <p:spPr>
          <a:xfrm>
            <a:off x="893700" y="1305125"/>
            <a:ext cx="3094799" cy="874500"/>
          </a:xfrm>
          <a:prstGeom prst="rect">
            <a:avLst/>
          </a:prstGeom>
        </p:spPr>
        <p:txBody>
          <a:bodyPr anchorCtr="0" anchor="b" bIns="91425" lIns="91425" rIns="91425" tIns="91425">
            <a:noAutofit/>
          </a:bodyPr>
          <a:lstStyle/>
          <a:p>
            <a:pPr lvl="0" rtl="0">
              <a:spcBef>
                <a:spcPts val="0"/>
              </a:spcBef>
              <a:buNone/>
            </a:pPr>
            <a:r>
              <a:rPr lang="en" sz="2400"/>
              <a:t>Normalization</a:t>
            </a:r>
          </a:p>
        </p:txBody>
      </p:sp>
      <p:sp>
        <p:nvSpPr>
          <p:cNvPr id="467" name="Shape 467"/>
          <p:cNvSpPr txBox="1"/>
          <p:nvPr>
            <p:ph idx="1" type="body"/>
          </p:nvPr>
        </p:nvSpPr>
        <p:spPr>
          <a:xfrm>
            <a:off x="893700" y="2362200"/>
            <a:ext cx="3094799" cy="2993700"/>
          </a:xfrm>
          <a:prstGeom prst="rect">
            <a:avLst/>
          </a:prstGeom>
        </p:spPr>
        <p:txBody>
          <a:bodyPr anchorCtr="0" anchor="t" bIns="91425" lIns="91425" rIns="91425" tIns="91425">
            <a:noAutofit/>
          </a:bodyPr>
          <a:lstStyle/>
          <a:p>
            <a:pPr lvl="0" rtl="0">
              <a:spcBef>
                <a:spcPts val="0"/>
              </a:spcBef>
              <a:buNone/>
            </a:pPr>
            <a:r>
              <a:rPr lang="en" sz="1800"/>
              <a:t>Normalization in SIML involves filtration of unimportant words or symbols, replacement of words and splitting of user message into multiple Inputs</a:t>
            </a:r>
          </a:p>
          <a:p>
            <a:pPr lvl="0" rtl="0">
              <a:spcBef>
                <a:spcPts val="0"/>
              </a:spcBef>
              <a:buNone/>
            </a:pPr>
            <a:r>
              <a:t/>
            </a:r>
            <a:endParaRPr sz="1800"/>
          </a:p>
          <a:p>
            <a:pPr lvl="0" rtl="0">
              <a:spcBef>
                <a:spcPts val="0"/>
              </a:spcBef>
              <a:buNone/>
            </a:pPr>
            <a:r>
              <a:t/>
            </a:r>
            <a:endParaRPr sz="1800"/>
          </a:p>
        </p:txBody>
      </p:sp>
      <p:pic>
        <p:nvPicPr>
          <p:cNvPr id="468" name="Shape 468"/>
          <p:cNvPicPr preferRelativeResize="0"/>
          <p:nvPr/>
        </p:nvPicPr>
        <p:blipFill>
          <a:blip r:embed="rId3">
            <a:alphaModFix/>
          </a:blip>
          <a:stretch>
            <a:fillRect/>
          </a:stretch>
        </p:blipFill>
        <p:spPr>
          <a:xfrm>
            <a:off x="4384700" y="0"/>
            <a:ext cx="4759301" cy="6753199"/>
          </a:xfrm>
          <a:prstGeom prst="rect">
            <a:avLst/>
          </a:prstGeom>
          <a:noFill/>
          <a:ln>
            <a:noFill/>
          </a:ln>
        </p:spPr>
      </p:pic>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Normalization</a:t>
            </a:r>
          </a:p>
        </p:txBody>
      </p:sp>
      <p:sp>
        <p:nvSpPr>
          <p:cNvPr id="474" name="Shape 474"/>
          <p:cNvSpPr txBox="1"/>
          <p:nvPr>
            <p:ph idx="1" type="body"/>
          </p:nvPr>
        </p:nvSpPr>
        <p:spPr>
          <a:xfrm>
            <a:off x="556050" y="2108050"/>
            <a:ext cx="2371200" cy="3000900"/>
          </a:xfrm>
          <a:prstGeom prst="rect">
            <a:avLst/>
          </a:prstGeom>
        </p:spPr>
        <p:txBody>
          <a:bodyPr anchorCtr="0" anchor="t" bIns="91425" lIns="91425" rIns="91425" tIns="91425">
            <a:noAutofit/>
          </a:bodyPr>
          <a:lstStyle/>
          <a:p>
            <a:pPr lvl="0" rtl="0">
              <a:spcBef>
                <a:spcPts val="0"/>
              </a:spcBef>
              <a:buNone/>
            </a:pPr>
            <a:r>
              <a:rPr b="1" lang="en" sz="1400"/>
              <a:t>Filter</a:t>
            </a:r>
          </a:p>
          <a:p>
            <a:pPr lvl="0" rtl="0">
              <a:spcBef>
                <a:spcPts val="0"/>
              </a:spcBef>
              <a:buNone/>
            </a:pPr>
            <a:r>
              <a:rPr lang="en" sz="1400"/>
              <a:t>A Filter in SIML is used to replace characters or words in user input or output</a:t>
            </a:r>
          </a:p>
          <a:p>
            <a:pPr lvl="0" rtl="0">
              <a:spcBef>
                <a:spcPts val="0"/>
              </a:spcBef>
              <a:buNone/>
            </a:pPr>
            <a:r>
              <a:t/>
            </a:r>
            <a:endParaRPr sz="1400"/>
          </a:p>
          <a:p>
            <a:pPr lvl="0" rtl="0">
              <a:spcBef>
                <a:spcPts val="0"/>
              </a:spcBef>
              <a:buNone/>
            </a:pPr>
            <a:r>
              <a:rPr lang="en" sz="1400"/>
              <a:t>Filters are of 3 types </a:t>
            </a:r>
          </a:p>
          <a:p>
            <a:pPr indent="-317500" lvl="0" marL="457200" rtl="0">
              <a:spcBef>
                <a:spcPts val="0"/>
              </a:spcBef>
              <a:buSzPct val="100000"/>
            </a:pPr>
            <a:r>
              <a:rPr lang="en" sz="1400"/>
              <a:t>Input</a:t>
            </a:r>
          </a:p>
          <a:p>
            <a:pPr indent="-317500" lvl="0" marL="457200" rtl="0">
              <a:spcBef>
                <a:spcPts val="0"/>
              </a:spcBef>
              <a:buSzPct val="100000"/>
            </a:pPr>
            <a:r>
              <a:rPr lang="en" sz="1400"/>
              <a:t>Output</a:t>
            </a:r>
          </a:p>
          <a:p>
            <a:pPr indent="-317500" lvl="0" marL="457200" rtl="0">
              <a:spcBef>
                <a:spcPts val="0"/>
              </a:spcBef>
              <a:buSzPct val="100000"/>
            </a:pPr>
            <a:r>
              <a:rPr lang="en" sz="1400"/>
              <a:t>Both</a:t>
            </a:r>
          </a:p>
        </p:txBody>
      </p:sp>
      <p:sp>
        <p:nvSpPr>
          <p:cNvPr id="475" name="Shape 475"/>
          <p:cNvSpPr txBox="1"/>
          <p:nvPr>
            <p:ph idx="1" type="body"/>
          </p:nvPr>
        </p:nvSpPr>
        <p:spPr>
          <a:xfrm>
            <a:off x="5542300" y="2108050"/>
            <a:ext cx="3243900" cy="3792899"/>
          </a:xfrm>
          <a:prstGeom prst="rect">
            <a:avLst/>
          </a:prstGeom>
        </p:spPr>
        <p:txBody>
          <a:bodyPr anchorCtr="0" anchor="t" bIns="91425" lIns="91425" rIns="91425" tIns="91425">
            <a:noAutofit/>
          </a:bodyPr>
          <a:lstStyle/>
          <a:p>
            <a:pPr lvl="0" rtl="0">
              <a:spcBef>
                <a:spcPts val="0"/>
              </a:spcBef>
              <a:buNone/>
            </a:pPr>
            <a:r>
              <a:rPr b="1" lang="en" sz="1400"/>
              <a:t>&lt;Text&gt;, &lt;Word&gt; and &lt;Regex&gt;</a:t>
            </a:r>
          </a:p>
          <a:p>
            <a:pPr lvl="0" rtl="0">
              <a:spcBef>
                <a:spcPts val="0"/>
              </a:spcBef>
              <a:buNone/>
            </a:pPr>
            <a:r>
              <a:rPr lang="en" sz="1400"/>
              <a:t>These 3 tags can be used within a Filter or a Splitter element</a:t>
            </a:r>
          </a:p>
          <a:p>
            <a:pPr lvl="0" rtl="0">
              <a:spcBef>
                <a:spcPts val="0"/>
              </a:spcBef>
              <a:buNone/>
            </a:pPr>
            <a:r>
              <a:t/>
            </a:r>
            <a:endParaRPr sz="1400"/>
          </a:p>
          <a:p>
            <a:pPr indent="-317500" lvl="0" marL="457200" rtl="0">
              <a:lnSpc>
                <a:spcPct val="150000"/>
              </a:lnSpc>
              <a:spcBef>
                <a:spcPts val="0"/>
              </a:spcBef>
              <a:buSzPct val="100000"/>
            </a:pPr>
            <a:r>
              <a:rPr lang="en" sz="1400"/>
              <a:t>&lt;Text&gt; denotes a sequence of characters</a:t>
            </a:r>
          </a:p>
          <a:p>
            <a:pPr indent="-317500" lvl="0" marL="457200" rtl="0">
              <a:lnSpc>
                <a:spcPct val="150000"/>
              </a:lnSpc>
              <a:spcBef>
                <a:spcPts val="0"/>
              </a:spcBef>
              <a:buSzPct val="100000"/>
            </a:pPr>
            <a:r>
              <a:rPr lang="en" sz="1400"/>
              <a:t>&lt;Word&gt; denotes an actual word</a:t>
            </a:r>
          </a:p>
          <a:p>
            <a:pPr indent="-317500" lvl="0" marL="457200" rtl="0">
              <a:lnSpc>
                <a:spcPct val="150000"/>
              </a:lnSpc>
              <a:spcBef>
                <a:spcPts val="0"/>
              </a:spcBef>
              <a:buSzPct val="100000"/>
            </a:pPr>
            <a:r>
              <a:rPr lang="en" sz="1400"/>
              <a:t>&lt;Regex&gt; a regular expressions that match complex sequence of characters</a:t>
            </a:r>
          </a:p>
        </p:txBody>
      </p:sp>
      <p:sp>
        <p:nvSpPr>
          <p:cNvPr id="476" name="Shape 476"/>
          <p:cNvSpPr txBox="1"/>
          <p:nvPr>
            <p:ph idx="1" type="body"/>
          </p:nvPr>
        </p:nvSpPr>
        <p:spPr>
          <a:xfrm>
            <a:off x="2927250" y="2108050"/>
            <a:ext cx="2371200" cy="1641300"/>
          </a:xfrm>
          <a:prstGeom prst="rect">
            <a:avLst/>
          </a:prstGeom>
        </p:spPr>
        <p:txBody>
          <a:bodyPr anchorCtr="0" anchor="t" bIns="91425" lIns="91425" rIns="91425" tIns="91425">
            <a:noAutofit/>
          </a:bodyPr>
          <a:lstStyle/>
          <a:p>
            <a:pPr lvl="0" rtl="0">
              <a:spcBef>
                <a:spcPts val="0"/>
              </a:spcBef>
              <a:buNone/>
            </a:pPr>
            <a:r>
              <a:rPr b="1" lang="en" sz="1400"/>
              <a:t>Splitter</a:t>
            </a:r>
          </a:p>
          <a:p>
            <a:pPr lvl="0" rtl="0">
              <a:spcBef>
                <a:spcPts val="0"/>
              </a:spcBef>
              <a:buNone/>
            </a:pPr>
            <a:r>
              <a:rPr lang="en" sz="1400"/>
              <a:t>A Splitter in SIML is used to split the user message into multiple sentences wherever certain characters are found.</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spcBef>
                <a:spcPts val="0"/>
              </a:spcBef>
              <a:buNone/>
            </a:pPr>
            <a:r>
              <a:t/>
            </a:r>
            <a:endParaRPr sz="1400"/>
          </a:p>
        </p:txBody>
      </p:sp>
      <p:sp>
        <p:nvSpPr>
          <p:cNvPr id="477" name="Shape 477"/>
          <p:cNvSpPr txBox="1"/>
          <p:nvPr/>
        </p:nvSpPr>
        <p:spPr>
          <a:xfrm>
            <a:off x="462900" y="1071200"/>
            <a:ext cx="8607300" cy="5106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SIML Normalization elements</a:t>
            </a: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Filter</a:t>
            </a:r>
          </a:p>
        </p:txBody>
      </p:sp>
      <p:sp>
        <p:nvSpPr>
          <p:cNvPr id="483" name="Shape 483"/>
          <p:cNvSpPr txBox="1"/>
          <p:nvPr>
            <p:ph idx="2" type="body"/>
          </p:nvPr>
        </p:nvSpPr>
        <p:spPr>
          <a:xfrm>
            <a:off x="378900" y="3763625"/>
            <a:ext cx="8386199" cy="2069699"/>
          </a:xfrm>
          <a:prstGeom prst="rect">
            <a:avLst/>
          </a:prstGeom>
        </p:spPr>
        <p:txBody>
          <a:bodyPr anchorCtr="0" anchor="t" bIns="91425" lIns="91425" rIns="91425" tIns="91425">
            <a:noAutofit/>
          </a:bodyPr>
          <a:lstStyle/>
          <a:p>
            <a:pPr lvl="0" rtl="0">
              <a:spcBef>
                <a:spcPts val="0"/>
              </a:spcBef>
              <a:buNone/>
            </a:pPr>
            <a:r>
              <a:rPr lang="en" sz="1400"/>
              <a:t>In the code above we create a </a:t>
            </a:r>
            <a:r>
              <a:rPr i="1" lang="en" sz="1400"/>
              <a:t>Filter </a:t>
            </a:r>
            <a:r>
              <a:rPr lang="en" sz="1400"/>
              <a:t>by using the &lt;</a:t>
            </a:r>
            <a:r>
              <a:rPr b="1" lang="en" sz="1400"/>
              <a:t>Filter&gt; </a:t>
            </a:r>
            <a:r>
              <a:rPr lang="en" sz="1400"/>
              <a:t>tag and add a </a:t>
            </a:r>
            <a:r>
              <a:rPr b="1" lang="en" sz="1400"/>
              <a:t>&lt;Word&gt;</a:t>
            </a:r>
            <a:r>
              <a:rPr lang="en" sz="1400"/>
              <a:t> tag with the value bla bla. The Value attribute in the above filter will be used  as the replacement text that will replace all occurrences of the words “</a:t>
            </a:r>
            <a:r>
              <a:rPr b="1" lang="en" sz="1400"/>
              <a:t>bla bla</a:t>
            </a:r>
            <a:r>
              <a:rPr lang="en" sz="1400"/>
              <a:t>” with just “</a:t>
            </a:r>
            <a:r>
              <a:rPr b="1" lang="en" sz="1400"/>
              <a:t>bla</a:t>
            </a:r>
            <a:r>
              <a:rPr lang="en" sz="1400"/>
              <a:t>”</a:t>
            </a:r>
            <a:br>
              <a:rPr lang="en" sz="1400"/>
            </a:br>
            <a:br>
              <a:rPr lang="en" sz="1400"/>
            </a:br>
            <a:r>
              <a:rPr b="1" lang="en" sz="1400"/>
              <a:t>Complexity</a:t>
            </a:r>
          </a:p>
          <a:p>
            <a:pPr lvl="0" rtl="0">
              <a:spcBef>
                <a:spcPts val="0"/>
              </a:spcBef>
              <a:buNone/>
            </a:pPr>
            <a:r>
              <a:rPr lang="en" sz="1400"/>
              <a:t>Filtration is not a simple task and requires planning. Planning of filtration is required in complex projects because the developer has to take into consideration the usage of Regular Expressions and has to make sure certain characters or words are not filtered out.</a:t>
            </a:r>
          </a:p>
          <a:p>
            <a:pPr lvl="0" rtl="0">
              <a:spcBef>
                <a:spcPts val="0"/>
              </a:spcBef>
              <a:buNone/>
            </a:pPr>
            <a:r>
              <a:t/>
            </a:r>
            <a:endParaRPr sz="1400"/>
          </a:p>
          <a:p>
            <a:pPr lvl="0" rtl="0">
              <a:spcBef>
                <a:spcPts val="0"/>
              </a:spcBef>
              <a:buNone/>
            </a:pPr>
            <a:r>
              <a:t/>
            </a:r>
            <a:endParaRPr sz="1400"/>
          </a:p>
        </p:txBody>
      </p:sp>
      <p:sp>
        <p:nvSpPr>
          <p:cNvPr id="484" name="Shape 484"/>
          <p:cNvSpPr txBox="1"/>
          <p:nvPr/>
        </p:nvSpPr>
        <p:spPr>
          <a:xfrm>
            <a:off x="462900" y="989700"/>
            <a:ext cx="7268400" cy="801599"/>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Creating a very simple Filter</a:t>
            </a:r>
          </a:p>
        </p:txBody>
      </p:sp>
      <p:sp>
        <p:nvSpPr>
          <p:cNvPr id="485" name="Shape 485"/>
          <p:cNvSpPr txBox="1"/>
          <p:nvPr/>
        </p:nvSpPr>
        <p:spPr>
          <a:xfrm>
            <a:off x="445650" y="1791300"/>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“Normalizations” under the Settings category and type the following within the SIML element</a:t>
            </a:r>
          </a:p>
          <a:p>
            <a:pPr lvl="0" rtl="0">
              <a:spcBef>
                <a:spcPts val="0"/>
              </a:spcBef>
              <a:buNone/>
            </a:pPr>
            <a:r>
              <a:t/>
            </a:r>
            <a:endParaRPr>
              <a:solidFill>
                <a:srgbClr val="677480"/>
              </a:solidFill>
              <a:latin typeface="Lato"/>
              <a:ea typeface="Lato"/>
              <a:cs typeface="Lato"/>
              <a:sym typeface="Lato"/>
            </a:endParaRPr>
          </a:p>
        </p:txBody>
      </p:sp>
      <p:sp>
        <p:nvSpPr>
          <p:cNvPr id="486" name="Shape 486"/>
          <p:cNvSpPr txBox="1"/>
          <p:nvPr/>
        </p:nvSpPr>
        <p:spPr>
          <a:xfrm>
            <a:off x="445650" y="2764500"/>
            <a:ext cx="7874700" cy="6471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&lt;Filter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="bla"</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&lt;Word&gt;</a:t>
            </a:r>
            <a:r>
              <a:rPr lang="en">
                <a:solidFill>
                  <a:schemeClr val="dk1"/>
                </a:solidFill>
                <a:latin typeface="Consolas"/>
                <a:ea typeface="Consolas"/>
                <a:cs typeface="Consolas"/>
                <a:sym typeface="Consolas"/>
              </a:rPr>
              <a:t>bla bla</a:t>
            </a:r>
            <a:r>
              <a:rPr lang="en">
                <a:solidFill>
                  <a:srgbClr val="4998BC"/>
                </a:solidFill>
                <a:latin typeface="Consolas"/>
                <a:ea typeface="Consolas"/>
                <a:cs typeface="Consolas"/>
                <a:sym typeface="Consolas"/>
              </a:rPr>
              <a:t>&lt;/Word&gt;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&lt;/Filter&gt;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Test your Filter</a:t>
            </a:r>
          </a:p>
        </p:txBody>
      </p:sp>
      <p:sp>
        <p:nvSpPr>
          <p:cNvPr id="492" name="Shape 492"/>
          <p:cNvSpPr txBox="1"/>
          <p:nvPr>
            <p:ph idx="2" type="body"/>
          </p:nvPr>
        </p:nvSpPr>
        <p:spPr>
          <a:xfrm>
            <a:off x="510750" y="5064900"/>
            <a:ext cx="8386199" cy="1280699"/>
          </a:xfrm>
          <a:prstGeom prst="rect">
            <a:avLst/>
          </a:prstGeom>
        </p:spPr>
        <p:txBody>
          <a:bodyPr anchorCtr="0" anchor="t" bIns="91425" lIns="91425" rIns="91425" tIns="91425">
            <a:noAutofit/>
          </a:bodyPr>
          <a:lstStyle/>
          <a:p>
            <a:pPr lvl="0" rtl="0">
              <a:spcBef>
                <a:spcPts val="0"/>
              </a:spcBef>
              <a:buNone/>
            </a:pPr>
            <a:r>
              <a:rPr b="1" lang="en" sz="1400"/>
              <a:t>Types</a:t>
            </a:r>
          </a:p>
          <a:p>
            <a:pPr lvl="0" rtl="0">
              <a:spcBef>
                <a:spcPts val="0"/>
              </a:spcBef>
              <a:buNone/>
            </a:pPr>
            <a:r>
              <a:rPr lang="en" sz="1400"/>
              <a:t>As the Filter you defined previously has no Target attribute it is assumed to be an Input filter. Input filters only replace user inputs. There is also an option to create an Output filter which filters out Bot messages.</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p:txBody>
      </p:sp>
      <p:sp>
        <p:nvSpPr>
          <p:cNvPr id="493" name="Shape 493"/>
          <p:cNvSpPr txBox="1"/>
          <p:nvPr/>
        </p:nvSpPr>
        <p:spPr>
          <a:xfrm>
            <a:off x="445650" y="1209125"/>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“My First Concept” file under Files and type the following SIML Code</a:t>
            </a:r>
          </a:p>
          <a:p>
            <a:pPr lvl="0" rtl="0">
              <a:spcBef>
                <a:spcPts val="0"/>
              </a:spcBef>
              <a:buNone/>
            </a:pPr>
            <a:r>
              <a:t/>
            </a:r>
            <a:endParaRPr>
              <a:solidFill>
                <a:srgbClr val="677480"/>
              </a:solidFill>
              <a:latin typeface="Lato"/>
              <a:ea typeface="Lato"/>
              <a:cs typeface="Lato"/>
              <a:sym typeface="Lato"/>
            </a:endParaRPr>
          </a:p>
        </p:txBody>
      </p:sp>
      <p:sp>
        <p:nvSpPr>
          <p:cNvPr id="494" name="Shape 494"/>
          <p:cNvSpPr txBox="1"/>
          <p:nvPr/>
        </p:nvSpPr>
        <p:spPr>
          <a:xfrm>
            <a:off x="462900" y="2082037"/>
            <a:ext cx="7874700" cy="10067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BLA</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What!</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495" name="Shape 495"/>
          <p:cNvSpPr txBox="1"/>
          <p:nvPr/>
        </p:nvSpPr>
        <p:spPr>
          <a:xfrm>
            <a:off x="510750" y="3465275"/>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“bla bla” in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“What!”</a:t>
            </a:r>
          </a:p>
          <a:p>
            <a:pPr lvl="0" rtl="0">
              <a:spcBef>
                <a:spcPts val="0"/>
              </a:spcBef>
              <a:buNone/>
            </a:pPr>
            <a:r>
              <a:t/>
            </a:r>
            <a:endParaRPr>
              <a:solidFill>
                <a:srgbClr val="677480"/>
              </a:solidFill>
              <a:latin typeface="Lato"/>
              <a:ea typeface="Lato"/>
              <a:cs typeface="Lato"/>
              <a:sym typeface="Lato"/>
            </a:endParaRPr>
          </a:p>
        </p:txBody>
      </p:sp>
      <p:sp>
        <p:nvSpPr>
          <p:cNvPr id="496" name="Shape 496"/>
          <p:cNvSpPr txBox="1"/>
          <p:nvPr>
            <p:ph idx="2" type="body"/>
          </p:nvPr>
        </p:nvSpPr>
        <p:spPr>
          <a:xfrm>
            <a:off x="510750" y="4191200"/>
            <a:ext cx="8386199" cy="739500"/>
          </a:xfrm>
          <a:prstGeom prst="rect">
            <a:avLst/>
          </a:prstGeom>
        </p:spPr>
        <p:txBody>
          <a:bodyPr anchorCtr="0" anchor="t" bIns="91425" lIns="91425" rIns="91425" tIns="91425">
            <a:noAutofit/>
          </a:bodyPr>
          <a:lstStyle/>
          <a:p>
            <a:pPr lvl="0" rtl="0">
              <a:spcBef>
                <a:spcPts val="0"/>
              </a:spcBef>
              <a:buNone/>
            </a:pPr>
            <a:r>
              <a:rPr lang="en" sz="1400"/>
              <a:t>As filtration takes place before an Input is processed your input “</a:t>
            </a:r>
            <a:r>
              <a:rPr b="1" lang="en" sz="1400"/>
              <a:t>bla bla</a:t>
            </a:r>
            <a:r>
              <a:rPr lang="en" sz="1400"/>
              <a:t>” is filtered out and is replaced with “</a:t>
            </a:r>
            <a:r>
              <a:rPr b="1" lang="en" sz="1400"/>
              <a:t>bla</a:t>
            </a:r>
            <a:r>
              <a:rPr lang="en" sz="1400"/>
              <a:t>” and that is why the above Model gets activated.</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0" name="Shape 500"/>
        <p:cNvGrpSpPr/>
        <p:nvPr/>
      </p:nvGrpSpPr>
      <p:grpSpPr>
        <a:xfrm>
          <a:off x="0" y="0"/>
          <a:ext cx="0" cy="0"/>
          <a:chOff x="0" y="0"/>
          <a:chExt cx="0" cy="0"/>
        </a:xfrm>
      </p:grpSpPr>
      <p:sp>
        <p:nvSpPr>
          <p:cNvPr id="501" name="Shape 501"/>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Splitter</a:t>
            </a:r>
          </a:p>
        </p:txBody>
      </p:sp>
      <p:sp>
        <p:nvSpPr>
          <p:cNvPr id="502" name="Shape 502"/>
          <p:cNvSpPr txBox="1"/>
          <p:nvPr>
            <p:ph idx="2" type="body"/>
          </p:nvPr>
        </p:nvSpPr>
        <p:spPr>
          <a:xfrm>
            <a:off x="378900" y="1270562"/>
            <a:ext cx="8386199" cy="2069699"/>
          </a:xfrm>
          <a:prstGeom prst="rect">
            <a:avLst/>
          </a:prstGeom>
        </p:spPr>
        <p:txBody>
          <a:bodyPr anchorCtr="0" anchor="t" bIns="91425" lIns="91425" rIns="91425" tIns="91425">
            <a:noAutofit/>
          </a:bodyPr>
          <a:lstStyle/>
          <a:p>
            <a:pPr lvl="0" rtl="0">
              <a:spcBef>
                <a:spcPts val="0"/>
              </a:spcBef>
              <a:buNone/>
            </a:pPr>
            <a:r>
              <a:rPr lang="en" sz="1400"/>
              <a:t>A Splitter simply splits the user message into multiple sentence wherever the specified character, word or even a regex is matched.</a:t>
            </a:r>
            <a:br>
              <a:rPr lang="en" sz="1400"/>
            </a:br>
            <a:br>
              <a:rPr lang="en" sz="1400"/>
            </a:br>
            <a:r>
              <a:rPr b="1" lang="en" sz="1400"/>
              <a:t>Typical English Splitter</a:t>
            </a:r>
          </a:p>
          <a:p>
            <a:pPr lvl="0" rtl="0">
              <a:spcBef>
                <a:spcPts val="0"/>
              </a:spcBef>
              <a:buNone/>
            </a:pPr>
            <a:r>
              <a:rPr lang="en" sz="1400"/>
              <a:t>We recommend using just . (dot) and ?(question mark) as the 2 textual characters in Splitters if you are developing an English/French/Spanish/ Bot.</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p:txBody>
      </p:sp>
      <p:sp>
        <p:nvSpPr>
          <p:cNvPr id="503" name="Shape 503"/>
          <p:cNvSpPr txBox="1"/>
          <p:nvPr/>
        </p:nvSpPr>
        <p:spPr>
          <a:xfrm>
            <a:off x="256650" y="5383300"/>
            <a:ext cx="8252700" cy="7395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above Splitter code is already present within the SIML element in the file “Normalizations”. You may notice that we have used &lt;Text&gt; tags above and this is to tell the SIML bot that wherever the characters ( not words ) are found the sentence should be split.</a:t>
            </a:r>
          </a:p>
          <a:p>
            <a:pPr lvl="0" rtl="0">
              <a:spcBef>
                <a:spcPts val="0"/>
              </a:spcBef>
              <a:buNone/>
            </a:pPr>
            <a:r>
              <a:t/>
            </a:r>
            <a:endParaRPr>
              <a:solidFill>
                <a:srgbClr val="677480"/>
              </a:solidFill>
              <a:latin typeface="Lato"/>
              <a:ea typeface="Lato"/>
              <a:cs typeface="Lato"/>
              <a:sym typeface="Lato"/>
            </a:endParaRPr>
          </a:p>
        </p:txBody>
      </p:sp>
      <p:sp>
        <p:nvSpPr>
          <p:cNvPr id="504" name="Shape 504"/>
          <p:cNvSpPr txBox="1"/>
          <p:nvPr/>
        </p:nvSpPr>
        <p:spPr>
          <a:xfrm>
            <a:off x="445650" y="3201950"/>
            <a:ext cx="7874700" cy="17930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Clr>
                <a:schemeClr val="dk1"/>
              </a:buClr>
              <a:buFont typeface="Arial"/>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&lt;Splitter&gt;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&lt;Text&gt;</a:t>
            </a:r>
            <a:r>
              <a:rPr lang="en">
                <a:solidFill>
                  <a:schemeClr val="dk1"/>
                </a:solidFill>
                <a:latin typeface="Consolas"/>
                <a:ea typeface="Consolas"/>
                <a:cs typeface="Consolas"/>
                <a:sym typeface="Consolas"/>
              </a:rPr>
              <a:t>.</a:t>
            </a:r>
            <a:r>
              <a:rPr lang="en">
                <a:solidFill>
                  <a:srgbClr val="4998BC"/>
                </a:solidFill>
                <a:latin typeface="Consolas"/>
                <a:ea typeface="Consolas"/>
                <a:cs typeface="Consolas"/>
                <a:sym typeface="Consolas"/>
              </a:rPr>
              <a:t>&lt;/Text&gt;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&lt;Text&gt;</a:t>
            </a:r>
            <a:r>
              <a:rPr lang="en">
                <a:solidFill>
                  <a:schemeClr val="dk1"/>
                </a:solidFill>
                <a:latin typeface="Consolas"/>
                <a:ea typeface="Consolas"/>
                <a:cs typeface="Consolas"/>
                <a:sym typeface="Consolas"/>
              </a:rPr>
              <a:t>?</a:t>
            </a:r>
            <a:r>
              <a:rPr lang="en">
                <a:solidFill>
                  <a:srgbClr val="4998BC"/>
                </a:solidFill>
                <a:latin typeface="Consolas"/>
                <a:ea typeface="Consolas"/>
                <a:cs typeface="Consolas"/>
                <a:sym typeface="Consolas"/>
              </a:rPr>
              <a:t>&lt;/Text&gt;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&lt;Text&gt;</a:t>
            </a:r>
            <a:r>
              <a:rPr lang="en">
                <a:solidFill>
                  <a:schemeClr val="dk1"/>
                </a:solidFill>
                <a:latin typeface="Consolas"/>
                <a:ea typeface="Consolas"/>
                <a:cs typeface="Consolas"/>
                <a:sym typeface="Consolas"/>
              </a:rPr>
              <a:t>!</a:t>
            </a:r>
            <a:r>
              <a:rPr lang="en">
                <a:solidFill>
                  <a:srgbClr val="4998BC"/>
                </a:solidFill>
                <a:latin typeface="Consolas"/>
                <a:ea typeface="Consolas"/>
                <a:cs typeface="Consolas"/>
                <a:sym typeface="Consolas"/>
              </a:rPr>
              <a:t>&lt;/Text&gt;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&lt;Text&gt;</a:t>
            </a:r>
            <a:r>
              <a:rPr lang="en">
                <a:solidFill>
                  <a:schemeClr val="dk1"/>
                </a:solidFill>
                <a:latin typeface="Consolas"/>
                <a:ea typeface="Consolas"/>
                <a:cs typeface="Consolas"/>
                <a:sym typeface="Consolas"/>
              </a:rPr>
              <a:t>;</a:t>
            </a:r>
            <a:r>
              <a:rPr lang="en">
                <a:solidFill>
                  <a:srgbClr val="4998BC"/>
                </a:solidFill>
                <a:latin typeface="Consolas"/>
                <a:ea typeface="Consolas"/>
                <a:cs typeface="Consolas"/>
                <a:sym typeface="Consolas"/>
              </a:rPr>
              <a:t>&lt;/Text&gt;</a:t>
            </a:r>
          </a:p>
          <a:p>
            <a:pPr lvl="0" rtl="0">
              <a:spcBef>
                <a:spcPts val="0"/>
              </a:spcBef>
              <a:buClr>
                <a:schemeClr val="dk1"/>
              </a:buClr>
              <a:buFont typeface="Arial"/>
              <a:buNone/>
            </a:pPr>
            <a:r>
              <a:rPr lang="en">
                <a:solidFill>
                  <a:srgbClr val="4998BC"/>
                </a:solidFill>
                <a:latin typeface="Consolas"/>
                <a:ea typeface="Consolas"/>
                <a:cs typeface="Consolas"/>
                <a:sym typeface="Consolas"/>
              </a:rPr>
              <a:t>&lt;/Splitter&gt;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Test sentence splitting</a:t>
            </a:r>
          </a:p>
        </p:txBody>
      </p:sp>
      <p:sp>
        <p:nvSpPr>
          <p:cNvPr id="510" name="Shape 510"/>
          <p:cNvSpPr txBox="1"/>
          <p:nvPr>
            <p:ph idx="2" type="body"/>
          </p:nvPr>
        </p:nvSpPr>
        <p:spPr>
          <a:xfrm>
            <a:off x="510750" y="4950275"/>
            <a:ext cx="8386199" cy="801599"/>
          </a:xfrm>
          <a:prstGeom prst="rect">
            <a:avLst/>
          </a:prstGeom>
        </p:spPr>
        <p:txBody>
          <a:bodyPr anchorCtr="0" anchor="t" bIns="91425" lIns="91425" rIns="91425" tIns="91425">
            <a:noAutofit/>
          </a:bodyPr>
          <a:lstStyle/>
          <a:p>
            <a:pPr indent="-317500" lvl="0" marL="457200" rtl="0">
              <a:spcBef>
                <a:spcPts val="0"/>
              </a:spcBef>
              <a:buSzPct val="100000"/>
            </a:pPr>
            <a:r>
              <a:rPr lang="en" sz="1400"/>
              <a:t>The user input is split into “</a:t>
            </a:r>
            <a:r>
              <a:rPr b="1" lang="en" sz="1400"/>
              <a:t>how are you</a:t>
            </a:r>
            <a:r>
              <a:rPr lang="en" sz="1400"/>
              <a:t>” and “</a:t>
            </a:r>
            <a:r>
              <a:rPr b="1" lang="en" sz="1400"/>
              <a:t>anything new</a:t>
            </a:r>
            <a:r>
              <a:rPr lang="en" sz="1400"/>
              <a:t>” because of the character “?” which has already been declared as the splitting character within the Splitter element discussed earlier.</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p:txBody>
      </p:sp>
      <p:sp>
        <p:nvSpPr>
          <p:cNvPr id="511" name="Shape 511"/>
          <p:cNvSpPr txBox="1"/>
          <p:nvPr/>
        </p:nvSpPr>
        <p:spPr>
          <a:xfrm>
            <a:off x="445650" y="1209125"/>
            <a:ext cx="8252700" cy="3494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“My First Concept” file under Files and type the following SIML Code</a:t>
            </a:r>
          </a:p>
          <a:p>
            <a:pPr lvl="0" rtl="0">
              <a:spcBef>
                <a:spcPts val="0"/>
              </a:spcBef>
              <a:buNone/>
            </a:pPr>
            <a:r>
              <a:t/>
            </a:r>
            <a:endParaRPr>
              <a:solidFill>
                <a:srgbClr val="677480"/>
              </a:solidFill>
              <a:latin typeface="Lato"/>
              <a:ea typeface="Lato"/>
              <a:cs typeface="Lato"/>
              <a:sym typeface="Lato"/>
            </a:endParaRPr>
          </a:p>
        </p:txBody>
      </p:sp>
      <p:sp>
        <p:nvSpPr>
          <p:cNvPr id="512" name="Shape 512"/>
          <p:cNvSpPr txBox="1"/>
          <p:nvPr/>
        </p:nvSpPr>
        <p:spPr>
          <a:xfrm>
            <a:off x="445650" y="1950748"/>
            <a:ext cx="7874700" cy="21531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HOW ARE YOU</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I am fine thank you.</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ANYTHING NEW</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r>
              <a:rPr lang="en">
                <a:solidFill>
                  <a:schemeClr val="dk1"/>
                </a:solidFill>
                <a:latin typeface="Consolas"/>
                <a:ea typeface="Consolas"/>
                <a:cs typeface="Consolas"/>
                <a:sym typeface="Consolas"/>
              </a:rPr>
              <a:t>Yes a lot has changed now.</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513" name="Shape 513"/>
          <p:cNvSpPr txBox="1"/>
          <p:nvPr/>
        </p:nvSpPr>
        <p:spPr>
          <a:xfrm>
            <a:off x="510750" y="4299975"/>
            <a:ext cx="8252700" cy="5688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“how are you? anything new?” in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“I am fine thank you. Yes a lot has changed now.”</a:t>
            </a:r>
          </a:p>
          <a:p>
            <a:pPr lvl="0" rtl="0">
              <a:spcBef>
                <a:spcPts val="0"/>
              </a:spcBef>
              <a:buNone/>
            </a:pPr>
            <a:r>
              <a:t/>
            </a:r>
            <a:endParaRPr>
              <a:solidFill>
                <a:srgbClr val="677480"/>
              </a:solidFill>
              <a:latin typeface="Lato"/>
              <a:ea typeface="Lato"/>
              <a:cs typeface="Lato"/>
              <a:sym typeface="Lato"/>
            </a:endParaRP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7" name="Shape 517"/>
        <p:cNvGrpSpPr/>
        <p:nvPr/>
      </p:nvGrpSpPr>
      <p:grpSpPr>
        <a:xfrm>
          <a:off x="0" y="0"/>
          <a:ext cx="0" cy="0"/>
          <a:chOff x="0" y="0"/>
          <a:chExt cx="0" cy="0"/>
        </a:xfrm>
      </p:grpSpPr>
      <p:sp>
        <p:nvSpPr>
          <p:cNvPr id="518" name="Shape 518"/>
          <p:cNvSpPr txBox="1"/>
          <p:nvPr>
            <p:ph type="title"/>
          </p:nvPr>
        </p:nvSpPr>
        <p:spPr>
          <a:xfrm>
            <a:off x="427950" y="1351212"/>
            <a:ext cx="3094799" cy="874500"/>
          </a:xfrm>
          <a:prstGeom prst="rect">
            <a:avLst/>
          </a:prstGeom>
        </p:spPr>
        <p:txBody>
          <a:bodyPr anchorCtr="0" anchor="b" bIns="91425" lIns="91425" rIns="91425" tIns="91425">
            <a:noAutofit/>
          </a:bodyPr>
          <a:lstStyle/>
          <a:p>
            <a:pPr lvl="0" rtl="0">
              <a:spcBef>
                <a:spcPts val="0"/>
              </a:spcBef>
              <a:buNone/>
            </a:pPr>
            <a:r>
              <a:rPr lang="en" sz="2400"/>
              <a:t>Randomness</a:t>
            </a:r>
          </a:p>
        </p:txBody>
      </p:sp>
      <p:sp>
        <p:nvSpPr>
          <p:cNvPr id="519" name="Shape 519"/>
          <p:cNvSpPr txBox="1"/>
          <p:nvPr>
            <p:ph idx="1" type="body"/>
          </p:nvPr>
        </p:nvSpPr>
        <p:spPr>
          <a:xfrm>
            <a:off x="427950" y="2408287"/>
            <a:ext cx="3094799" cy="2993700"/>
          </a:xfrm>
          <a:prstGeom prst="rect">
            <a:avLst/>
          </a:prstGeom>
        </p:spPr>
        <p:txBody>
          <a:bodyPr anchorCtr="0" anchor="t" bIns="91425" lIns="91425" rIns="91425" tIns="91425">
            <a:noAutofit/>
          </a:bodyPr>
          <a:lstStyle/>
          <a:p>
            <a:pPr lvl="0" rtl="0">
              <a:spcBef>
                <a:spcPts val="0"/>
              </a:spcBef>
              <a:buNone/>
            </a:pPr>
            <a:r>
              <a:rPr lang="en" sz="1800"/>
              <a:t>Random responses make your Bot feel more humanely by generating unique random outputs for the same set of pattern.</a:t>
            </a:r>
          </a:p>
          <a:p>
            <a:pPr lvl="0" rtl="0">
              <a:spcBef>
                <a:spcPts val="0"/>
              </a:spcBef>
              <a:buNone/>
            </a:pPr>
            <a:r>
              <a:t/>
            </a:r>
            <a:endParaRPr sz="1800"/>
          </a:p>
          <a:p>
            <a:pPr lvl="0" rtl="0">
              <a:spcBef>
                <a:spcPts val="0"/>
              </a:spcBef>
              <a:buNone/>
            </a:pPr>
            <a:r>
              <a:t/>
            </a:r>
            <a:endParaRPr sz="1800"/>
          </a:p>
        </p:txBody>
      </p:sp>
      <p:pic>
        <p:nvPicPr>
          <p:cNvPr id="520" name="Shape 520"/>
          <p:cNvPicPr preferRelativeResize="0"/>
          <p:nvPr/>
        </p:nvPicPr>
        <p:blipFill>
          <a:blip r:embed="rId3">
            <a:alphaModFix/>
          </a:blip>
          <a:stretch>
            <a:fillRect/>
          </a:stretch>
        </p:blipFill>
        <p:spPr>
          <a:xfrm>
            <a:off x="4249958" y="0"/>
            <a:ext cx="4894041" cy="6753200"/>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idx="4294967295" type="ctrTitle"/>
          </p:nvPr>
        </p:nvSpPr>
        <p:spPr>
          <a:xfrm>
            <a:off x="940500" y="711600"/>
            <a:ext cx="7517699" cy="1193399"/>
          </a:xfrm>
          <a:prstGeom prst="rect">
            <a:avLst/>
          </a:prstGeom>
        </p:spPr>
        <p:txBody>
          <a:bodyPr anchorCtr="0" anchor="b" bIns="91425" lIns="91425" rIns="91425" tIns="91425">
            <a:noAutofit/>
          </a:bodyPr>
          <a:lstStyle/>
          <a:p>
            <a:pPr lvl="0" rtl="0" algn="l">
              <a:spcBef>
                <a:spcPts val="0"/>
              </a:spcBef>
              <a:buNone/>
            </a:pPr>
            <a:r>
              <a:rPr b="1" lang="en" sz="7200">
                <a:solidFill>
                  <a:srgbClr val="FF9715"/>
                </a:solidFill>
                <a:latin typeface="Lato"/>
                <a:ea typeface="Lato"/>
                <a:cs typeface="Lato"/>
                <a:sym typeface="Lato"/>
              </a:rPr>
              <a:t>500,000 Models</a:t>
            </a:r>
          </a:p>
        </p:txBody>
      </p:sp>
      <p:sp>
        <p:nvSpPr>
          <p:cNvPr id="108" name="Shape 108"/>
          <p:cNvSpPr txBox="1"/>
          <p:nvPr>
            <p:ph idx="4294967295" type="subTitle"/>
          </p:nvPr>
        </p:nvSpPr>
        <p:spPr>
          <a:xfrm>
            <a:off x="940500" y="1729346"/>
            <a:ext cx="7517699" cy="617699"/>
          </a:xfrm>
          <a:prstGeom prst="rect">
            <a:avLst/>
          </a:prstGeom>
        </p:spPr>
        <p:txBody>
          <a:bodyPr anchorCtr="0" anchor="t" bIns="91425" lIns="91425" rIns="91425" tIns="91425">
            <a:noAutofit/>
          </a:bodyPr>
          <a:lstStyle/>
          <a:p>
            <a:pPr lvl="0" rtl="0" algn="l">
              <a:spcBef>
                <a:spcPts val="0"/>
              </a:spcBef>
              <a:buNone/>
            </a:pPr>
            <a:r>
              <a:rPr lang="en" sz="2400"/>
              <a:t>SIML Bots can load half a million Models in 4 Seconds</a:t>
            </a:r>
          </a:p>
        </p:txBody>
      </p:sp>
      <p:sp>
        <p:nvSpPr>
          <p:cNvPr id="109" name="Shape 109"/>
          <p:cNvSpPr txBox="1"/>
          <p:nvPr>
            <p:ph idx="4294967295" type="ctrTitle"/>
          </p:nvPr>
        </p:nvSpPr>
        <p:spPr>
          <a:xfrm>
            <a:off x="940500" y="4672503"/>
            <a:ext cx="7517699" cy="1193399"/>
          </a:xfrm>
          <a:prstGeom prst="rect">
            <a:avLst/>
          </a:prstGeom>
        </p:spPr>
        <p:txBody>
          <a:bodyPr anchorCtr="0" anchor="b" bIns="91425" lIns="91425" rIns="91425" tIns="91425">
            <a:noAutofit/>
          </a:bodyPr>
          <a:lstStyle/>
          <a:p>
            <a:pPr lvl="0" rtl="0" algn="l">
              <a:spcBef>
                <a:spcPts val="0"/>
              </a:spcBef>
              <a:buNone/>
            </a:pPr>
            <a:r>
              <a:rPr b="1" lang="en" sz="7200">
                <a:solidFill>
                  <a:srgbClr val="7ECEFD"/>
                </a:solidFill>
                <a:latin typeface="Lato"/>
                <a:ea typeface="Lato"/>
                <a:cs typeface="Lato"/>
                <a:sym typeface="Lato"/>
              </a:rPr>
              <a:t>100%</a:t>
            </a:r>
          </a:p>
        </p:txBody>
      </p:sp>
      <p:sp>
        <p:nvSpPr>
          <p:cNvPr id="110" name="Shape 110"/>
          <p:cNvSpPr txBox="1"/>
          <p:nvPr>
            <p:ph idx="4294967295" type="subTitle"/>
          </p:nvPr>
        </p:nvSpPr>
        <p:spPr>
          <a:xfrm>
            <a:off x="940500" y="5690249"/>
            <a:ext cx="7517699" cy="617699"/>
          </a:xfrm>
          <a:prstGeom prst="rect">
            <a:avLst/>
          </a:prstGeom>
        </p:spPr>
        <p:txBody>
          <a:bodyPr anchorCtr="0" anchor="t" bIns="91425" lIns="91425" rIns="91425" tIns="91425">
            <a:noAutofit/>
          </a:bodyPr>
          <a:lstStyle/>
          <a:p>
            <a:pPr lvl="0" rtl="0" algn="l">
              <a:spcBef>
                <a:spcPts val="0"/>
              </a:spcBef>
              <a:buNone/>
            </a:pPr>
            <a:r>
              <a:rPr lang="en" sz="2400"/>
              <a:t>Freedom</a:t>
            </a:r>
          </a:p>
        </p:txBody>
      </p:sp>
      <p:sp>
        <p:nvSpPr>
          <p:cNvPr id="111" name="Shape 111"/>
          <p:cNvSpPr txBox="1"/>
          <p:nvPr>
            <p:ph idx="4294967295" type="ctrTitle"/>
          </p:nvPr>
        </p:nvSpPr>
        <p:spPr>
          <a:xfrm>
            <a:off x="940500" y="2616600"/>
            <a:ext cx="8059799" cy="1193399"/>
          </a:xfrm>
          <a:prstGeom prst="rect">
            <a:avLst/>
          </a:prstGeom>
        </p:spPr>
        <p:txBody>
          <a:bodyPr anchorCtr="0" anchor="b" bIns="91425" lIns="91425" rIns="91425" tIns="91425">
            <a:noAutofit/>
          </a:bodyPr>
          <a:lstStyle/>
          <a:p>
            <a:pPr lvl="0" rtl="0" algn="l">
              <a:spcBef>
                <a:spcPts val="0"/>
              </a:spcBef>
              <a:buNone/>
            </a:pPr>
            <a:r>
              <a:rPr b="1" lang="en" sz="7200">
                <a:solidFill>
                  <a:srgbClr val="F20253"/>
                </a:solidFill>
                <a:latin typeface="Lato"/>
                <a:ea typeface="Lato"/>
                <a:cs typeface="Lato"/>
                <a:sym typeface="Lato"/>
              </a:rPr>
              <a:t>1 Unique Language</a:t>
            </a:r>
          </a:p>
        </p:txBody>
      </p:sp>
      <p:sp>
        <p:nvSpPr>
          <p:cNvPr id="112" name="Shape 112"/>
          <p:cNvSpPr txBox="1"/>
          <p:nvPr>
            <p:ph idx="4294967295" type="subTitle"/>
          </p:nvPr>
        </p:nvSpPr>
        <p:spPr>
          <a:xfrm>
            <a:off x="940500" y="3634348"/>
            <a:ext cx="7517699" cy="617699"/>
          </a:xfrm>
          <a:prstGeom prst="rect">
            <a:avLst/>
          </a:prstGeom>
        </p:spPr>
        <p:txBody>
          <a:bodyPr anchorCtr="0" anchor="t" bIns="91425" lIns="91425" rIns="91425" tIns="91425">
            <a:noAutofit/>
          </a:bodyPr>
          <a:lstStyle/>
          <a:p>
            <a:pPr lvl="0" rtl="0" algn="l">
              <a:spcBef>
                <a:spcPts val="0"/>
              </a:spcBef>
              <a:buNone/>
            </a:pPr>
            <a:r>
              <a:rPr lang="en" sz="2400"/>
              <a:t>SIML is the only Chatbot Language that offers such a wide range of </a:t>
            </a:r>
            <a:r>
              <a:rPr b="1" lang="en" sz="2400"/>
              <a:t>unparalleled </a:t>
            </a:r>
            <a:r>
              <a:rPr lang="en" sz="2400"/>
              <a:t>features.</a:t>
            </a:r>
          </a:p>
        </p:txBody>
      </p:sp>
      <p:sp>
        <p:nvSpPr>
          <p:cNvPr id="113" name="Shape 113"/>
          <p:cNvSpPr/>
          <p:nvPr/>
        </p:nvSpPr>
        <p:spPr>
          <a:xfrm>
            <a:off x="0" y="862500"/>
            <a:ext cx="940499" cy="891599"/>
          </a:xfrm>
          <a:prstGeom prst="rightArrow">
            <a:avLst>
              <a:gd fmla="val 61815" name="adj1"/>
              <a:gd fmla="val 50000" name="adj2"/>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0" y="2767500"/>
            <a:ext cx="940499" cy="891599"/>
          </a:xfrm>
          <a:prstGeom prst="rightArrow">
            <a:avLst>
              <a:gd fmla="val 61815" name="adj1"/>
              <a:gd fmla="val 50000" name="adj2"/>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0" y="4823400"/>
            <a:ext cx="940499" cy="891599"/>
          </a:xfrm>
          <a:prstGeom prst="rightArrow">
            <a:avLst>
              <a:gd fmla="val 61815" name="adj1"/>
              <a:gd fmla="val 50000" name="adj2"/>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4" name="Shape 524"/>
        <p:cNvGrpSpPr/>
        <p:nvPr/>
      </p:nvGrpSpPr>
      <p:grpSpPr>
        <a:xfrm>
          <a:off x="0" y="0"/>
          <a:ext cx="0" cy="0"/>
          <a:chOff x="0" y="0"/>
          <a:chExt cx="0" cy="0"/>
        </a:xfrm>
      </p:grpSpPr>
      <p:sp>
        <p:nvSpPr>
          <p:cNvPr id="525" name="Shape 525"/>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Random Response</a:t>
            </a:r>
          </a:p>
        </p:txBody>
      </p:sp>
      <p:sp>
        <p:nvSpPr>
          <p:cNvPr id="526" name="Shape 526"/>
          <p:cNvSpPr txBox="1"/>
          <p:nvPr>
            <p:ph idx="1" type="body"/>
          </p:nvPr>
        </p:nvSpPr>
        <p:spPr>
          <a:xfrm>
            <a:off x="556050" y="2108050"/>
            <a:ext cx="3752099" cy="1908900"/>
          </a:xfrm>
          <a:prstGeom prst="rect">
            <a:avLst/>
          </a:prstGeom>
        </p:spPr>
        <p:txBody>
          <a:bodyPr anchorCtr="0" anchor="t" bIns="91425" lIns="91425" rIns="91425" tIns="91425">
            <a:noAutofit/>
          </a:bodyPr>
          <a:lstStyle/>
          <a:p>
            <a:pPr lvl="0" rtl="0">
              <a:spcBef>
                <a:spcPts val="0"/>
              </a:spcBef>
              <a:buNone/>
            </a:pPr>
            <a:r>
              <a:rPr b="1" lang="en" sz="1400"/>
              <a:t>Random</a:t>
            </a:r>
          </a:p>
          <a:p>
            <a:pPr lvl="0" rtl="0">
              <a:spcBef>
                <a:spcPts val="0"/>
              </a:spcBef>
              <a:buNone/>
            </a:pPr>
            <a:r>
              <a:rPr lang="en" sz="1400"/>
              <a:t>Under this element individual responses are saved using the &lt;Item&gt; tag and whenever the Random element is evaluated after a Model is activated the Random element returns a random item from the list within it. </a:t>
            </a:r>
          </a:p>
        </p:txBody>
      </p:sp>
      <p:sp>
        <p:nvSpPr>
          <p:cNvPr id="527" name="Shape 527"/>
          <p:cNvSpPr txBox="1"/>
          <p:nvPr>
            <p:ph idx="1" type="body"/>
          </p:nvPr>
        </p:nvSpPr>
        <p:spPr>
          <a:xfrm>
            <a:off x="4308075" y="2108050"/>
            <a:ext cx="4203899" cy="2677499"/>
          </a:xfrm>
          <a:prstGeom prst="rect">
            <a:avLst/>
          </a:prstGeom>
        </p:spPr>
        <p:txBody>
          <a:bodyPr anchorCtr="0" anchor="t" bIns="91425" lIns="91425" rIns="91425" tIns="91425">
            <a:noAutofit/>
          </a:bodyPr>
          <a:lstStyle/>
          <a:p>
            <a:pPr lvl="0" rtl="0">
              <a:spcBef>
                <a:spcPts val="0"/>
              </a:spcBef>
              <a:buNone/>
            </a:pPr>
            <a:r>
              <a:rPr b="1" lang="en" sz="1400"/>
              <a:t>Phrase</a:t>
            </a:r>
          </a:p>
          <a:p>
            <a:pPr lvl="0" rtl="0">
              <a:spcBef>
                <a:spcPts val="0"/>
              </a:spcBef>
              <a:buNone/>
            </a:pPr>
            <a:r>
              <a:rPr lang="en" sz="1400"/>
              <a:t>Similar to a Random element but instead of just selecting a random element the Phrase element selects the item within its list that best matches the user input.</a:t>
            </a:r>
            <a:br>
              <a:rPr lang="en" sz="1400"/>
            </a:br>
            <a:br>
              <a:rPr lang="en" sz="1400"/>
            </a:br>
            <a:r>
              <a:rPr b="1" lang="en" sz="1400"/>
              <a:t>But </a:t>
            </a:r>
            <a:r>
              <a:rPr lang="en" sz="1400"/>
              <a:t>in some cases the Phrase element will return a Random value if the “Word Distance” is approximately the same for all listed items.</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spcBef>
                <a:spcPts val="0"/>
              </a:spcBef>
              <a:buNone/>
            </a:pPr>
            <a:r>
              <a:t/>
            </a:r>
            <a:endParaRPr sz="1400"/>
          </a:p>
        </p:txBody>
      </p:sp>
      <p:sp>
        <p:nvSpPr>
          <p:cNvPr id="528" name="Shape 528"/>
          <p:cNvSpPr txBox="1"/>
          <p:nvPr/>
        </p:nvSpPr>
        <p:spPr>
          <a:xfrm>
            <a:off x="462900" y="1071200"/>
            <a:ext cx="8607300" cy="5106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There are 2 types of Random response elements in SIML</a:t>
            </a:r>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Creating a Random Response</a:t>
            </a:r>
          </a:p>
        </p:txBody>
      </p:sp>
      <p:sp>
        <p:nvSpPr>
          <p:cNvPr id="534" name="Shape 534"/>
          <p:cNvSpPr txBox="1"/>
          <p:nvPr/>
        </p:nvSpPr>
        <p:spPr>
          <a:xfrm>
            <a:off x="445650" y="1071175"/>
            <a:ext cx="8252700" cy="6870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Replace previous Model with the pattern “how are you” with the following SIML Code </a:t>
            </a:r>
          </a:p>
        </p:txBody>
      </p:sp>
      <p:sp>
        <p:nvSpPr>
          <p:cNvPr id="535" name="Shape 535"/>
          <p:cNvSpPr txBox="1"/>
          <p:nvPr/>
        </p:nvSpPr>
        <p:spPr>
          <a:xfrm>
            <a:off x="445650" y="3068000"/>
            <a:ext cx="8382900" cy="1001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SzPct val="100000"/>
              <a:buFont typeface="Arial"/>
              <a:buNone/>
            </a:pPr>
            <a:r>
              <a:rPr lang="en" sz="1100">
                <a:solidFill>
                  <a:schemeClr val="dk1"/>
                </a:solidFill>
              </a:rPr>
              <a:t>   </a:t>
            </a: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HOW ARE YOU</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&lt;Random&gt;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I am doing great</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I am fine thank you.</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Never been better</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Fine. How are you?</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&lt;/Random&gt;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536" name="Shape 536"/>
          <p:cNvSpPr txBox="1"/>
          <p:nvPr/>
        </p:nvSpPr>
        <p:spPr>
          <a:xfrm>
            <a:off x="445650" y="4866937"/>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a:t>
            </a:r>
            <a:r>
              <a:rPr b="1" lang="en">
                <a:solidFill>
                  <a:srgbClr val="677480"/>
                </a:solidFill>
                <a:latin typeface="Lato"/>
                <a:ea typeface="Lato"/>
                <a:cs typeface="Lato"/>
                <a:sym typeface="Lato"/>
              </a:rPr>
              <a:t>How are you?</a:t>
            </a:r>
            <a:r>
              <a:rPr lang="en">
                <a:solidFill>
                  <a:srgbClr val="677480"/>
                </a:solidFill>
                <a:latin typeface="Lato"/>
                <a:ea typeface="Lato"/>
                <a:cs typeface="Lato"/>
                <a:sym typeface="Lato"/>
              </a:rPr>
              <a:t>” in the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A random answer is generated</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a:t>
            </a:r>
            <a:r>
              <a:rPr b="1" lang="en">
                <a:solidFill>
                  <a:srgbClr val="677480"/>
                </a:solidFill>
                <a:latin typeface="Lato"/>
                <a:ea typeface="Lato"/>
                <a:cs typeface="Lato"/>
                <a:sym typeface="Lato"/>
              </a:rPr>
              <a:t>How are you?</a:t>
            </a:r>
            <a:r>
              <a:rPr lang="en">
                <a:solidFill>
                  <a:srgbClr val="677480"/>
                </a:solidFill>
                <a:latin typeface="Lato"/>
                <a:ea typeface="Lato"/>
                <a:cs typeface="Lato"/>
                <a:sym typeface="Lato"/>
              </a:rPr>
              <a:t>” again in the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A random answer is generated</a:t>
            </a:r>
          </a:p>
        </p:txBody>
      </p:sp>
      <p:sp>
        <p:nvSpPr>
          <p:cNvPr id="537" name="Shape 537"/>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Pressing Alt+R inserts a Random element template</a:t>
            </a: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txBox="1"/>
          <p:nvPr>
            <p:ph type="title"/>
          </p:nvPr>
        </p:nvSpPr>
        <p:spPr>
          <a:xfrm>
            <a:off x="510750" y="389275"/>
            <a:ext cx="8382900" cy="623700"/>
          </a:xfrm>
          <a:prstGeom prst="rect">
            <a:avLst/>
          </a:prstGeom>
        </p:spPr>
        <p:txBody>
          <a:bodyPr anchorCtr="0" anchor="b" bIns="91425" lIns="91425" rIns="91425" tIns="91425">
            <a:noAutofit/>
          </a:bodyPr>
          <a:lstStyle/>
          <a:p>
            <a:pPr lvl="0" rtl="0">
              <a:spcBef>
                <a:spcPts val="0"/>
              </a:spcBef>
              <a:buNone/>
            </a:pPr>
            <a:r>
              <a:rPr lang="en" sz="3000"/>
              <a:t>Creating a Predictive Response</a:t>
            </a:r>
          </a:p>
        </p:txBody>
      </p:sp>
      <p:sp>
        <p:nvSpPr>
          <p:cNvPr id="543" name="Shape 543"/>
          <p:cNvSpPr txBox="1"/>
          <p:nvPr/>
        </p:nvSpPr>
        <p:spPr>
          <a:xfrm>
            <a:off x="445650" y="1071175"/>
            <a:ext cx="8252700" cy="6870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in the following SIML Code </a:t>
            </a:r>
          </a:p>
        </p:txBody>
      </p:sp>
      <p:sp>
        <p:nvSpPr>
          <p:cNvPr id="544" name="Shape 544"/>
          <p:cNvSpPr txBox="1"/>
          <p:nvPr/>
        </p:nvSpPr>
        <p:spPr>
          <a:xfrm>
            <a:off x="445650" y="3068000"/>
            <a:ext cx="8382900" cy="1001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WHAT IS YOUR NAME</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WHAT CAN I CALL YOU</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&lt;Phrase&gt;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My name is </a:t>
            </a:r>
            <a:r>
              <a:rPr lang="en">
                <a:solidFill>
                  <a:srgbClr val="4998BC"/>
                </a:solidFill>
                <a:latin typeface="Consolas"/>
                <a:ea typeface="Consolas"/>
                <a:cs typeface="Consolas"/>
                <a:sym typeface="Consolas"/>
              </a:rPr>
              <a:t>&lt;Bot </a:t>
            </a:r>
            <a:r>
              <a:rPr lang="en">
                <a:solidFill>
                  <a:srgbClr val="82D9EA"/>
                </a:solidFill>
                <a:latin typeface="Consolas"/>
                <a:ea typeface="Consolas"/>
                <a:cs typeface="Consolas"/>
                <a:sym typeface="Consolas"/>
              </a:rPr>
              <a:t>Get</a:t>
            </a:r>
            <a:r>
              <a:rPr lang="en">
                <a:solidFill>
                  <a:srgbClr val="95E454"/>
                </a:solidFill>
                <a:latin typeface="Consolas"/>
                <a:ea typeface="Consolas"/>
                <a:cs typeface="Consolas"/>
                <a:sym typeface="Consolas"/>
              </a:rPr>
              <a:t>="Name"</a:t>
            </a:r>
            <a:r>
              <a:rPr lang="en">
                <a:solidFill>
                  <a:srgbClr val="4998BC"/>
                </a:solidFill>
                <a:latin typeface="Consolas"/>
                <a:ea typeface="Consolas"/>
                <a:cs typeface="Consolas"/>
                <a:sym typeface="Consolas"/>
              </a:rPr>
              <a:t> /&gt;&lt;/Item&gt;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You can call me </a:t>
            </a:r>
            <a:r>
              <a:rPr lang="en">
                <a:solidFill>
                  <a:srgbClr val="4998BC"/>
                </a:solidFill>
                <a:latin typeface="Consolas"/>
                <a:ea typeface="Consolas"/>
                <a:cs typeface="Consolas"/>
                <a:sym typeface="Consolas"/>
              </a:rPr>
              <a:t>&lt;Bot </a:t>
            </a:r>
            <a:r>
              <a:rPr lang="en">
                <a:solidFill>
                  <a:srgbClr val="82D9EA"/>
                </a:solidFill>
                <a:latin typeface="Consolas"/>
                <a:ea typeface="Consolas"/>
                <a:cs typeface="Consolas"/>
                <a:sym typeface="Consolas"/>
              </a:rPr>
              <a:t>Get</a:t>
            </a:r>
            <a:r>
              <a:rPr lang="en">
                <a:solidFill>
                  <a:srgbClr val="95E454"/>
                </a:solidFill>
                <a:latin typeface="Consolas"/>
                <a:ea typeface="Consolas"/>
                <a:cs typeface="Consolas"/>
                <a:sym typeface="Consolas"/>
              </a:rPr>
              <a:t>="Name"</a:t>
            </a:r>
            <a:r>
              <a:rPr lang="en">
                <a:solidFill>
                  <a:srgbClr val="4998BC"/>
                </a:solidFill>
                <a:latin typeface="Consolas"/>
                <a:ea typeface="Consolas"/>
                <a:cs typeface="Consolas"/>
                <a:sym typeface="Consolas"/>
              </a:rPr>
              <a:t> /&gt;&lt;/Item&gt;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&lt;/Phrase&gt;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545" name="Shape 545"/>
          <p:cNvSpPr txBox="1"/>
          <p:nvPr/>
        </p:nvSpPr>
        <p:spPr>
          <a:xfrm>
            <a:off x="445650" y="4866937"/>
            <a:ext cx="8252700" cy="1001399"/>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a:t>
            </a:r>
            <a:r>
              <a:rPr b="1" lang="en">
                <a:solidFill>
                  <a:srgbClr val="677480"/>
                </a:solidFill>
                <a:latin typeface="Lato"/>
                <a:ea typeface="Lato"/>
                <a:cs typeface="Lato"/>
                <a:sym typeface="Lato"/>
              </a:rPr>
              <a:t>What is your name?</a:t>
            </a:r>
            <a:r>
              <a:rPr lang="en">
                <a:solidFill>
                  <a:srgbClr val="677480"/>
                </a:solidFill>
                <a:latin typeface="Lato"/>
                <a:ea typeface="Lato"/>
                <a:cs typeface="Lato"/>
                <a:sym typeface="Lato"/>
              </a:rPr>
              <a:t>” in the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Bot replies “</a:t>
            </a:r>
            <a:r>
              <a:rPr b="1" i="1" lang="en">
                <a:solidFill>
                  <a:srgbClr val="677480"/>
                </a:solidFill>
                <a:latin typeface="Lato"/>
                <a:ea typeface="Lato"/>
                <a:cs typeface="Lato"/>
                <a:sym typeface="Lato"/>
              </a:rPr>
              <a:t>My name is Syn Web Assistant</a:t>
            </a:r>
            <a:r>
              <a:rPr lang="en">
                <a:solidFill>
                  <a:srgbClr val="677480"/>
                </a:solidFill>
                <a:latin typeface="Lato"/>
                <a:ea typeface="Lato"/>
                <a:cs typeface="Lato"/>
                <a:sym typeface="Lato"/>
              </a:rPr>
              <a:t>”</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a:t>
            </a:r>
            <a:r>
              <a:rPr b="1" lang="en">
                <a:solidFill>
                  <a:srgbClr val="677480"/>
                </a:solidFill>
                <a:latin typeface="Lato"/>
                <a:ea typeface="Lato"/>
                <a:cs typeface="Lato"/>
                <a:sym typeface="Lato"/>
              </a:rPr>
              <a:t>What can I call you?</a:t>
            </a:r>
            <a:r>
              <a:rPr lang="en">
                <a:solidFill>
                  <a:srgbClr val="677480"/>
                </a:solidFill>
                <a:latin typeface="Lato"/>
                <a:ea typeface="Lato"/>
                <a:cs typeface="Lato"/>
                <a:sym typeface="Lato"/>
              </a:rPr>
              <a:t>” in the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Bot replies “</a:t>
            </a:r>
            <a:r>
              <a:rPr b="1" i="1" lang="en">
                <a:solidFill>
                  <a:srgbClr val="677480"/>
                </a:solidFill>
                <a:latin typeface="Lato"/>
                <a:ea typeface="Lato"/>
                <a:cs typeface="Lato"/>
                <a:sym typeface="Lato"/>
              </a:rPr>
              <a:t>You can call me Syn Web Assistant</a:t>
            </a:r>
            <a:r>
              <a:rPr lang="en">
                <a:solidFill>
                  <a:srgbClr val="677480"/>
                </a:solidFill>
                <a:latin typeface="Lato"/>
                <a:ea typeface="Lato"/>
                <a:cs typeface="Lato"/>
                <a:sym typeface="Lato"/>
              </a:rPr>
              <a:t>”</a:t>
            </a:r>
          </a:p>
        </p:txBody>
      </p:sp>
      <p:sp>
        <p:nvSpPr>
          <p:cNvPr id="546" name="Shape 546"/>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Multiple patterns can be grouped within the same Model using the &lt;Item&gt; tag</a:t>
            </a:r>
          </a:p>
        </p:txBody>
      </p:sp>
      <p:sp>
        <p:nvSpPr>
          <p:cNvPr id="547" name="Shape 547"/>
          <p:cNvSpPr txBox="1"/>
          <p:nvPr/>
        </p:nvSpPr>
        <p:spPr>
          <a:xfrm>
            <a:off x="0" y="619535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Press Alt+P to insert a Phrase element template</a:t>
            </a:r>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1" name="Shape 551"/>
        <p:cNvGrpSpPr/>
        <p:nvPr/>
      </p:nvGrpSpPr>
      <p:grpSpPr>
        <a:xfrm>
          <a:off x="0" y="0"/>
          <a:ext cx="0" cy="0"/>
          <a:chOff x="0" y="0"/>
          <a:chExt cx="0" cy="0"/>
        </a:xfrm>
      </p:grpSpPr>
      <p:sp>
        <p:nvSpPr>
          <p:cNvPr id="552" name="Shape 552"/>
          <p:cNvSpPr txBox="1"/>
          <p:nvPr>
            <p:ph type="title"/>
          </p:nvPr>
        </p:nvSpPr>
        <p:spPr>
          <a:xfrm>
            <a:off x="462900" y="250200"/>
            <a:ext cx="8467499" cy="739500"/>
          </a:xfrm>
          <a:prstGeom prst="rect">
            <a:avLst/>
          </a:prstGeom>
        </p:spPr>
        <p:txBody>
          <a:bodyPr anchorCtr="0" anchor="b" bIns="91425" lIns="91425" rIns="91425" tIns="91425">
            <a:noAutofit/>
          </a:bodyPr>
          <a:lstStyle/>
          <a:p>
            <a:pPr lvl="0" rtl="0">
              <a:spcBef>
                <a:spcPts val="0"/>
              </a:spcBef>
              <a:buNone/>
            </a:pPr>
            <a:r>
              <a:rPr lang="en"/>
              <a:t>Reusability - Random Response</a:t>
            </a:r>
          </a:p>
        </p:txBody>
      </p:sp>
      <p:sp>
        <p:nvSpPr>
          <p:cNvPr id="553" name="Shape 553"/>
          <p:cNvSpPr txBox="1"/>
          <p:nvPr>
            <p:ph idx="1" type="body"/>
          </p:nvPr>
        </p:nvSpPr>
        <p:spPr>
          <a:xfrm>
            <a:off x="503550" y="1069500"/>
            <a:ext cx="8386199" cy="1829699"/>
          </a:xfrm>
          <a:prstGeom prst="rect">
            <a:avLst/>
          </a:prstGeom>
        </p:spPr>
        <p:txBody>
          <a:bodyPr anchorCtr="0" anchor="t" bIns="91425" lIns="91425" rIns="91425" tIns="91425">
            <a:noAutofit/>
          </a:bodyPr>
          <a:lstStyle/>
          <a:p>
            <a:pPr lvl="0" rtl="0">
              <a:spcBef>
                <a:spcPts val="0"/>
              </a:spcBef>
              <a:buNone/>
            </a:pPr>
            <a:r>
              <a:rPr b="1" lang="en" sz="1400"/>
              <a:t>Random Responses file</a:t>
            </a:r>
          </a:p>
          <a:p>
            <a:pPr lvl="0" rtl="0">
              <a:spcBef>
                <a:spcPts val="0"/>
              </a:spcBef>
              <a:buNone/>
            </a:pPr>
            <a:r>
              <a:rPr lang="en" sz="1400"/>
              <a:t>Under the Settings category you will see the “Random Responses” file. This file is used to save Random responses for later usage.  To save a Random/Phrase element for later reuse add a Random element and give it a unique name for identification using the “Name” attribute. Later on you can reuse the Random element using the “Get” attribute. </a:t>
            </a:r>
          </a:p>
          <a:p>
            <a:pPr lvl="0" rtl="0">
              <a:spcBef>
                <a:spcPts val="0"/>
              </a:spcBef>
              <a:buNone/>
            </a:pPr>
            <a:r>
              <a:t/>
            </a:r>
            <a:endParaRPr sz="1400"/>
          </a:p>
          <a:p>
            <a:pPr lvl="0" rtl="0">
              <a:spcBef>
                <a:spcPts val="0"/>
              </a:spcBef>
              <a:buNone/>
            </a:pPr>
            <a:r>
              <a:rPr lang="en" sz="1400"/>
              <a:t>Type the following Code within the “Random Responses” file</a:t>
            </a:r>
          </a:p>
        </p:txBody>
      </p:sp>
      <p:sp>
        <p:nvSpPr>
          <p:cNvPr id="554" name="Shape 554"/>
          <p:cNvSpPr txBox="1"/>
          <p:nvPr/>
        </p:nvSpPr>
        <p:spPr>
          <a:xfrm>
            <a:off x="505200" y="3695087"/>
            <a:ext cx="8382900" cy="1001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&lt;Random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="I-am-fine"</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I am doing great</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I am fine thank you.</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Never been better</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&lt;Item&gt;</a:t>
            </a:r>
            <a:r>
              <a:rPr lang="en">
                <a:solidFill>
                  <a:schemeClr val="dk1"/>
                </a:solidFill>
                <a:latin typeface="Consolas"/>
                <a:ea typeface="Consolas"/>
                <a:cs typeface="Consolas"/>
                <a:sym typeface="Consolas"/>
              </a:rPr>
              <a:t>Fine. How are you?</a:t>
            </a:r>
            <a:r>
              <a:rPr lang="en">
                <a:solidFill>
                  <a:srgbClr val="4998BC"/>
                </a:solidFill>
                <a:latin typeface="Consolas"/>
                <a:ea typeface="Consolas"/>
                <a:cs typeface="Consolas"/>
                <a:sym typeface="Consolas"/>
              </a:rPr>
              <a:t>&lt;/Item&gt;</a:t>
            </a:r>
          </a:p>
          <a:p>
            <a:pPr lvl="0" rtl="0">
              <a:spcBef>
                <a:spcPts val="0"/>
              </a:spcBef>
              <a:buClr>
                <a:schemeClr val="dk1"/>
              </a:buClr>
              <a:buFont typeface="Arial"/>
              <a:buNone/>
            </a:pPr>
            <a:r>
              <a:rPr lang="en">
                <a:solidFill>
                  <a:srgbClr val="4998BC"/>
                </a:solidFill>
                <a:latin typeface="Consolas"/>
                <a:ea typeface="Consolas"/>
                <a:cs typeface="Consolas"/>
                <a:sym typeface="Consolas"/>
              </a:rPr>
              <a:t>&lt;/Random&gt;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rPr lang="en">
                <a:solidFill>
                  <a:srgbClr val="677480"/>
                </a:solidFill>
                <a:latin typeface="Lato"/>
                <a:ea typeface="Lato"/>
                <a:cs typeface="Lato"/>
                <a:sym typeface="Lato"/>
              </a:rPr>
              <a:t>Replace your Random element in the previous Random example with the Code below and the Bot’s response should remain the same.</a:t>
            </a:r>
          </a:p>
        </p:txBody>
      </p:sp>
      <p:sp>
        <p:nvSpPr>
          <p:cNvPr id="555" name="Shape 555"/>
          <p:cNvSpPr txBox="1"/>
          <p:nvPr/>
        </p:nvSpPr>
        <p:spPr>
          <a:xfrm>
            <a:off x="505200" y="5492375"/>
            <a:ext cx="8382900" cy="10013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&lt;Random </a:t>
            </a:r>
            <a:r>
              <a:rPr lang="en">
                <a:solidFill>
                  <a:srgbClr val="82D9EA"/>
                </a:solidFill>
                <a:latin typeface="Consolas"/>
                <a:ea typeface="Consolas"/>
                <a:cs typeface="Consolas"/>
                <a:sym typeface="Consolas"/>
              </a:rPr>
              <a:t>Get</a:t>
            </a:r>
            <a:r>
              <a:rPr lang="en">
                <a:solidFill>
                  <a:srgbClr val="95E454"/>
                </a:solidFill>
                <a:latin typeface="Consolas"/>
                <a:ea typeface="Consolas"/>
                <a:cs typeface="Consolas"/>
                <a:sym typeface="Consolas"/>
              </a:rPr>
              <a:t>="i-am-fine"</a:t>
            </a:r>
            <a:r>
              <a:rPr lang="en">
                <a:solidFill>
                  <a:srgbClr val="4998BC"/>
                </a:solidFill>
                <a:latin typeface="Consolas"/>
                <a:ea typeface="Consolas"/>
                <a:cs typeface="Consolas"/>
                <a:sym typeface="Consolas"/>
              </a:rPr>
              <a:t> /&gt;</a:t>
            </a:r>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9" name="Shape 559"/>
        <p:cNvGrpSpPr/>
        <p:nvPr/>
      </p:nvGrpSpPr>
      <p:grpSpPr>
        <a:xfrm>
          <a:off x="0" y="0"/>
          <a:ext cx="0" cy="0"/>
          <a:chOff x="0" y="0"/>
          <a:chExt cx="0" cy="0"/>
        </a:xfrm>
      </p:grpSpPr>
      <p:pic>
        <p:nvPicPr>
          <p:cNvPr id="560" name="Shape 560"/>
          <p:cNvPicPr preferRelativeResize="0"/>
          <p:nvPr/>
        </p:nvPicPr>
        <p:blipFill>
          <a:blip r:embed="rId3">
            <a:alphaModFix/>
          </a:blip>
          <a:stretch>
            <a:fillRect/>
          </a:stretch>
        </p:blipFill>
        <p:spPr>
          <a:xfrm>
            <a:off x="0" y="0"/>
            <a:ext cx="9144000" cy="6858000"/>
          </a:xfrm>
          <a:prstGeom prst="rect">
            <a:avLst/>
          </a:prstGeom>
          <a:noFill/>
          <a:ln>
            <a:noFill/>
          </a:ln>
        </p:spPr>
      </p:pic>
      <p:sp>
        <p:nvSpPr>
          <p:cNvPr id="561" name="Shape 561"/>
          <p:cNvSpPr/>
          <p:nvPr/>
        </p:nvSpPr>
        <p:spPr>
          <a:xfrm>
            <a:off x="0" y="4285725"/>
            <a:ext cx="7352399" cy="16401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62" name="Shape 562"/>
          <p:cNvSpPr txBox="1"/>
          <p:nvPr>
            <p:ph type="title"/>
          </p:nvPr>
        </p:nvSpPr>
        <p:spPr>
          <a:xfrm>
            <a:off x="924125" y="4514325"/>
            <a:ext cx="5796000" cy="736499"/>
          </a:xfrm>
          <a:prstGeom prst="rect">
            <a:avLst/>
          </a:prstGeom>
        </p:spPr>
        <p:txBody>
          <a:bodyPr anchorCtr="0" anchor="b" bIns="91425" lIns="91425" rIns="91425" tIns="91425">
            <a:noAutofit/>
          </a:bodyPr>
          <a:lstStyle/>
          <a:p>
            <a:pPr lvl="0" rtl="0">
              <a:spcBef>
                <a:spcPts val="0"/>
              </a:spcBef>
              <a:buNone/>
            </a:pPr>
            <a:r>
              <a:rPr lang="en"/>
              <a:t>Scripting</a:t>
            </a:r>
          </a:p>
        </p:txBody>
      </p:sp>
      <p:sp>
        <p:nvSpPr>
          <p:cNvPr id="563" name="Shape 563"/>
          <p:cNvSpPr txBox="1"/>
          <p:nvPr>
            <p:ph idx="1" type="body"/>
          </p:nvPr>
        </p:nvSpPr>
        <p:spPr>
          <a:xfrm>
            <a:off x="924125" y="5079350"/>
            <a:ext cx="5796000" cy="864900"/>
          </a:xfrm>
          <a:prstGeom prst="rect">
            <a:avLst/>
          </a:prstGeom>
        </p:spPr>
        <p:txBody>
          <a:bodyPr anchorCtr="0" anchor="t" bIns="91425" lIns="91425" rIns="91425" tIns="91425">
            <a:noAutofit/>
          </a:bodyPr>
          <a:lstStyle/>
          <a:p>
            <a:pPr lvl="0" rtl="0">
              <a:spcBef>
                <a:spcPts val="0"/>
              </a:spcBef>
              <a:buNone/>
            </a:pPr>
            <a:r>
              <a:rPr lang="en" sz="2400"/>
              <a:t>True power of Scripting</a:t>
            </a:r>
          </a:p>
        </p:txBody>
      </p:sp>
      <p:sp>
        <p:nvSpPr>
          <p:cNvPr id="564" name="Shape 564"/>
          <p:cNvSpPr/>
          <p:nvPr/>
        </p:nvSpPr>
        <p:spPr>
          <a:xfrm>
            <a:off x="3675952" y="5925825"/>
            <a:ext cx="1837800" cy="102899"/>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565" name="Shape 565"/>
          <p:cNvSpPr/>
          <p:nvPr/>
        </p:nvSpPr>
        <p:spPr>
          <a:xfrm>
            <a:off x="5514494" y="5925825"/>
            <a:ext cx="1837800" cy="102899"/>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566" name="Shape 566"/>
          <p:cNvSpPr/>
          <p:nvPr/>
        </p:nvSpPr>
        <p:spPr>
          <a:xfrm>
            <a:off x="0" y="5925825"/>
            <a:ext cx="1837800" cy="102899"/>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567" name="Shape 567"/>
          <p:cNvSpPr/>
          <p:nvPr/>
        </p:nvSpPr>
        <p:spPr>
          <a:xfrm>
            <a:off x="1838038" y="5925825"/>
            <a:ext cx="1837800" cy="102899"/>
          </a:xfrm>
          <a:prstGeom prst="rect">
            <a:avLst/>
          </a:prstGeom>
          <a:solidFill>
            <a:srgbClr val="2185C5"/>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Scripts in SIML</a:t>
            </a:r>
          </a:p>
        </p:txBody>
      </p:sp>
      <p:sp>
        <p:nvSpPr>
          <p:cNvPr id="573" name="Shape 573"/>
          <p:cNvSpPr txBox="1"/>
          <p:nvPr>
            <p:ph idx="1" type="body"/>
          </p:nvPr>
        </p:nvSpPr>
        <p:spPr>
          <a:xfrm>
            <a:off x="544450" y="3130225"/>
            <a:ext cx="2371200" cy="1562099"/>
          </a:xfrm>
          <a:prstGeom prst="rect">
            <a:avLst/>
          </a:prstGeom>
        </p:spPr>
        <p:txBody>
          <a:bodyPr anchorCtr="0" anchor="t" bIns="91425" lIns="91425" rIns="91425" tIns="91425">
            <a:noAutofit/>
          </a:bodyPr>
          <a:lstStyle/>
          <a:p>
            <a:pPr lvl="0" rtl="0">
              <a:spcBef>
                <a:spcPts val="0"/>
              </a:spcBef>
              <a:buNone/>
            </a:pPr>
            <a:r>
              <a:rPr b="1" lang="en" sz="1400"/>
              <a:t>Within &lt;Pattern&gt;</a:t>
            </a:r>
          </a:p>
          <a:p>
            <a:pPr lvl="0" rtl="0">
              <a:spcBef>
                <a:spcPts val="0"/>
              </a:spcBef>
              <a:buNone/>
            </a:pPr>
            <a:r>
              <a:rPr lang="en" sz="1400"/>
              <a:t>A Script can be used within a Pattern and if the result of evaluation returns True the Model is activated</a:t>
            </a:r>
          </a:p>
        </p:txBody>
      </p:sp>
      <p:sp>
        <p:nvSpPr>
          <p:cNvPr id="574" name="Shape 574"/>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Scripts are usually slower when compared to SIML elements and therefore should be used when absolutely necessary</a:t>
            </a:r>
          </a:p>
        </p:txBody>
      </p:sp>
      <p:sp>
        <p:nvSpPr>
          <p:cNvPr id="575" name="Shape 575"/>
          <p:cNvSpPr txBox="1"/>
          <p:nvPr>
            <p:ph idx="1" type="body"/>
          </p:nvPr>
        </p:nvSpPr>
        <p:spPr>
          <a:xfrm>
            <a:off x="6275125" y="3130225"/>
            <a:ext cx="2371200" cy="1375800"/>
          </a:xfrm>
          <a:prstGeom prst="rect">
            <a:avLst/>
          </a:prstGeom>
        </p:spPr>
        <p:txBody>
          <a:bodyPr anchorCtr="0" anchor="t" bIns="91425" lIns="91425" rIns="91425" tIns="91425">
            <a:noAutofit/>
          </a:bodyPr>
          <a:lstStyle/>
          <a:p>
            <a:pPr lvl="0" rtl="0">
              <a:spcBef>
                <a:spcPts val="0"/>
              </a:spcBef>
              <a:buNone/>
            </a:pPr>
            <a:r>
              <a:rPr b="1" lang="en" sz="1400"/>
              <a:t>Within &lt;Response&gt;</a:t>
            </a:r>
          </a:p>
          <a:p>
            <a:pPr lvl="0" rtl="0">
              <a:spcBef>
                <a:spcPts val="0"/>
              </a:spcBef>
              <a:buNone/>
            </a:pPr>
            <a:r>
              <a:rPr lang="en" sz="1400"/>
              <a:t>Scripts inside a Response tag can be used to generate complex responses.</a:t>
            </a:r>
          </a:p>
        </p:txBody>
      </p:sp>
      <p:sp>
        <p:nvSpPr>
          <p:cNvPr id="576" name="Shape 576"/>
          <p:cNvSpPr txBox="1"/>
          <p:nvPr>
            <p:ph idx="1" type="body"/>
          </p:nvPr>
        </p:nvSpPr>
        <p:spPr>
          <a:xfrm>
            <a:off x="3374850" y="3130225"/>
            <a:ext cx="2371200" cy="1375800"/>
          </a:xfrm>
          <a:prstGeom prst="rect">
            <a:avLst/>
          </a:prstGeom>
        </p:spPr>
        <p:txBody>
          <a:bodyPr anchorCtr="0" anchor="t" bIns="91425" lIns="91425" rIns="91425" tIns="91425">
            <a:noAutofit/>
          </a:bodyPr>
          <a:lstStyle/>
          <a:p>
            <a:pPr lvl="0" rtl="0">
              <a:spcBef>
                <a:spcPts val="0"/>
              </a:spcBef>
              <a:buNone/>
            </a:pPr>
            <a:r>
              <a:rPr b="1" lang="en" sz="1400"/>
              <a:t>Within &lt;Previous&gt;</a:t>
            </a:r>
          </a:p>
          <a:p>
            <a:pPr lvl="0" rtl="0">
              <a:spcBef>
                <a:spcPts val="0"/>
              </a:spcBef>
              <a:buNone/>
            </a:pPr>
            <a:r>
              <a:rPr lang="en" sz="1400"/>
              <a:t>Scripts inside a Previous element are evaluated even before a Pattern is evaluated </a:t>
            </a:r>
          </a:p>
          <a:p>
            <a:pPr lvl="0" rtl="0">
              <a:spcBef>
                <a:spcPts val="0"/>
              </a:spcBef>
              <a:buNone/>
            </a:pPr>
            <a:r>
              <a:t/>
            </a:r>
            <a:endParaRPr sz="1400"/>
          </a:p>
          <a:p>
            <a:pPr lvl="0" rtl="0">
              <a:spcBef>
                <a:spcPts val="0"/>
              </a:spcBef>
              <a:buNone/>
            </a:pPr>
            <a:r>
              <a:t/>
            </a:r>
            <a:endParaRPr sz="1400"/>
          </a:p>
        </p:txBody>
      </p:sp>
      <p:sp>
        <p:nvSpPr>
          <p:cNvPr id="577" name="Shape 577"/>
          <p:cNvSpPr txBox="1"/>
          <p:nvPr/>
        </p:nvSpPr>
        <p:spPr>
          <a:xfrm>
            <a:off x="462900" y="1071200"/>
            <a:ext cx="8607300" cy="510600"/>
          </a:xfrm>
          <a:prstGeom prst="rect">
            <a:avLst/>
          </a:prstGeom>
          <a:noFill/>
          <a:ln>
            <a:noFill/>
          </a:ln>
        </p:spPr>
        <p:txBody>
          <a:bodyPr anchorCtr="0" anchor="ctr" bIns="91425" lIns="91425" rIns="91425" tIns="91425">
            <a:noAutofit/>
          </a:bodyPr>
          <a:lstStyle/>
          <a:p>
            <a:pPr lvl="0" rtl="0">
              <a:spcBef>
                <a:spcPts val="0"/>
              </a:spcBef>
              <a:buNone/>
            </a:pPr>
            <a:r>
              <a:rPr lang="en" sz="2400">
                <a:solidFill>
                  <a:srgbClr val="677480"/>
                </a:solidFill>
                <a:latin typeface="Lato"/>
                <a:ea typeface="Lato"/>
                <a:cs typeface="Lato"/>
                <a:sym typeface="Lato"/>
              </a:rPr>
              <a:t>SIML gives Scripts the true power</a:t>
            </a:r>
          </a:p>
        </p:txBody>
      </p:sp>
      <p:sp>
        <p:nvSpPr>
          <p:cNvPr id="578" name="Shape 578"/>
          <p:cNvSpPr txBox="1"/>
          <p:nvPr/>
        </p:nvSpPr>
        <p:spPr>
          <a:xfrm>
            <a:off x="404700" y="4692325"/>
            <a:ext cx="8381400" cy="13758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If you are planning to use Scripts in Patterns we highly recommend using them inside either a Concept that is declared </a:t>
            </a:r>
            <a:r>
              <a:rPr i="1" lang="en">
                <a:solidFill>
                  <a:srgbClr val="677480"/>
                </a:solidFill>
                <a:latin typeface="Lato"/>
                <a:ea typeface="Lato"/>
                <a:cs typeface="Lato"/>
                <a:sym typeface="Lato"/>
              </a:rPr>
              <a:t>private </a:t>
            </a:r>
            <a:r>
              <a:rPr lang="en">
                <a:solidFill>
                  <a:srgbClr val="677480"/>
                </a:solidFill>
                <a:latin typeface="Lato"/>
                <a:ea typeface="Lato"/>
                <a:cs typeface="Lato"/>
                <a:sym typeface="Lato"/>
              </a:rPr>
              <a:t>or within a Model that contains a </a:t>
            </a:r>
            <a:r>
              <a:rPr i="1" lang="en">
                <a:solidFill>
                  <a:srgbClr val="677480"/>
                </a:solidFill>
                <a:latin typeface="Lato"/>
                <a:ea typeface="Lato"/>
                <a:cs typeface="Lato"/>
                <a:sym typeface="Lato"/>
              </a:rPr>
              <a:t>Previous </a:t>
            </a:r>
            <a:r>
              <a:rPr lang="en">
                <a:solidFill>
                  <a:srgbClr val="677480"/>
                </a:solidFill>
                <a:latin typeface="Lato"/>
                <a:ea typeface="Lato"/>
                <a:cs typeface="Lato"/>
                <a:sym typeface="Lato"/>
              </a:rPr>
              <a:t>tag </a:t>
            </a:r>
          </a:p>
        </p:txBody>
      </p:sp>
      <p:sp>
        <p:nvSpPr>
          <p:cNvPr id="579" name="Shape 579"/>
          <p:cNvSpPr txBox="1"/>
          <p:nvPr>
            <p:ph idx="1" type="body"/>
          </p:nvPr>
        </p:nvSpPr>
        <p:spPr>
          <a:xfrm>
            <a:off x="544450" y="1663300"/>
            <a:ext cx="8142899" cy="1620299"/>
          </a:xfrm>
          <a:prstGeom prst="rect">
            <a:avLst/>
          </a:prstGeom>
        </p:spPr>
        <p:txBody>
          <a:bodyPr anchorCtr="0" anchor="t" bIns="91425" lIns="91425" rIns="91425" tIns="91425">
            <a:noAutofit/>
          </a:bodyPr>
          <a:lstStyle/>
          <a:p>
            <a:pPr lvl="0" rtl="0">
              <a:spcBef>
                <a:spcPts val="0"/>
              </a:spcBef>
              <a:buNone/>
            </a:pPr>
            <a:r>
              <a:rPr b="1" lang="en" sz="1400"/>
              <a:t>Language</a:t>
            </a:r>
          </a:p>
          <a:p>
            <a:pPr lvl="0" rtl="0">
              <a:spcBef>
                <a:spcPts val="0"/>
              </a:spcBef>
              <a:buNone/>
            </a:pPr>
            <a:r>
              <a:rPr lang="en" sz="1400"/>
              <a:t>Scripts in SIML 1.0 are written using JavaScript as SIML Bot has its own JavaScript Interpreter that complies with ECMA-5.1. You may use a script within the following SIML tags.</a:t>
            </a:r>
          </a:p>
        </p:txBody>
      </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txBox="1"/>
          <p:nvPr>
            <p:ph type="title"/>
          </p:nvPr>
        </p:nvSpPr>
        <p:spPr>
          <a:xfrm>
            <a:off x="462900" y="250200"/>
            <a:ext cx="8381400" cy="739500"/>
          </a:xfrm>
          <a:prstGeom prst="rect">
            <a:avLst/>
          </a:prstGeom>
        </p:spPr>
        <p:txBody>
          <a:bodyPr anchorCtr="0" anchor="b" bIns="91425" lIns="91425" rIns="91425" tIns="91425">
            <a:noAutofit/>
          </a:bodyPr>
          <a:lstStyle/>
          <a:p>
            <a:pPr lvl="0" rtl="0">
              <a:spcBef>
                <a:spcPts val="0"/>
              </a:spcBef>
              <a:buNone/>
            </a:pPr>
            <a:r>
              <a:rPr lang="en"/>
              <a:t>Writing your first Script in SIML</a:t>
            </a:r>
          </a:p>
        </p:txBody>
      </p:sp>
      <p:sp>
        <p:nvSpPr>
          <p:cNvPr id="585" name="Shape 585"/>
          <p:cNvSpPr txBox="1"/>
          <p:nvPr/>
        </p:nvSpPr>
        <p:spPr>
          <a:xfrm>
            <a:off x="434100" y="1203250"/>
            <a:ext cx="8252700" cy="6132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the file “</a:t>
            </a:r>
            <a:r>
              <a:rPr b="1" lang="en">
                <a:solidFill>
                  <a:srgbClr val="677480"/>
                </a:solidFill>
                <a:latin typeface="Lato"/>
                <a:ea typeface="Lato"/>
                <a:cs typeface="Lato"/>
                <a:sym typeface="Lato"/>
              </a:rPr>
              <a:t>Scripts</a:t>
            </a:r>
            <a:r>
              <a:rPr lang="en">
                <a:solidFill>
                  <a:srgbClr val="677480"/>
                </a:solidFill>
                <a:latin typeface="Lato"/>
                <a:ea typeface="Lato"/>
                <a:cs typeface="Lato"/>
                <a:sym typeface="Lato"/>
              </a:rPr>
              <a:t>” under the </a:t>
            </a:r>
            <a:r>
              <a:rPr i="1" lang="en">
                <a:solidFill>
                  <a:srgbClr val="677480"/>
                </a:solidFill>
                <a:latin typeface="Lato"/>
                <a:ea typeface="Lato"/>
                <a:cs typeface="Lato"/>
                <a:sym typeface="Lato"/>
              </a:rPr>
              <a:t>Settings </a:t>
            </a:r>
            <a:r>
              <a:rPr lang="en">
                <a:solidFill>
                  <a:srgbClr val="677480"/>
                </a:solidFill>
                <a:latin typeface="Lato"/>
                <a:ea typeface="Lato"/>
                <a:cs typeface="Lato"/>
                <a:sym typeface="Lato"/>
              </a:rPr>
              <a:t>category”</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Replace the example script with the following</a:t>
            </a:r>
          </a:p>
        </p:txBody>
      </p:sp>
      <p:sp>
        <p:nvSpPr>
          <p:cNvPr id="586" name="Shape 586"/>
          <p:cNvSpPr txBox="1"/>
          <p:nvPr>
            <p:ph idx="1" type="body"/>
          </p:nvPr>
        </p:nvSpPr>
        <p:spPr>
          <a:xfrm>
            <a:off x="272250" y="4330400"/>
            <a:ext cx="8142899" cy="1620299"/>
          </a:xfrm>
          <a:prstGeom prst="rect">
            <a:avLst/>
          </a:prstGeom>
        </p:spPr>
        <p:txBody>
          <a:bodyPr anchorCtr="0" anchor="t" bIns="91425" lIns="91425" rIns="91425" tIns="91425">
            <a:noAutofit/>
          </a:bodyPr>
          <a:lstStyle/>
          <a:p>
            <a:pPr lvl="0" rtl="0">
              <a:spcBef>
                <a:spcPts val="0"/>
              </a:spcBef>
              <a:buNone/>
            </a:pPr>
            <a:r>
              <a:rPr lang="en" sz="1400"/>
              <a:t>We have now created a “</a:t>
            </a:r>
            <a:r>
              <a:rPr b="1" lang="en" sz="1400"/>
              <a:t>Global</a:t>
            </a:r>
            <a:r>
              <a:rPr lang="en" sz="1400"/>
              <a:t>” JavaScript that can be called at runtime. The above script is extremely simple in nature and you would probably use a much more complex function while developing an SIML Bot. All global scripts should be stored within this “Scripts” file. The Type attribute for SIML 1.0 should always be set to “JavaScript”.</a:t>
            </a:r>
          </a:p>
          <a:p>
            <a:pPr lvl="0" rtl="0">
              <a:spcBef>
                <a:spcPts val="0"/>
              </a:spcBef>
              <a:buNone/>
            </a:pPr>
            <a:r>
              <a:t/>
            </a:r>
            <a:endParaRPr sz="1400"/>
          </a:p>
          <a:p>
            <a:pPr lvl="0" rtl="0">
              <a:spcBef>
                <a:spcPts val="0"/>
              </a:spcBef>
              <a:buNone/>
            </a:pPr>
            <a:r>
              <a:rPr lang="en" sz="1400"/>
              <a:t>We will now test our JavaScript inside an SIML response.</a:t>
            </a:r>
          </a:p>
        </p:txBody>
      </p:sp>
      <p:sp>
        <p:nvSpPr>
          <p:cNvPr id="587" name="Shape 587"/>
          <p:cNvSpPr txBox="1"/>
          <p:nvPr/>
        </p:nvSpPr>
        <p:spPr>
          <a:xfrm>
            <a:off x="462150" y="2362875"/>
            <a:ext cx="8382900" cy="14210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&lt;Script </a:t>
            </a:r>
            <a:r>
              <a:rPr lang="en">
                <a:solidFill>
                  <a:srgbClr val="82D9EA"/>
                </a:solidFill>
                <a:latin typeface="Consolas"/>
                <a:ea typeface="Consolas"/>
                <a:cs typeface="Consolas"/>
                <a:sym typeface="Consolas"/>
              </a:rPr>
              <a:t>Type</a:t>
            </a:r>
            <a:r>
              <a:rPr lang="en">
                <a:solidFill>
                  <a:srgbClr val="95E454"/>
                </a:solidFill>
                <a:latin typeface="Consolas"/>
                <a:ea typeface="Consolas"/>
                <a:cs typeface="Consolas"/>
                <a:sym typeface="Consolas"/>
              </a:rPr>
              <a:t>="javascript"</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function helloScript</a:t>
            </a:r>
            <a:r>
              <a:rPr lang="en">
                <a:solidFill>
                  <a:srgbClr val="EC7D2D"/>
                </a:solidFill>
                <a:latin typeface="Consolas"/>
                <a:ea typeface="Consolas"/>
                <a:cs typeface="Consolas"/>
                <a:sym typeface="Consolas"/>
              </a:rPr>
              <a:t>()</a:t>
            </a:r>
            <a:r>
              <a:rPr lang="en">
                <a:solidFill>
                  <a:schemeClr val="dk1"/>
                </a:solidFill>
                <a:latin typeface="Consolas"/>
                <a:ea typeface="Consolas"/>
                <a:cs typeface="Consolas"/>
                <a:sym typeface="Consolas"/>
              </a:rPr>
              <a:t>{</a:t>
            </a:r>
          </a:p>
          <a:p>
            <a:pPr lvl="0" rtl="0">
              <a:spcBef>
                <a:spcPts val="0"/>
              </a:spcBef>
              <a:buClr>
                <a:schemeClr val="dk1"/>
              </a:buClr>
              <a:buFont typeface="Arial"/>
              <a:buNone/>
            </a:pPr>
            <a:r>
              <a:rPr lang="en">
                <a:solidFill>
                  <a:schemeClr val="dk1"/>
                </a:solidFill>
                <a:latin typeface="Consolas"/>
                <a:ea typeface="Consolas"/>
                <a:cs typeface="Consolas"/>
                <a:sym typeface="Consolas"/>
              </a:rPr>
              <a:t>       return "Hello from Js!";</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&lt;/Script&gt;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588" name="Shape 588"/>
          <p:cNvSpPr txBox="1"/>
          <p:nvPr/>
        </p:nvSpPr>
        <p:spPr>
          <a:xfrm>
            <a:off x="0" y="6427200"/>
            <a:ext cx="91440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Signatures of a  global Scripts are evaluated once during startup and can be reused during a Chat session</a:t>
            </a:r>
          </a:p>
        </p:txBody>
      </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2" name="Shape 592"/>
        <p:cNvGrpSpPr/>
        <p:nvPr/>
      </p:nvGrpSpPr>
      <p:grpSpPr>
        <a:xfrm>
          <a:off x="0" y="0"/>
          <a:ext cx="0" cy="0"/>
          <a:chOff x="0" y="0"/>
          <a:chExt cx="0" cy="0"/>
        </a:xfrm>
      </p:grpSpPr>
      <p:sp>
        <p:nvSpPr>
          <p:cNvPr id="593" name="Shape 593"/>
          <p:cNvSpPr txBox="1"/>
          <p:nvPr>
            <p:ph type="title"/>
          </p:nvPr>
        </p:nvSpPr>
        <p:spPr>
          <a:xfrm>
            <a:off x="462900" y="250200"/>
            <a:ext cx="8381400" cy="739500"/>
          </a:xfrm>
          <a:prstGeom prst="rect">
            <a:avLst/>
          </a:prstGeom>
        </p:spPr>
        <p:txBody>
          <a:bodyPr anchorCtr="0" anchor="b" bIns="91425" lIns="91425" rIns="91425" tIns="91425">
            <a:noAutofit/>
          </a:bodyPr>
          <a:lstStyle/>
          <a:p>
            <a:pPr lvl="0" rtl="0">
              <a:spcBef>
                <a:spcPts val="0"/>
              </a:spcBef>
              <a:buNone/>
            </a:pPr>
            <a:r>
              <a:rPr lang="en"/>
              <a:t>Calling a Script</a:t>
            </a:r>
          </a:p>
        </p:txBody>
      </p:sp>
      <p:sp>
        <p:nvSpPr>
          <p:cNvPr id="594" name="Shape 594"/>
          <p:cNvSpPr txBox="1"/>
          <p:nvPr/>
        </p:nvSpPr>
        <p:spPr>
          <a:xfrm>
            <a:off x="434100" y="1203250"/>
            <a:ext cx="8252700" cy="6132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the file “</a:t>
            </a:r>
            <a:r>
              <a:rPr b="1" lang="en">
                <a:solidFill>
                  <a:srgbClr val="677480"/>
                </a:solidFill>
                <a:latin typeface="Lato"/>
                <a:ea typeface="Lato"/>
                <a:cs typeface="Lato"/>
                <a:sym typeface="Lato"/>
              </a:rPr>
              <a:t>My First Concept</a:t>
            </a:r>
            <a:r>
              <a:rPr lang="en">
                <a:solidFill>
                  <a:srgbClr val="677480"/>
                </a:solidFill>
                <a:latin typeface="Lato"/>
                <a:ea typeface="Lato"/>
                <a:cs typeface="Lato"/>
                <a:sym typeface="Lato"/>
              </a:rPr>
              <a:t>” under the </a:t>
            </a:r>
            <a:r>
              <a:rPr i="1" lang="en">
                <a:solidFill>
                  <a:srgbClr val="677480"/>
                </a:solidFill>
                <a:latin typeface="Lato"/>
                <a:ea typeface="Lato"/>
                <a:cs typeface="Lato"/>
                <a:sym typeface="Lato"/>
              </a:rPr>
              <a:t>Files </a:t>
            </a:r>
            <a:r>
              <a:rPr lang="en">
                <a:solidFill>
                  <a:srgbClr val="677480"/>
                </a:solidFill>
                <a:latin typeface="Lato"/>
                <a:ea typeface="Lato"/>
                <a:cs typeface="Lato"/>
                <a:sym typeface="Lato"/>
              </a:rPr>
              <a:t>category</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And type the following SIML Code</a:t>
            </a:r>
          </a:p>
        </p:txBody>
      </p:sp>
      <p:sp>
        <p:nvSpPr>
          <p:cNvPr id="595" name="Shape 595"/>
          <p:cNvSpPr txBox="1"/>
          <p:nvPr>
            <p:ph idx="1" type="body"/>
          </p:nvPr>
        </p:nvSpPr>
        <p:spPr>
          <a:xfrm>
            <a:off x="272250" y="4675875"/>
            <a:ext cx="8142899" cy="1620299"/>
          </a:xfrm>
          <a:prstGeom prst="rect">
            <a:avLst/>
          </a:prstGeom>
        </p:spPr>
        <p:txBody>
          <a:bodyPr anchorCtr="0" anchor="t" bIns="91425" lIns="91425" rIns="91425" tIns="91425">
            <a:noAutofit/>
          </a:bodyPr>
          <a:lstStyle/>
          <a:p>
            <a:pPr lvl="0" rtl="0">
              <a:spcBef>
                <a:spcPts val="0"/>
              </a:spcBef>
              <a:buNone/>
            </a:pPr>
            <a:r>
              <a:rPr lang="en" sz="1400"/>
              <a:t>Your </a:t>
            </a:r>
            <a:r>
              <a:rPr i="1" lang="en" sz="1400"/>
              <a:t>globally </a:t>
            </a:r>
            <a:r>
              <a:rPr lang="en" sz="1400"/>
              <a:t>declared function can now be reused whenever required.  Additionally you could also type the globally declared JavaScript within the Js element and the response would still be the same.</a:t>
            </a:r>
          </a:p>
          <a:p>
            <a:pPr lvl="0" rtl="0">
              <a:spcBef>
                <a:spcPts val="0"/>
              </a:spcBef>
              <a:buNone/>
            </a:pPr>
            <a:r>
              <a:t/>
            </a:r>
            <a:endParaRPr sz="1400"/>
          </a:p>
          <a:p>
            <a:pPr lvl="0" rtl="0">
              <a:spcBef>
                <a:spcPts val="0"/>
              </a:spcBef>
              <a:buNone/>
            </a:pPr>
            <a:r>
              <a:rPr lang="en" sz="1400"/>
              <a:t>For more details on how Scripts can be used within Patterns and Responses refer Wiki</a:t>
            </a:r>
          </a:p>
          <a:p>
            <a:pPr lvl="0" rtl="0">
              <a:spcBef>
                <a:spcPts val="0"/>
              </a:spcBef>
              <a:buNone/>
            </a:pPr>
            <a:r>
              <a:t/>
            </a:r>
            <a:endParaRPr sz="1400"/>
          </a:p>
        </p:txBody>
      </p:sp>
      <p:sp>
        <p:nvSpPr>
          <p:cNvPr id="596" name="Shape 596"/>
          <p:cNvSpPr txBox="1"/>
          <p:nvPr/>
        </p:nvSpPr>
        <p:spPr>
          <a:xfrm>
            <a:off x="462150" y="2362875"/>
            <a:ext cx="8382900" cy="1421099"/>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HELLO JAVASCRIPT</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&lt;Js&gt;</a:t>
            </a:r>
            <a:r>
              <a:rPr lang="en">
                <a:solidFill>
                  <a:schemeClr val="dk1"/>
                </a:solidFill>
                <a:latin typeface="Consolas"/>
                <a:ea typeface="Consolas"/>
                <a:cs typeface="Consolas"/>
                <a:sym typeface="Consolas"/>
              </a:rPr>
              <a:t>helloScript</a:t>
            </a:r>
            <a:r>
              <a:rPr lang="en">
                <a:solidFill>
                  <a:srgbClr val="EC7D2D"/>
                </a:solidFill>
                <a:latin typeface="Consolas"/>
                <a:ea typeface="Consolas"/>
                <a:cs typeface="Consolas"/>
                <a:sym typeface="Consolas"/>
              </a:rPr>
              <a:t>()</a:t>
            </a:r>
            <a:r>
              <a:rPr lang="en">
                <a:solidFill>
                  <a:schemeClr val="dk1"/>
                </a:solidFill>
                <a:latin typeface="Consolas"/>
                <a:ea typeface="Consolas"/>
                <a:cs typeface="Consolas"/>
                <a:sym typeface="Consolas"/>
              </a:rPr>
              <a:t>;</a:t>
            </a:r>
            <a:r>
              <a:rPr lang="en">
                <a:solidFill>
                  <a:srgbClr val="4998BC"/>
                </a:solidFill>
                <a:latin typeface="Consolas"/>
                <a:ea typeface="Consolas"/>
                <a:cs typeface="Consolas"/>
                <a:sym typeface="Consolas"/>
              </a:rPr>
              <a:t>&lt;/Js&gt;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597" name="Shape 597"/>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Js tag is used to execute a JavaScript </a:t>
            </a:r>
          </a:p>
        </p:txBody>
      </p:sp>
      <p:sp>
        <p:nvSpPr>
          <p:cNvPr id="598" name="Shape 598"/>
          <p:cNvSpPr txBox="1"/>
          <p:nvPr/>
        </p:nvSpPr>
        <p:spPr>
          <a:xfrm>
            <a:off x="364250" y="3931650"/>
            <a:ext cx="8252700" cy="6132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“Hello javascript” in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Bot replies “Hello from Js!”</a:t>
            </a:r>
          </a:p>
        </p:txBody>
      </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txBox="1"/>
          <p:nvPr>
            <p:ph type="title"/>
          </p:nvPr>
        </p:nvSpPr>
        <p:spPr>
          <a:xfrm>
            <a:off x="893700" y="1305125"/>
            <a:ext cx="3094799" cy="874500"/>
          </a:xfrm>
          <a:prstGeom prst="rect">
            <a:avLst/>
          </a:prstGeom>
        </p:spPr>
        <p:txBody>
          <a:bodyPr anchorCtr="0" anchor="b" bIns="91425" lIns="91425" rIns="91425" tIns="91425">
            <a:noAutofit/>
          </a:bodyPr>
          <a:lstStyle/>
          <a:p>
            <a:pPr lvl="0" rtl="0">
              <a:spcBef>
                <a:spcPts val="0"/>
              </a:spcBef>
              <a:buNone/>
            </a:pPr>
            <a:r>
              <a:rPr lang="en" sz="2400"/>
              <a:t>Maps</a:t>
            </a:r>
          </a:p>
        </p:txBody>
      </p:sp>
      <p:sp>
        <p:nvSpPr>
          <p:cNvPr id="604" name="Shape 604"/>
          <p:cNvSpPr txBox="1"/>
          <p:nvPr>
            <p:ph idx="1" type="body"/>
          </p:nvPr>
        </p:nvSpPr>
        <p:spPr>
          <a:xfrm>
            <a:off x="893700" y="2362200"/>
            <a:ext cx="3094799" cy="2993700"/>
          </a:xfrm>
          <a:prstGeom prst="rect">
            <a:avLst/>
          </a:prstGeom>
        </p:spPr>
        <p:txBody>
          <a:bodyPr anchorCtr="0" anchor="t" bIns="91425" lIns="91425" rIns="91425" tIns="91425">
            <a:noAutofit/>
          </a:bodyPr>
          <a:lstStyle/>
          <a:p>
            <a:pPr lvl="0" rtl="0">
              <a:spcBef>
                <a:spcPts val="0"/>
              </a:spcBef>
              <a:buNone/>
            </a:pPr>
            <a:r>
              <a:rPr lang="en" sz="1800"/>
              <a:t>Transforms a collection of words that belongs to one set into an element of another</a:t>
            </a:r>
          </a:p>
          <a:p>
            <a:pPr lvl="0" rtl="0">
              <a:spcBef>
                <a:spcPts val="0"/>
              </a:spcBef>
              <a:buNone/>
            </a:pPr>
            <a:r>
              <a:t/>
            </a:r>
            <a:endParaRPr sz="1800"/>
          </a:p>
          <a:p>
            <a:pPr lvl="0" rtl="0">
              <a:spcBef>
                <a:spcPts val="0"/>
              </a:spcBef>
              <a:buNone/>
            </a:pPr>
            <a:r>
              <a:t/>
            </a:r>
            <a:endParaRPr sz="1800"/>
          </a:p>
        </p:txBody>
      </p:sp>
      <p:pic>
        <p:nvPicPr>
          <p:cNvPr id="605" name="Shape 605"/>
          <p:cNvPicPr preferRelativeResize="0"/>
          <p:nvPr/>
        </p:nvPicPr>
        <p:blipFill>
          <a:blip r:embed="rId3">
            <a:alphaModFix/>
          </a:blip>
          <a:stretch>
            <a:fillRect/>
          </a:stretch>
        </p:blipFill>
        <p:spPr>
          <a:xfrm>
            <a:off x="4741053" y="0"/>
            <a:ext cx="4402946" cy="6757526"/>
          </a:xfrm>
          <a:prstGeom prst="rect">
            <a:avLst/>
          </a:prstGeom>
          <a:noFill/>
          <a:ln>
            <a:noFill/>
          </a:ln>
        </p:spPr>
      </p:pic>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txBox="1"/>
          <p:nvPr>
            <p:ph type="title"/>
          </p:nvPr>
        </p:nvSpPr>
        <p:spPr>
          <a:xfrm>
            <a:off x="462900" y="250200"/>
            <a:ext cx="8467499" cy="739500"/>
          </a:xfrm>
          <a:prstGeom prst="rect">
            <a:avLst/>
          </a:prstGeom>
        </p:spPr>
        <p:txBody>
          <a:bodyPr anchorCtr="0" anchor="b" bIns="91425" lIns="91425" rIns="91425" tIns="91425">
            <a:noAutofit/>
          </a:bodyPr>
          <a:lstStyle/>
          <a:p>
            <a:pPr lvl="0" rtl="0">
              <a:spcBef>
                <a:spcPts val="0"/>
              </a:spcBef>
              <a:buNone/>
            </a:pPr>
            <a:r>
              <a:rPr lang="en"/>
              <a:t>Maps</a:t>
            </a:r>
          </a:p>
        </p:txBody>
      </p:sp>
      <p:sp>
        <p:nvSpPr>
          <p:cNvPr id="611" name="Shape 611"/>
          <p:cNvSpPr txBox="1"/>
          <p:nvPr/>
        </p:nvSpPr>
        <p:spPr>
          <a:xfrm>
            <a:off x="505200" y="1684400"/>
            <a:ext cx="8382900" cy="13704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&lt;Map </a:t>
            </a:r>
            <a:r>
              <a:rPr lang="en">
                <a:solidFill>
                  <a:srgbClr val="82D9EA"/>
                </a:solidFill>
                <a:latin typeface="Consolas"/>
                <a:ea typeface="Consolas"/>
                <a:cs typeface="Consolas"/>
                <a:sym typeface="Consolas"/>
              </a:rPr>
              <a:t>Name</a:t>
            </a:r>
            <a:r>
              <a:rPr lang="en">
                <a:solidFill>
                  <a:srgbClr val="95E454"/>
                </a:solidFill>
                <a:latin typeface="Consolas"/>
                <a:ea typeface="Consolas"/>
                <a:cs typeface="Consolas"/>
                <a:sym typeface="Consolas"/>
              </a:rPr>
              <a:t>="person2"</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&lt;MapItem </a:t>
            </a:r>
            <a:r>
              <a:rPr lang="en">
                <a:solidFill>
                  <a:srgbClr val="82D9EA"/>
                </a:solidFill>
                <a:latin typeface="Consolas"/>
                <a:ea typeface="Consolas"/>
                <a:cs typeface="Consolas"/>
                <a:sym typeface="Consolas"/>
              </a:rPr>
              <a:t>Content</a:t>
            </a:r>
            <a:r>
              <a:rPr lang="en">
                <a:solidFill>
                  <a:srgbClr val="95E454"/>
                </a:solidFill>
                <a:latin typeface="Consolas"/>
                <a:ea typeface="Consolas"/>
                <a:cs typeface="Consolas"/>
                <a:sym typeface="Consolas"/>
              </a:rPr>
              <a:t>="like you"</a:t>
            </a:r>
            <a:r>
              <a:rPr lang="en">
                <a:solidFill>
                  <a:srgbClr val="4998BC"/>
                </a:solidFill>
                <a:latin typeface="Consolas"/>
                <a:ea typeface="Consolas"/>
                <a:cs typeface="Consolas"/>
                <a:sym typeface="Consolas"/>
              </a:rPr>
              <a:t>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="like me"</a:t>
            </a:r>
            <a:r>
              <a:rPr lang="en">
                <a:solidFill>
                  <a:srgbClr val="4998BC"/>
                </a:solidFill>
                <a:latin typeface="Consolas"/>
                <a:ea typeface="Consolas"/>
                <a:cs typeface="Consolas"/>
                <a:sym typeface="Consolas"/>
              </a:rPr>
              <a:t> /&gt;</a:t>
            </a:r>
          </a:p>
          <a:p>
            <a:pPr lvl="0" rtl="0">
              <a:spcBef>
                <a:spcPts val="0"/>
              </a:spcBef>
              <a:buClr>
                <a:schemeClr val="dk1"/>
              </a:buClr>
              <a:buFont typeface="Arial"/>
              <a:buNone/>
            </a:pPr>
            <a:r>
              <a:rPr lang="en">
                <a:solidFill>
                  <a:srgbClr val="4998BC"/>
                </a:solidFill>
                <a:latin typeface="Consolas"/>
                <a:ea typeface="Consolas"/>
                <a:cs typeface="Consolas"/>
                <a:sym typeface="Consolas"/>
              </a:rPr>
              <a:t>&lt;/Map&gt;</a:t>
            </a:r>
          </a:p>
        </p:txBody>
      </p:sp>
      <p:sp>
        <p:nvSpPr>
          <p:cNvPr id="612" name="Shape 612"/>
          <p:cNvSpPr txBox="1"/>
          <p:nvPr/>
        </p:nvSpPr>
        <p:spPr>
          <a:xfrm>
            <a:off x="505200" y="3664325"/>
            <a:ext cx="8382900" cy="16800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&lt;Pattern&gt;</a:t>
            </a:r>
            <a:r>
              <a:rPr lang="en">
                <a:solidFill>
                  <a:schemeClr val="dk1"/>
                </a:solidFill>
                <a:latin typeface="Consolas"/>
                <a:ea typeface="Consolas"/>
                <a:cs typeface="Consolas"/>
                <a:sym typeface="Consolas"/>
              </a:rPr>
              <a:t>I LIKE CHATBOTS *</a:t>
            </a:r>
            <a:r>
              <a:rPr lang="en">
                <a:solidFill>
                  <a:srgbClr val="4998BC"/>
                </a:solidFill>
                <a:latin typeface="Consolas"/>
                <a:ea typeface="Consolas"/>
                <a:cs typeface="Consolas"/>
                <a:sym typeface="Consolas"/>
              </a:rPr>
              <a:t>&lt;/Pattern&gt;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That's great that you like chatbots </a:t>
            </a:r>
            <a:r>
              <a:rPr lang="en">
                <a:solidFill>
                  <a:srgbClr val="4998BC"/>
                </a:solidFill>
                <a:latin typeface="Consolas"/>
                <a:ea typeface="Consolas"/>
                <a:cs typeface="Consolas"/>
                <a:sym typeface="Consolas"/>
              </a:rPr>
              <a:t>&lt;Map </a:t>
            </a:r>
            <a:r>
              <a:rPr lang="en">
                <a:solidFill>
                  <a:srgbClr val="82D9EA"/>
                </a:solidFill>
                <a:latin typeface="Consolas"/>
                <a:ea typeface="Consolas"/>
                <a:cs typeface="Consolas"/>
                <a:sym typeface="Consolas"/>
              </a:rPr>
              <a:t>Get</a:t>
            </a:r>
            <a:r>
              <a:rPr lang="en">
                <a:solidFill>
                  <a:srgbClr val="95E454"/>
                </a:solidFill>
                <a:latin typeface="Consolas"/>
                <a:ea typeface="Consolas"/>
                <a:cs typeface="Consolas"/>
                <a:sym typeface="Consolas"/>
              </a:rPr>
              <a:t>="person2"</a:t>
            </a:r>
            <a:r>
              <a:rPr lang="en">
                <a:solidFill>
                  <a:srgbClr val="4998BC"/>
                </a:solidFill>
                <a:latin typeface="Consolas"/>
                <a:ea typeface="Consolas"/>
                <a:cs typeface="Consolas"/>
                <a:sym typeface="Consolas"/>
              </a:rPr>
              <a:t>&gt;&lt;Match /&gt;&lt;/Map&gt;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rgbClr val="4998BC"/>
                </a:solidFill>
                <a:latin typeface="Consolas"/>
                <a:ea typeface="Consolas"/>
                <a:cs typeface="Consolas"/>
                <a:sym typeface="Consolas"/>
              </a:rPr>
              <a:t>&lt;/Model&gt;</a:t>
            </a:r>
          </a:p>
        </p:txBody>
      </p:sp>
      <p:sp>
        <p:nvSpPr>
          <p:cNvPr id="613" name="Shape 613"/>
          <p:cNvSpPr txBox="1"/>
          <p:nvPr/>
        </p:nvSpPr>
        <p:spPr>
          <a:xfrm>
            <a:off x="434100" y="1071200"/>
            <a:ext cx="8252700" cy="6132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Click on the file “</a:t>
            </a:r>
            <a:r>
              <a:rPr b="1" lang="en">
                <a:solidFill>
                  <a:srgbClr val="677480"/>
                </a:solidFill>
                <a:latin typeface="Lato"/>
                <a:ea typeface="Lato"/>
                <a:cs typeface="Lato"/>
                <a:sym typeface="Lato"/>
              </a:rPr>
              <a:t>Maps</a:t>
            </a:r>
            <a:r>
              <a:rPr lang="en">
                <a:solidFill>
                  <a:srgbClr val="677480"/>
                </a:solidFill>
                <a:latin typeface="Lato"/>
                <a:ea typeface="Lato"/>
                <a:cs typeface="Lato"/>
                <a:sym typeface="Lato"/>
              </a:rPr>
              <a:t>” under the </a:t>
            </a:r>
            <a:r>
              <a:rPr i="1" lang="en">
                <a:solidFill>
                  <a:srgbClr val="677480"/>
                </a:solidFill>
                <a:latin typeface="Lato"/>
                <a:ea typeface="Lato"/>
                <a:cs typeface="Lato"/>
                <a:sym typeface="Lato"/>
              </a:rPr>
              <a:t>Settings </a:t>
            </a:r>
            <a:r>
              <a:rPr lang="en">
                <a:solidFill>
                  <a:srgbClr val="677480"/>
                </a:solidFill>
                <a:latin typeface="Lato"/>
                <a:ea typeface="Lato"/>
                <a:cs typeface="Lato"/>
                <a:sym typeface="Lato"/>
              </a:rPr>
              <a:t>category</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And add the following SIML Code</a:t>
            </a:r>
          </a:p>
        </p:txBody>
      </p:sp>
      <p:sp>
        <p:nvSpPr>
          <p:cNvPr id="614" name="Shape 614"/>
          <p:cNvSpPr txBox="1"/>
          <p:nvPr/>
        </p:nvSpPr>
        <p:spPr>
          <a:xfrm>
            <a:off x="445650" y="3054800"/>
            <a:ext cx="8252700" cy="4071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Now add the following SIML Code within “</a:t>
            </a:r>
            <a:r>
              <a:rPr b="1" lang="en">
                <a:solidFill>
                  <a:srgbClr val="677480"/>
                </a:solidFill>
                <a:latin typeface="Lato"/>
                <a:ea typeface="Lato"/>
                <a:cs typeface="Lato"/>
                <a:sym typeface="Lato"/>
              </a:rPr>
              <a:t>My First Concept</a:t>
            </a:r>
            <a:r>
              <a:rPr lang="en">
                <a:solidFill>
                  <a:srgbClr val="677480"/>
                </a:solidFill>
                <a:latin typeface="Lato"/>
                <a:ea typeface="Lato"/>
                <a:cs typeface="Lato"/>
                <a:sym typeface="Lato"/>
              </a:rPr>
              <a:t>”</a:t>
            </a:r>
          </a:p>
        </p:txBody>
      </p:sp>
      <p:sp>
        <p:nvSpPr>
          <p:cNvPr id="615" name="Shape 615"/>
          <p:cNvSpPr txBox="1"/>
          <p:nvPr/>
        </p:nvSpPr>
        <p:spPr>
          <a:xfrm>
            <a:off x="505200" y="5640700"/>
            <a:ext cx="8252700" cy="407100"/>
          </a:xfrm>
          <a:prstGeom prst="rect">
            <a:avLst/>
          </a:prstGeom>
          <a:noFill/>
          <a:ln>
            <a:noFill/>
          </a:ln>
        </p:spPr>
        <p:txBody>
          <a:bodyPr anchorCtr="0" anchor="ctr" bIns="91425" lIns="91425" rIns="91425" tIns="91425">
            <a:noAutofit/>
          </a:bodyPr>
          <a:lstStyle/>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Type “</a:t>
            </a:r>
            <a:r>
              <a:rPr b="1" lang="en">
                <a:solidFill>
                  <a:srgbClr val="677480"/>
                </a:solidFill>
                <a:latin typeface="Lato"/>
                <a:ea typeface="Lato"/>
                <a:cs typeface="Lato"/>
                <a:sym typeface="Lato"/>
              </a:rPr>
              <a:t>I like chatbots like you</a:t>
            </a:r>
            <a:r>
              <a:rPr lang="en">
                <a:solidFill>
                  <a:srgbClr val="677480"/>
                </a:solidFill>
                <a:latin typeface="Lato"/>
                <a:ea typeface="Lato"/>
                <a:cs typeface="Lato"/>
                <a:sym typeface="Lato"/>
              </a:rPr>
              <a:t>” in Console</a:t>
            </a:r>
          </a:p>
          <a:p>
            <a:pPr indent="-228600" lvl="0" marL="457200" rtl="0">
              <a:spcBef>
                <a:spcPts val="0"/>
              </a:spcBef>
              <a:buClr>
                <a:srgbClr val="677480"/>
              </a:buClr>
              <a:buFont typeface="Lato"/>
              <a:buChar char="➔"/>
            </a:pPr>
            <a:r>
              <a:rPr lang="en">
                <a:solidFill>
                  <a:srgbClr val="677480"/>
                </a:solidFill>
                <a:latin typeface="Lato"/>
                <a:ea typeface="Lato"/>
                <a:cs typeface="Lato"/>
                <a:sym typeface="Lato"/>
              </a:rPr>
              <a:t>The Bot replies “</a:t>
            </a:r>
            <a:r>
              <a:rPr b="1" i="1" lang="en">
                <a:solidFill>
                  <a:srgbClr val="677480"/>
                </a:solidFill>
                <a:latin typeface="Lato"/>
                <a:ea typeface="Lato"/>
                <a:cs typeface="Lato"/>
                <a:sym typeface="Lato"/>
              </a:rPr>
              <a:t>Thats great that you like Chatbots </a:t>
            </a:r>
            <a:r>
              <a:rPr b="1" i="1" lang="en" u="sng">
                <a:solidFill>
                  <a:srgbClr val="677480"/>
                </a:solidFill>
                <a:latin typeface="Lato"/>
                <a:ea typeface="Lato"/>
                <a:cs typeface="Lato"/>
                <a:sym typeface="Lato"/>
              </a:rPr>
              <a:t>like me</a:t>
            </a:r>
            <a:r>
              <a:rPr lang="en">
                <a:solidFill>
                  <a:srgbClr val="677480"/>
                </a:solidFill>
                <a:latin typeface="Lato"/>
                <a:ea typeface="Lato"/>
                <a:cs typeface="Lato"/>
                <a:sym typeface="Lato"/>
              </a:rPr>
              <a:t>”</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ctrTitle"/>
          </p:nvPr>
        </p:nvSpPr>
        <p:spPr>
          <a:xfrm>
            <a:off x="685800" y="2111123"/>
            <a:ext cx="7772400" cy="1546500"/>
          </a:xfrm>
          <a:prstGeom prst="rect">
            <a:avLst/>
          </a:prstGeom>
        </p:spPr>
        <p:txBody>
          <a:bodyPr anchorCtr="0" anchor="b" bIns="91425" lIns="91425" rIns="91425" tIns="91425">
            <a:noAutofit/>
          </a:bodyPr>
          <a:lstStyle/>
          <a:p>
            <a:pPr lvl="0" rtl="0" algn="l">
              <a:spcBef>
                <a:spcPts val="0"/>
              </a:spcBef>
              <a:buNone/>
            </a:pPr>
            <a:r>
              <a:rPr lang="en" sz="7200">
                <a:solidFill>
                  <a:srgbClr val="7ECEFD"/>
                </a:solidFill>
              </a:rPr>
              <a:t>      </a:t>
            </a:r>
            <a:r>
              <a:rPr lang="en"/>
              <a:t>NEW PROJECT</a:t>
            </a:r>
          </a:p>
        </p:txBody>
      </p:sp>
      <p:sp>
        <p:nvSpPr>
          <p:cNvPr id="121" name="Shape 121"/>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rtl="0">
              <a:spcBef>
                <a:spcPts val="0"/>
              </a:spcBef>
              <a:buNone/>
            </a:pPr>
            <a:r>
              <a:rPr lang="en"/>
              <a:t>Let’s create your first SIML Bot</a:t>
            </a: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9" name="Shape 619"/>
        <p:cNvGrpSpPr/>
        <p:nvPr/>
      </p:nvGrpSpPr>
      <p:grpSpPr>
        <a:xfrm>
          <a:off x="0" y="0"/>
          <a:ext cx="0" cy="0"/>
          <a:chOff x="0" y="0"/>
          <a:chExt cx="0" cy="0"/>
        </a:xfrm>
      </p:grpSpPr>
      <p:sp>
        <p:nvSpPr>
          <p:cNvPr id="620" name="Shape 620"/>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Maps</a:t>
            </a:r>
          </a:p>
        </p:txBody>
      </p:sp>
      <p:sp>
        <p:nvSpPr>
          <p:cNvPr id="621" name="Shape 621"/>
          <p:cNvSpPr txBox="1"/>
          <p:nvPr>
            <p:ph idx="1" type="body"/>
          </p:nvPr>
        </p:nvSpPr>
        <p:spPr>
          <a:xfrm>
            <a:off x="523950" y="1081125"/>
            <a:ext cx="8142899" cy="1946099"/>
          </a:xfrm>
          <a:prstGeom prst="rect">
            <a:avLst/>
          </a:prstGeom>
        </p:spPr>
        <p:txBody>
          <a:bodyPr anchorCtr="0" anchor="t" bIns="91425" lIns="91425" rIns="91425" tIns="91425">
            <a:noAutofit/>
          </a:bodyPr>
          <a:lstStyle/>
          <a:p>
            <a:pPr lvl="0" rtl="0">
              <a:spcBef>
                <a:spcPts val="0"/>
              </a:spcBef>
              <a:buNone/>
            </a:pPr>
            <a:r>
              <a:rPr b="1" lang="en" sz="1400"/>
              <a:t>Usage</a:t>
            </a:r>
          </a:p>
          <a:p>
            <a:pPr lvl="0" rtl="0">
              <a:spcBef>
                <a:spcPts val="0"/>
              </a:spcBef>
              <a:buNone/>
            </a:pPr>
            <a:r>
              <a:rPr lang="en" sz="1400"/>
              <a:t>Maps comes in handy when textual transformations are required. Example a Map </a:t>
            </a:r>
            <a:r>
              <a:rPr b="1" lang="en" sz="1400"/>
              <a:t>Number2Word </a:t>
            </a:r>
            <a:r>
              <a:rPr lang="en" sz="1400"/>
              <a:t>may transform 1, 2, 3 and so on to One, Two, Three.  They can also used for pronoun substitutions say first-person to second-person or second-person to first-person. </a:t>
            </a:r>
          </a:p>
          <a:p>
            <a:pPr lvl="0" rtl="0">
              <a:spcBef>
                <a:spcPts val="0"/>
              </a:spcBef>
              <a:buNone/>
            </a:pPr>
            <a:r>
              <a:t/>
            </a:r>
            <a:endParaRPr sz="1400"/>
          </a:p>
          <a:p>
            <a:pPr lvl="0" rtl="0">
              <a:spcBef>
                <a:spcPts val="0"/>
              </a:spcBef>
              <a:buNone/>
            </a:pPr>
            <a:r>
              <a:rPr lang="en" sz="1400"/>
              <a:t>Default </a:t>
            </a:r>
            <a:r>
              <a:rPr b="1" lang="en" sz="1400"/>
              <a:t>English </a:t>
            </a:r>
            <a:r>
              <a:rPr lang="en" sz="1400"/>
              <a:t>Project template in Syn Chatbot Studio comes with many regularly used Maps.  To get a Map use the </a:t>
            </a:r>
            <a:r>
              <a:rPr b="1" lang="en" sz="1400"/>
              <a:t>Map </a:t>
            </a:r>
            <a:r>
              <a:rPr lang="en" sz="1400"/>
              <a:t>tag and specify the name of the map using the </a:t>
            </a:r>
            <a:r>
              <a:rPr b="1" lang="en" sz="1400"/>
              <a:t>Get </a:t>
            </a:r>
            <a:r>
              <a:rPr lang="en" sz="1400"/>
              <a:t>attribute. </a:t>
            </a:r>
          </a:p>
        </p:txBody>
      </p:sp>
      <p:sp>
        <p:nvSpPr>
          <p:cNvPr id="622" name="Shape 622"/>
          <p:cNvSpPr txBox="1"/>
          <p:nvPr/>
        </p:nvSpPr>
        <p:spPr>
          <a:xfrm>
            <a:off x="523950" y="3247100"/>
            <a:ext cx="8382900" cy="7395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 (Example)</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Clr>
                <a:schemeClr val="dk1"/>
              </a:buClr>
              <a:buFont typeface="Arial"/>
              <a:buNone/>
            </a:pPr>
            <a:r>
              <a:rPr lang="en">
                <a:solidFill>
                  <a:srgbClr val="4998BC"/>
                </a:solidFill>
                <a:latin typeface="Consolas"/>
                <a:ea typeface="Consolas"/>
                <a:cs typeface="Consolas"/>
                <a:sym typeface="Consolas"/>
              </a:rPr>
              <a:t>&lt;Map </a:t>
            </a:r>
            <a:r>
              <a:rPr lang="en">
                <a:solidFill>
                  <a:srgbClr val="82D9EA"/>
                </a:solidFill>
                <a:latin typeface="Consolas"/>
                <a:ea typeface="Consolas"/>
                <a:cs typeface="Consolas"/>
                <a:sym typeface="Consolas"/>
              </a:rPr>
              <a:t>Get</a:t>
            </a:r>
            <a:r>
              <a:rPr lang="en">
                <a:solidFill>
                  <a:srgbClr val="95E454"/>
                </a:solidFill>
                <a:latin typeface="Consolas"/>
                <a:ea typeface="Consolas"/>
                <a:cs typeface="Consolas"/>
                <a:sym typeface="Consolas"/>
              </a:rPr>
              <a:t>="person2"</a:t>
            </a:r>
            <a:r>
              <a:rPr lang="en">
                <a:solidFill>
                  <a:srgbClr val="4998BC"/>
                </a:solidFill>
                <a:latin typeface="Consolas"/>
                <a:ea typeface="Consolas"/>
                <a:cs typeface="Consolas"/>
                <a:sym typeface="Consolas"/>
              </a:rPr>
              <a:t>&gt;&lt;Match /&gt;&lt;/Map&gt;</a:t>
            </a:r>
          </a:p>
        </p:txBody>
      </p:sp>
      <p:sp>
        <p:nvSpPr>
          <p:cNvPr id="623" name="Shape 623"/>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Map names are case-</a:t>
            </a:r>
            <a:r>
              <a:rPr lang="en" sz="1200" u="sng">
                <a:solidFill>
                  <a:srgbClr val="677480"/>
                </a:solidFill>
                <a:latin typeface="Lato"/>
                <a:ea typeface="Lato"/>
                <a:cs typeface="Lato"/>
                <a:sym typeface="Lato"/>
              </a:rPr>
              <a:t>insensitive</a:t>
            </a:r>
          </a:p>
        </p:txBody>
      </p:sp>
      <p:sp>
        <p:nvSpPr>
          <p:cNvPr id="624" name="Shape 624"/>
          <p:cNvSpPr txBox="1"/>
          <p:nvPr>
            <p:ph idx="1" type="body"/>
          </p:nvPr>
        </p:nvSpPr>
        <p:spPr>
          <a:xfrm>
            <a:off x="523950" y="4159900"/>
            <a:ext cx="8142899" cy="739500"/>
          </a:xfrm>
          <a:prstGeom prst="rect">
            <a:avLst/>
          </a:prstGeom>
        </p:spPr>
        <p:txBody>
          <a:bodyPr anchorCtr="0" anchor="t" bIns="91425" lIns="91425" rIns="91425" tIns="91425">
            <a:noAutofit/>
          </a:bodyPr>
          <a:lstStyle/>
          <a:p>
            <a:pPr lvl="0" rtl="0">
              <a:spcBef>
                <a:spcPts val="0"/>
              </a:spcBef>
              <a:buNone/>
            </a:pPr>
            <a:r>
              <a:rPr lang="en" sz="1400"/>
              <a:t>Map operations are extremely fast and larger Maps have no impact on the performance of the Bot</a:t>
            </a:r>
          </a:p>
        </p:txBody>
      </p:sp>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ph idx="4294967295" type="body"/>
          </p:nvPr>
        </p:nvSpPr>
        <p:spPr>
          <a:xfrm>
            <a:off x="916025" y="843075"/>
            <a:ext cx="3643200" cy="5058600"/>
          </a:xfrm>
          <a:prstGeom prst="rect">
            <a:avLst/>
          </a:prstGeom>
        </p:spPr>
        <p:txBody>
          <a:bodyPr anchorCtr="0" anchor="ctr" bIns="91425" lIns="91425" rIns="91425" tIns="91425">
            <a:noAutofit/>
          </a:bodyPr>
          <a:lstStyle/>
          <a:p>
            <a:pPr lvl="0" rtl="0">
              <a:spcBef>
                <a:spcPts val="0"/>
              </a:spcBef>
              <a:buNone/>
            </a:pPr>
            <a:r>
              <a:rPr lang="en">
                <a:solidFill>
                  <a:srgbClr val="97ABBC"/>
                </a:solidFill>
                <a:latin typeface="Raleway"/>
                <a:ea typeface="Raleway"/>
                <a:cs typeface="Raleway"/>
                <a:sym typeface="Raleway"/>
              </a:rPr>
              <a:t>Repetition</a:t>
            </a:r>
          </a:p>
          <a:p>
            <a:pPr lvl="0" rtl="0">
              <a:spcBef>
                <a:spcPts val="0"/>
              </a:spcBef>
              <a:buNone/>
            </a:pPr>
            <a:r>
              <a:rPr lang="en" sz="2400"/>
              <a:t>SIML’s Repeat Management allows developers to manage repeated user inputs within Non-Repeatable Concepts</a:t>
            </a:r>
          </a:p>
        </p:txBody>
      </p:sp>
      <p:pic>
        <p:nvPicPr>
          <p:cNvPr id="630" name="Shape 630"/>
          <p:cNvPicPr preferRelativeResize="0"/>
          <p:nvPr/>
        </p:nvPicPr>
        <p:blipFill>
          <a:blip r:embed="rId3">
            <a:alphaModFix/>
          </a:blip>
          <a:stretch>
            <a:fillRect/>
          </a:stretch>
        </p:blipFill>
        <p:spPr>
          <a:xfrm>
            <a:off x="4634100" y="0"/>
            <a:ext cx="4509900" cy="6764851"/>
          </a:xfrm>
          <a:prstGeom prst="rect">
            <a:avLst/>
          </a:prstGeom>
          <a:noFill/>
          <a:ln>
            <a:noFill/>
          </a:ln>
        </p:spPr>
      </p:pic>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4" name="Shape 634"/>
        <p:cNvGrpSpPr/>
        <p:nvPr/>
      </p:nvGrpSpPr>
      <p:grpSpPr>
        <a:xfrm>
          <a:off x="0" y="0"/>
          <a:ext cx="0" cy="0"/>
          <a:chOff x="0" y="0"/>
          <a:chExt cx="0" cy="0"/>
        </a:xfrm>
      </p:grpSpPr>
      <p:sp>
        <p:nvSpPr>
          <p:cNvPr id="635" name="Shape 635"/>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Repeat Tag</a:t>
            </a:r>
          </a:p>
        </p:txBody>
      </p:sp>
      <p:sp>
        <p:nvSpPr>
          <p:cNvPr id="636" name="Shape 636"/>
          <p:cNvSpPr txBox="1"/>
          <p:nvPr>
            <p:ph idx="1" type="body"/>
          </p:nvPr>
        </p:nvSpPr>
        <p:spPr>
          <a:xfrm>
            <a:off x="523950" y="1081125"/>
            <a:ext cx="8142899" cy="4519500"/>
          </a:xfrm>
          <a:prstGeom prst="rect">
            <a:avLst/>
          </a:prstGeom>
        </p:spPr>
        <p:txBody>
          <a:bodyPr anchorCtr="0" anchor="t" bIns="91425" lIns="91425" rIns="91425" tIns="91425">
            <a:noAutofit/>
          </a:bodyPr>
          <a:lstStyle/>
          <a:p>
            <a:pPr lvl="0" rtl="0">
              <a:spcBef>
                <a:spcPts val="0"/>
              </a:spcBef>
              <a:buNone/>
            </a:pPr>
            <a:r>
              <a:rPr b="1" lang="en" sz="1400"/>
              <a:t>Repetition</a:t>
            </a:r>
          </a:p>
          <a:p>
            <a:pPr lvl="0" rtl="0">
              <a:spcBef>
                <a:spcPts val="0"/>
              </a:spcBef>
              <a:buNone/>
            </a:pPr>
            <a:r>
              <a:rPr lang="en" sz="1400"/>
              <a:t>In SIML a repetition is not what the user repeats but its what the Bot has to repeat to answer a chat request. This is because there are number of ways in SIML to get a Model activated and a lot of sentences may hold the same meaning. SIML addresses repetitive user requests using a unique mechanism where the Bot checks what the Bot had to repeat, if the repeated output belonged to a Non-Repeatable Model and how many of the Non-Repeatable Models were activated.</a:t>
            </a:r>
            <a:br>
              <a:rPr lang="en" sz="1400"/>
            </a:br>
            <a:br>
              <a:rPr lang="en" sz="1400"/>
            </a:br>
            <a:r>
              <a:rPr lang="en" sz="1400"/>
              <a:t>Repetition Management is an advanced topic and therefore we encourage you to refer the Wiki before diving deep into it. We will now look at an example SIML code that handles repetition using the </a:t>
            </a:r>
            <a:r>
              <a:rPr b="1" lang="en" sz="1400"/>
              <a:t>&lt;Repeat&gt;</a:t>
            </a:r>
            <a:r>
              <a:rPr lang="en" sz="1400"/>
              <a:t> and </a:t>
            </a:r>
            <a:r>
              <a:rPr b="1" lang="en" sz="1400"/>
              <a:t>&lt;Echo&gt;</a:t>
            </a:r>
            <a:r>
              <a:rPr lang="en" sz="1400"/>
              <a:t> tags.</a:t>
            </a:r>
          </a:p>
        </p:txBody>
      </p:sp>
      <p:sp>
        <p:nvSpPr>
          <p:cNvPr id="637" name="Shape 637"/>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An SIML Project can have just one &lt;Repeat&gt; element. Multiple occurrences will override existing mechanisms</a:t>
            </a:r>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1" name="Shape 641"/>
        <p:cNvGrpSpPr/>
        <p:nvPr/>
      </p:nvGrpSpPr>
      <p:grpSpPr>
        <a:xfrm>
          <a:off x="0" y="0"/>
          <a:ext cx="0" cy="0"/>
          <a:chOff x="0" y="0"/>
          <a:chExt cx="0" cy="0"/>
        </a:xfrm>
      </p:grpSpPr>
      <p:sp>
        <p:nvSpPr>
          <p:cNvPr id="642" name="Shape 642"/>
          <p:cNvSpPr txBox="1"/>
          <p:nvPr>
            <p:ph type="title"/>
          </p:nvPr>
        </p:nvSpPr>
        <p:spPr>
          <a:xfrm>
            <a:off x="462900" y="250200"/>
            <a:ext cx="8381400" cy="739500"/>
          </a:xfrm>
          <a:prstGeom prst="rect">
            <a:avLst/>
          </a:prstGeom>
        </p:spPr>
        <p:txBody>
          <a:bodyPr anchorCtr="0" anchor="b" bIns="91425" lIns="91425" rIns="91425" tIns="91425">
            <a:noAutofit/>
          </a:bodyPr>
          <a:lstStyle/>
          <a:p>
            <a:pPr lvl="0" rtl="0">
              <a:spcBef>
                <a:spcPts val="0"/>
              </a:spcBef>
              <a:buNone/>
            </a:pPr>
            <a:r>
              <a:rPr lang="en"/>
              <a:t>Repetition Management</a:t>
            </a:r>
          </a:p>
        </p:txBody>
      </p:sp>
      <p:sp>
        <p:nvSpPr>
          <p:cNvPr id="643" name="Shape 643"/>
          <p:cNvSpPr txBox="1"/>
          <p:nvPr/>
        </p:nvSpPr>
        <p:spPr>
          <a:xfrm>
            <a:off x="462150" y="1525212"/>
            <a:ext cx="8382900" cy="4634400"/>
          </a:xfrm>
          <a:prstGeom prst="rect">
            <a:avLst/>
          </a:prstGeom>
          <a:noFill/>
          <a:ln>
            <a:noFill/>
          </a:ln>
        </p:spPr>
        <p:txBody>
          <a:bodyPr anchorCtr="0" anchor="ctr" bIns="91425" lIns="91425" rIns="91425" tIns="91425">
            <a:noAutofit/>
          </a:bodyPr>
          <a:lstStyle/>
          <a:p>
            <a:pPr lvl="0" rtl="0">
              <a:spcBef>
                <a:spcPts val="0"/>
              </a:spcBef>
              <a:buNone/>
            </a:pPr>
            <a:r>
              <a:rPr b="1" lang="en">
                <a:solidFill>
                  <a:srgbClr val="677480"/>
                </a:solidFill>
                <a:latin typeface="Lato"/>
                <a:ea typeface="Lato"/>
                <a:cs typeface="Lato"/>
                <a:sym typeface="Lato"/>
              </a:rPr>
              <a:t>SIML Code</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&lt;Repeat&gt;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&lt;If </a:t>
            </a:r>
            <a:r>
              <a:rPr lang="en">
                <a:solidFill>
                  <a:srgbClr val="82D9EA"/>
                </a:solidFill>
                <a:latin typeface="Consolas"/>
                <a:ea typeface="Consolas"/>
                <a:cs typeface="Consolas"/>
                <a:sym typeface="Consolas"/>
              </a:rPr>
              <a:t>User</a:t>
            </a:r>
            <a:r>
              <a:rPr lang="en">
                <a:solidFill>
                  <a:srgbClr val="95E454"/>
                </a:solidFill>
                <a:latin typeface="Consolas"/>
                <a:ea typeface="Consolas"/>
                <a:cs typeface="Consolas"/>
                <a:sym typeface="Consolas"/>
              </a:rPr>
              <a:t>="partial-repeat"</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&lt;Switch </a:t>
            </a:r>
            <a:r>
              <a:rPr lang="en">
                <a:solidFill>
                  <a:srgbClr val="82D9EA"/>
                </a:solidFill>
                <a:latin typeface="Consolas"/>
                <a:ea typeface="Consolas"/>
                <a:cs typeface="Consolas"/>
                <a:sym typeface="Consolas"/>
              </a:rPr>
              <a:t>User</a:t>
            </a:r>
            <a:r>
              <a:rPr lang="en">
                <a:solidFill>
                  <a:srgbClr val="95E454"/>
                </a:solidFill>
                <a:latin typeface="Consolas"/>
                <a:ea typeface="Consolas"/>
                <a:cs typeface="Consolas"/>
                <a:sym typeface="Consolas"/>
              </a:rPr>
              <a:t>="repeat-count"</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&lt;Case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="1"</a:t>
            </a:r>
            <a:r>
              <a:rPr lang="en">
                <a:solidFill>
                  <a:srgbClr val="4998BC"/>
                </a:solidFill>
                <a:latin typeface="Consolas"/>
                <a:ea typeface="Consolas"/>
                <a:cs typeface="Consolas"/>
                <a:sym typeface="Consolas"/>
              </a:rPr>
              <a:t>&gt;</a:t>
            </a:r>
            <a:r>
              <a:rPr lang="en">
                <a:solidFill>
                  <a:schemeClr val="dk1"/>
                </a:solidFill>
                <a:latin typeface="Consolas"/>
                <a:ea typeface="Consolas"/>
                <a:cs typeface="Consolas"/>
                <a:sym typeface="Consolas"/>
              </a:rPr>
              <a:t>And I have already mentioned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="1"</a:t>
            </a:r>
            <a:r>
              <a:rPr lang="en">
                <a:solidFill>
                  <a:srgbClr val="4998BC"/>
                </a:solidFill>
                <a:latin typeface="Consolas"/>
                <a:ea typeface="Consolas"/>
                <a:cs typeface="Consolas"/>
                <a:sym typeface="Consolas"/>
              </a:rPr>
              <a:t> /&gt;&lt;/Case&gt;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&lt;Case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="2"</a:t>
            </a:r>
            <a:r>
              <a:rPr lang="en">
                <a:solidFill>
                  <a:srgbClr val="4998BC"/>
                </a:solidFill>
                <a:latin typeface="Consolas"/>
                <a:ea typeface="Consolas"/>
                <a:cs typeface="Consolas"/>
                <a:sym typeface="Consolas"/>
              </a:rPr>
              <a:t>&gt;</a:t>
            </a:r>
            <a:r>
              <a:rPr lang="en">
                <a:solidFill>
                  <a:schemeClr val="dk1"/>
                </a:solidFill>
                <a:latin typeface="Consolas"/>
                <a:ea typeface="Consolas"/>
                <a:cs typeface="Consolas"/>
                <a:sym typeface="Consolas"/>
              </a:rPr>
              <a:t>And I think you already know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="1"</a:t>
            </a:r>
            <a:r>
              <a:rPr lang="en">
                <a:solidFill>
                  <a:srgbClr val="4998BC"/>
                </a:solidFill>
                <a:latin typeface="Consolas"/>
                <a:ea typeface="Consolas"/>
                <a:cs typeface="Consolas"/>
                <a:sym typeface="Consolas"/>
              </a:rPr>
              <a:t> /&gt;</a:t>
            </a:r>
            <a:r>
              <a:rPr lang="en">
                <a:solidFill>
                  <a:schemeClr val="dk1"/>
                </a:solidFill>
                <a:latin typeface="Consolas"/>
                <a:ea typeface="Consolas"/>
                <a:cs typeface="Consolas"/>
                <a:sym typeface="Consolas"/>
              </a:rPr>
              <a:t> and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="2"</a:t>
            </a:r>
            <a:r>
              <a:rPr lang="en">
                <a:solidFill>
                  <a:srgbClr val="4998BC"/>
                </a:solidFill>
                <a:latin typeface="Consolas"/>
                <a:ea typeface="Consolas"/>
                <a:cs typeface="Consolas"/>
                <a:sym typeface="Consolas"/>
              </a:rPr>
              <a:t> /&gt;&lt;/Case&gt;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&lt;Case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="3"</a:t>
            </a:r>
            <a:r>
              <a:rPr lang="en">
                <a:solidFill>
                  <a:srgbClr val="4998BC"/>
                </a:solidFill>
                <a:latin typeface="Consolas"/>
                <a:ea typeface="Consolas"/>
                <a:cs typeface="Consolas"/>
                <a:sym typeface="Consolas"/>
              </a:rPr>
              <a:t>&gt;</a:t>
            </a:r>
            <a:r>
              <a:rPr lang="en">
                <a:solidFill>
                  <a:schemeClr val="dk1"/>
                </a:solidFill>
                <a:latin typeface="Consolas"/>
                <a:ea typeface="Consolas"/>
                <a:cs typeface="Consolas"/>
                <a:sym typeface="Consolas"/>
              </a:rPr>
              <a:t>And If you recall our conversation you would know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="1"</a:t>
            </a:r>
            <a:r>
              <a:rPr lang="en">
                <a:solidFill>
                  <a:srgbClr val="4998BC"/>
                </a:solidFill>
                <a:latin typeface="Consolas"/>
                <a:ea typeface="Consolas"/>
                <a:cs typeface="Consolas"/>
                <a:sym typeface="Consolas"/>
              </a:rPr>
              <a:t> /&gt;</a:t>
            </a: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="2"</a:t>
            </a:r>
            <a:r>
              <a:rPr lang="en">
                <a:solidFill>
                  <a:srgbClr val="4998BC"/>
                </a:solidFill>
                <a:latin typeface="Consolas"/>
                <a:ea typeface="Consolas"/>
                <a:cs typeface="Consolas"/>
                <a:sym typeface="Consolas"/>
              </a:rPr>
              <a:t> /&gt;</a:t>
            </a:r>
            <a:r>
              <a:rPr lang="en">
                <a:solidFill>
                  <a:schemeClr val="dk1"/>
                </a:solidFill>
                <a:latin typeface="Consolas"/>
                <a:ea typeface="Consolas"/>
                <a:cs typeface="Consolas"/>
                <a:sym typeface="Consolas"/>
              </a:rPr>
              <a:t> and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="3"</a:t>
            </a:r>
            <a:r>
              <a:rPr lang="en">
                <a:solidFill>
                  <a:srgbClr val="4998BC"/>
                </a:solidFill>
                <a:latin typeface="Consolas"/>
                <a:ea typeface="Consolas"/>
                <a:cs typeface="Consolas"/>
                <a:sym typeface="Consolas"/>
              </a:rPr>
              <a:t> /&gt;&lt;/Case&gt;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&lt;Default&gt;</a:t>
            </a:r>
            <a:r>
              <a:rPr lang="en">
                <a:solidFill>
                  <a:schemeClr val="dk1"/>
                </a:solidFill>
                <a:latin typeface="Consolas"/>
                <a:ea typeface="Consolas"/>
                <a:cs typeface="Consolas"/>
                <a:sym typeface="Consolas"/>
              </a:rPr>
              <a:t>And I do not like to repeat myself.</a:t>
            </a:r>
            <a:r>
              <a:rPr lang="en">
                <a:solidFill>
                  <a:srgbClr val="4998BC"/>
                </a:solidFill>
                <a:latin typeface="Consolas"/>
                <a:ea typeface="Consolas"/>
                <a:cs typeface="Consolas"/>
                <a:sym typeface="Consolas"/>
              </a:rPr>
              <a:t>&lt;/Default&gt;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&lt;/Switch&gt;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&lt;/If&gt;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&lt;Else&gt;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&lt;Switch </a:t>
            </a:r>
            <a:r>
              <a:rPr lang="en">
                <a:solidFill>
                  <a:srgbClr val="82D9EA"/>
                </a:solidFill>
                <a:latin typeface="Consolas"/>
                <a:ea typeface="Consolas"/>
                <a:cs typeface="Consolas"/>
                <a:sym typeface="Consolas"/>
              </a:rPr>
              <a:t>User</a:t>
            </a:r>
            <a:r>
              <a:rPr lang="en">
                <a:solidFill>
                  <a:srgbClr val="95E454"/>
                </a:solidFill>
                <a:latin typeface="Consolas"/>
                <a:ea typeface="Consolas"/>
                <a:cs typeface="Consolas"/>
                <a:sym typeface="Consolas"/>
              </a:rPr>
              <a:t>="repeat-count"</a:t>
            </a:r>
            <a:r>
              <a:rPr lang="en">
                <a:solidFill>
                  <a:srgbClr val="4998BC"/>
                </a:solidFill>
                <a:latin typeface="Consolas"/>
                <a:ea typeface="Consolas"/>
                <a:cs typeface="Consolas"/>
                <a:sym typeface="Consolas"/>
              </a:rPr>
              <a: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&lt;Case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="1"</a:t>
            </a:r>
            <a:r>
              <a:rPr lang="en">
                <a:solidFill>
                  <a:srgbClr val="4998BC"/>
                </a:solidFill>
                <a:latin typeface="Consolas"/>
                <a:ea typeface="Consolas"/>
                <a:cs typeface="Consolas"/>
                <a:sym typeface="Consolas"/>
              </a:rPr>
              <a:t>&gt;</a:t>
            </a:r>
            <a:r>
              <a:rPr lang="en">
                <a:solidFill>
                  <a:schemeClr val="dk1"/>
                </a:solidFill>
                <a:latin typeface="Consolas"/>
                <a:ea typeface="Consolas"/>
                <a:cs typeface="Consolas"/>
                <a:sym typeface="Consolas"/>
              </a:rPr>
              <a:t>I have already mentioned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="1"</a:t>
            </a:r>
            <a:r>
              <a:rPr lang="en">
                <a:solidFill>
                  <a:srgbClr val="4998BC"/>
                </a:solidFill>
                <a:latin typeface="Consolas"/>
                <a:ea typeface="Consolas"/>
                <a:cs typeface="Consolas"/>
                <a:sym typeface="Consolas"/>
              </a:rPr>
              <a:t> /&gt;&lt;/Case&gt;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&lt;Case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="2"</a:t>
            </a:r>
            <a:r>
              <a:rPr lang="en">
                <a:solidFill>
                  <a:srgbClr val="4998BC"/>
                </a:solidFill>
                <a:latin typeface="Consolas"/>
                <a:ea typeface="Consolas"/>
                <a:cs typeface="Consolas"/>
                <a:sym typeface="Consolas"/>
              </a:rPr>
              <a:t>&gt;</a:t>
            </a:r>
            <a:r>
              <a:rPr lang="en">
                <a:solidFill>
                  <a:schemeClr val="dk1"/>
                </a:solidFill>
                <a:latin typeface="Consolas"/>
                <a:ea typeface="Consolas"/>
                <a:cs typeface="Consolas"/>
                <a:sym typeface="Consolas"/>
              </a:rPr>
              <a:t>I think you already know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="1"</a:t>
            </a:r>
            <a:r>
              <a:rPr lang="en">
                <a:solidFill>
                  <a:srgbClr val="4998BC"/>
                </a:solidFill>
                <a:latin typeface="Consolas"/>
                <a:ea typeface="Consolas"/>
                <a:cs typeface="Consolas"/>
                <a:sym typeface="Consolas"/>
              </a:rPr>
              <a:t> /&gt;</a:t>
            </a:r>
            <a:r>
              <a:rPr lang="en">
                <a:solidFill>
                  <a:schemeClr val="dk1"/>
                </a:solidFill>
                <a:latin typeface="Consolas"/>
                <a:ea typeface="Consolas"/>
                <a:cs typeface="Consolas"/>
                <a:sym typeface="Consolas"/>
              </a:rPr>
              <a:t> and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="2"</a:t>
            </a:r>
            <a:r>
              <a:rPr lang="en">
                <a:solidFill>
                  <a:srgbClr val="4998BC"/>
                </a:solidFill>
                <a:latin typeface="Consolas"/>
                <a:ea typeface="Consolas"/>
                <a:cs typeface="Consolas"/>
                <a:sym typeface="Consolas"/>
              </a:rPr>
              <a:t> /&gt;&lt;/Case&gt;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&lt;Case </a:t>
            </a:r>
            <a:r>
              <a:rPr lang="en">
                <a:solidFill>
                  <a:srgbClr val="82D9EA"/>
                </a:solidFill>
                <a:latin typeface="Consolas"/>
                <a:ea typeface="Consolas"/>
                <a:cs typeface="Consolas"/>
                <a:sym typeface="Consolas"/>
              </a:rPr>
              <a:t>Value</a:t>
            </a:r>
            <a:r>
              <a:rPr lang="en">
                <a:solidFill>
                  <a:srgbClr val="95E454"/>
                </a:solidFill>
                <a:latin typeface="Consolas"/>
                <a:ea typeface="Consolas"/>
                <a:cs typeface="Consolas"/>
                <a:sym typeface="Consolas"/>
              </a:rPr>
              <a:t>="3"</a:t>
            </a:r>
            <a:r>
              <a:rPr lang="en">
                <a:solidFill>
                  <a:srgbClr val="4998BC"/>
                </a:solidFill>
                <a:latin typeface="Consolas"/>
                <a:ea typeface="Consolas"/>
                <a:cs typeface="Consolas"/>
                <a:sym typeface="Consolas"/>
              </a:rPr>
              <a:t>&gt;</a:t>
            </a:r>
            <a:r>
              <a:rPr lang="en">
                <a:solidFill>
                  <a:schemeClr val="dk1"/>
                </a:solidFill>
                <a:latin typeface="Consolas"/>
                <a:ea typeface="Consolas"/>
                <a:cs typeface="Consolas"/>
                <a:sym typeface="Consolas"/>
              </a:rPr>
              <a:t>If you recall our conversation you would know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="1"</a:t>
            </a:r>
            <a:r>
              <a:rPr lang="en">
                <a:solidFill>
                  <a:srgbClr val="4998BC"/>
                </a:solidFill>
                <a:latin typeface="Consolas"/>
                <a:ea typeface="Consolas"/>
                <a:cs typeface="Consolas"/>
                <a:sym typeface="Consolas"/>
              </a:rPr>
              <a:t> /&gt;</a:t>
            </a: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="2"</a:t>
            </a:r>
            <a:r>
              <a:rPr lang="en">
                <a:solidFill>
                  <a:srgbClr val="4998BC"/>
                </a:solidFill>
                <a:latin typeface="Consolas"/>
                <a:ea typeface="Consolas"/>
                <a:cs typeface="Consolas"/>
                <a:sym typeface="Consolas"/>
              </a:rPr>
              <a:t> /&gt;</a:t>
            </a:r>
            <a:r>
              <a:rPr lang="en">
                <a:solidFill>
                  <a:schemeClr val="dk1"/>
                </a:solidFill>
                <a:latin typeface="Consolas"/>
                <a:ea typeface="Consolas"/>
                <a:cs typeface="Consolas"/>
                <a:sym typeface="Consolas"/>
              </a:rPr>
              <a:t> and </a:t>
            </a:r>
            <a:r>
              <a:rPr lang="en">
                <a:solidFill>
                  <a:srgbClr val="4998BC"/>
                </a:solidFill>
                <a:latin typeface="Consolas"/>
                <a:ea typeface="Consolas"/>
                <a:cs typeface="Consolas"/>
                <a:sym typeface="Consolas"/>
              </a:rPr>
              <a:t>&lt;Echo </a:t>
            </a:r>
            <a:r>
              <a:rPr lang="en">
                <a:solidFill>
                  <a:srgbClr val="82D9EA"/>
                </a:solidFill>
                <a:latin typeface="Consolas"/>
                <a:ea typeface="Consolas"/>
                <a:cs typeface="Consolas"/>
                <a:sym typeface="Consolas"/>
              </a:rPr>
              <a:t>Index</a:t>
            </a:r>
            <a:r>
              <a:rPr lang="en">
                <a:solidFill>
                  <a:srgbClr val="95E454"/>
                </a:solidFill>
                <a:latin typeface="Consolas"/>
                <a:ea typeface="Consolas"/>
                <a:cs typeface="Consolas"/>
                <a:sym typeface="Consolas"/>
              </a:rPr>
              <a:t>="3"</a:t>
            </a:r>
            <a:r>
              <a:rPr lang="en">
                <a:solidFill>
                  <a:srgbClr val="4998BC"/>
                </a:solidFill>
                <a:latin typeface="Consolas"/>
                <a:ea typeface="Consolas"/>
                <a:cs typeface="Consolas"/>
                <a:sym typeface="Consolas"/>
              </a:rPr>
              <a:t> /&gt;&lt;/Case&gt;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&lt;Default&gt;</a:t>
            </a:r>
            <a:r>
              <a:rPr lang="en">
                <a:solidFill>
                  <a:schemeClr val="dk1"/>
                </a:solidFill>
                <a:latin typeface="Consolas"/>
                <a:ea typeface="Consolas"/>
                <a:cs typeface="Consolas"/>
                <a:sym typeface="Consolas"/>
              </a:rPr>
              <a:t>I do not like to repeat myself.</a:t>
            </a:r>
            <a:r>
              <a:rPr lang="en">
                <a:solidFill>
                  <a:srgbClr val="4998BC"/>
                </a:solidFill>
                <a:latin typeface="Consolas"/>
                <a:ea typeface="Consolas"/>
                <a:cs typeface="Consolas"/>
                <a:sym typeface="Consolas"/>
              </a:rPr>
              <a:t>&lt;/Default&gt;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&lt;/Switch&gt;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&lt;/Else&gt;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&lt;/Response&gt;</a:t>
            </a:r>
          </a:p>
          <a:p>
            <a:pPr lvl="0" rtl="0">
              <a:spcBef>
                <a:spcPts val="0"/>
              </a:spcBef>
              <a:buClr>
                <a:schemeClr val="dk1"/>
              </a:buClr>
              <a:buFont typeface="Arial"/>
              <a:buNone/>
            </a:pPr>
            <a:r>
              <a:rPr lang="en">
                <a:solidFill>
                  <a:schemeClr val="dk1"/>
                </a:solidFill>
                <a:latin typeface="Consolas"/>
                <a:ea typeface="Consolas"/>
                <a:cs typeface="Consolas"/>
                <a:sym typeface="Consolas"/>
              </a:rPr>
              <a:t>  </a:t>
            </a:r>
            <a:r>
              <a:rPr lang="en">
                <a:solidFill>
                  <a:srgbClr val="4998BC"/>
                </a:solidFill>
                <a:latin typeface="Consolas"/>
                <a:ea typeface="Consolas"/>
                <a:cs typeface="Consolas"/>
                <a:sym typeface="Consolas"/>
              </a:rPr>
              <a:t>&lt;/Repeat&gt;</a:t>
            </a:r>
          </a:p>
          <a:p>
            <a:pPr lvl="0" rtl="0">
              <a:spcBef>
                <a:spcPts val="0"/>
              </a:spcBef>
              <a:buNone/>
            </a:pPr>
            <a:r>
              <a:t/>
            </a:r>
            <a:endParaRPr>
              <a:solidFill>
                <a:srgbClr val="4998BC"/>
              </a:solidFill>
              <a:latin typeface="Consolas"/>
              <a:ea typeface="Consolas"/>
              <a:cs typeface="Consolas"/>
              <a:sym typeface="Consolas"/>
            </a:endParaRPr>
          </a:p>
          <a:p>
            <a:pPr lvl="0" rtl="0">
              <a:spcBef>
                <a:spcPts val="0"/>
              </a:spcBef>
              <a:buNone/>
            </a:pPr>
            <a:r>
              <a:t/>
            </a:r>
            <a:endParaRPr>
              <a:latin typeface="Consolas"/>
              <a:ea typeface="Consolas"/>
              <a:cs typeface="Consolas"/>
              <a:sym typeface="Consolas"/>
            </a:endParaRPr>
          </a:p>
        </p:txBody>
      </p:sp>
      <p:sp>
        <p:nvSpPr>
          <p:cNvPr id="644" name="Shape 644"/>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This is a template SIML code and is available by default in all SIML projects</a:t>
            </a:r>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8" name="Shape 648"/>
        <p:cNvGrpSpPr/>
        <p:nvPr/>
      </p:nvGrpSpPr>
      <p:grpSpPr>
        <a:xfrm>
          <a:off x="0" y="0"/>
          <a:ext cx="0" cy="0"/>
          <a:chOff x="0" y="0"/>
          <a:chExt cx="0" cy="0"/>
        </a:xfrm>
      </p:grpSpPr>
      <p:sp>
        <p:nvSpPr>
          <p:cNvPr id="649" name="Shape 649"/>
          <p:cNvSpPr txBox="1"/>
          <p:nvPr>
            <p:ph type="title"/>
          </p:nvPr>
        </p:nvSpPr>
        <p:spPr>
          <a:xfrm>
            <a:off x="462900" y="250200"/>
            <a:ext cx="6462600" cy="739500"/>
          </a:xfrm>
          <a:prstGeom prst="rect">
            <a:avLst/>
          </a:prstGeom>
        </p:spPr>
        <p:txBody>
          <a:bodyPr anchorCtr="0" anchor="b" bIns="91425" lIns="91425" rIns="91425" tIns="91425">
            <a:noAutofit/>
          </a:bodyPr>
          <a:lstStyle/>
          <a:p>
            <a:pPr lvl="0" rtl="0">
              <a:spcBef>
                <a:spcPts val="0"/>
              </a:spcBef>
              <a:buNone/>
            </a:pPr>
            <a:r>
              <a:rPr lang="en"/>
              <a:t>Repetition</a:t>
            </a:r>
          </a:p>
        </p:txBody>
      </p:sp>
      <p:sp>
        <p:nvSpPr>
          <p:cNvPr id="650" name="Shape 650"/>
          <p:cNvSpPr txBox="1"/>
          <p:nvPr>
            <p:ph idx="1" type="body"/>
          </p:nvPr>
        </p:nvSpPr>
        <p:spPr>
          <a:xfrm>
            <a:off x="523950" y="1081125"/>
            <a:ext cx="8142899" cy="4519500"/>
          </a:xfrm>
          <a:prstGeom prst="rect">
            <a:avLst/>
          </a:prstGeom>
        </p:spPr>
        <p:txBody>
          <a:bodyPr anchorCtr="0" anchor="t" bIns="91425" lIns="91425" rIns="91425" tIns="91425">
            <a:noAutofit/>
          </a:bodyPr>
          <a:lstStyle/>
          <a:p>
            <a:pPr lvl="0" rtl="0">
              <a:spcBef>
                <a:spcPts val="0"/>
              </a:spcBef>
              <a:buNone/>
            </a:pPr>
            <a:r>
              <a:rPr b="1" lang="en" sz="1400"/>
              <a:t>&lt;Repeat&gt; and &lt;Echo&gt;</a:t>
            </a:r>
          </a:p>
          <a:p>
            <a:pPr lvl="0" rtl="0">
              <a:spcBef>
                <a:spcPts val="0"/>
              </a:spcBef>
              <a:buNone/>
            </a:pPr>
            <a:r>
              <a:rPr lang="en" sz="1400"/>
              <a:t>In the previous code we check if part of the user’s input activated some ( not all ) Non-Repeatable Models and if it did then we later check how many of the Non-Repeatable Models were activated. </a:t>
            </a:r>
          </a:p>
          <a:p>
            <a:pPr lvl="0" rtl="0">
              <a:spcBef>
                <a:spcPts val="0"/>
              </a:spcBef>
              <a:buNone/>
            </a:pPr>
            <a:r>
              <a:t/>
            </a:r>
            <a:endParaRPr sz="1400"/>
          </a:p>
          <a:p>
            <a:pPr lvl="0" rtl="0">
              <a:spcBef>
                <a:spcPts val="0"/>
              </a:spcBef>
              <a:buNone/>
            </a:pPr>
            <a:r>
              <a:rPr lang="en" sz="1400"/>
              <a:t>Using the </a:t>
            </a:r>
            <a:r>
              <a:rPr b="1" lang="en" sz="1400"/>
              <a:t>&lt;Echo&gt;</a:t>
            </a:r>
            <a:r>
              <a:rPr lang="en" sz="1400"/>
              <a:t> tag we tell the user what was previously mentioned ( this Echo may not be the exact output the Bot generated last time as its a fresh response from a Non-Repeatable Model ).</a:t>
            </a:r>
            <a:br>
              <a:rPr lang="en" sz="1400"/>
            </a:br>
            <a:br>
              <a:rPr lang="en" sz="1400"/>
            </a:br>
            <a:r>
              <a:rPr lang="en" sz="1400"/>
              <a:t>If you are unsure as to how repetitions are Managed in SIML we recommend leaving the Code as such if you are developing an English Bot.</a:t>
            </a:r>
          </a:p>
        </p:txBody>
      </p:sp>
      <p:sp>
        <p:nvSpPr>
          <p:cNvPr id="651" name="Shape 651"/>
          <p:cNvSpPr txBox="1"/>
          <p:nvPr/>
        </p:nvSpPr>
        <p:spPr>
          <a:xfrm>
            <a:off x="0" y="6427200"/>
            <a:ext cx="8687400" cy="2919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77480"/>
                </a:solidFill>
                <a:latin typeface="Lato"/>
                <a:ea typeface="Lato"/>
                <a:cs typeface="Lato"/>
                <a:sym typeface="Lato"/>
              </a:rPr>
              <a:t>❊ A few SIML elements are Not valid within a Repeat element</a:t>
            </a:r>
          </a:p>
        </p:txBody>
      </p:sp>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5" name="Shape 655"/>
        <p:cNvGrpSpPr/>
        <p:nvPr/>
      </p:nvGrpSpPr>
      <p:grpSpPr>
        <a:xfrm>
          <a:off x="0" y="0"/>
          <a:ext cx="0" cy="0"/>
          <a:chOff x="0" y="0"/>
          <a:chExt cx="0" cy="0"/>
        </a:xfrm>
      </p:grpSpPr>
      <p:sp>
        <p:nvSpPr>
          <p:cNvPr id="656" name="Shape 656"/>
          <p:cNvSpPr txBox="1"/>
          <p:nvPr>
            <p:ph idx="4294967295" type="ctrTitle"/>
          </p:nvPr>
        </p:nvSpPr>
        <p:spPr>
          <a:xfrm>
            <a:off x="940350" y="2881050"/>
            <a:ext cx="6444600" cy="1095899"/>
          </a:xfrm>
          <a:prstGeom prst="rect">
            <a:avLst/>
          </a:prstGeom>
        </p:spPr>
        <p:txBody>
          <a:bodyPr anchorCtr="0" anchor="b" bIns="91425" lIns="91425" rIns="91425" tIns="91425">
            <a:noAutofit/>
          </a:bodyPr>
          <a:lstStyle/>
          <a:p>
            <a:pPr lvl="0" rtl="0">
              <a:spcBef>
                <a:spcPts val="0"/>
              </a:spcBef>
              <a:buNone/>
            </a:pPr>
            <a:r>
              <a:rPr b="1" lang="en" sz="7200">
                <a:solidFill>
                  <a:srgbClr val="FFFFFF"/>
                </a:solidFill>
                <a:latin typeface="Lato"/>
                <a:ea typeface="Lato"/>
                <a:cs typeface="Lato"/>
                <a:sym typeface="Lato"/>
              </a:rPr>
              <a:t>Conclusion</a:t>
            </a:r>
          </a:p>
        </p:txBody>
      </p:sp>
      <p:sp>
        <p:nvSpPr>
          <p:cNvPr id="657" name="Shape 657"/>
          <p:cNvSpPr txBox="1"/>
          <p:nvPr>
            <p:ph idx="4294967295" type="subTitle"/>
          </p:nvPr>
        </p:nvSpPr>
        <p:spPr>
          <a:xfrm>
            <a:off x="940350" y="4015350"/>
            <a:ext cx="8013600" cy="1503600"/>
          </a:xfrm>
          <a:prstGeom prst="rect">
            <a:avLst/>
          </a:prstGeom>
        </p:spPr>
        <p:txBody>
          <a:bodyPr anchorCtr="0" anchor="t" bIns="91425" lIns="91425" rIns="91425" tIns="91425">
            <a:noAutofit/>
          </a:bodyPr>
          <a:lstStyle/>
          <a:p>
            <a:pPr lvl="0" rtl="0">
              <a:spcBef>
                <a:spcPts val="0"/>
              </a:spcBef>
              <a:buNone/>
            </a:pPr>
            <a:r>
              <a:rPr lang="en" sz="2400">
                <a:solidFill>
                  <a:srgbClr val="FFFFFF"/>
                </a:solidFill>
              </a:rPr>
              <a:t>We have barely scratched the surface with this presentation and we highly recommend that you go through SIML Wiki to create intelligent Bots.</a:t>
            </a:r>
          </a:p>
        </p:txBody>
      </p:sp>
      <p:sp>
        <p:nvSpPr>
          <p:cNvPr id="658" name="Shape 658"/>
          <p:cNvSpPr/>
          <p:nvPr/>
        </p:nvSpPr>
        <p:spPr>
          <a:xfrm>
            <a:off x="0" y="2881050"/>
            <a:ext cx="940499" cy="891599"/>
          </a:xfrm>
          <a:prstGeom prst="rightArrow">
            <a:avLst>
              <a:gd fmla="val 61815" name="adj1"/>
              <a:gd fmla="val 50000" name="adj2"/>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2" name="Shape 662"/>
        <p:cNvGrpSpPr/>
        <p:nvPr/>
      </p:nvGrpSpPr>
      <p:grpSpPr>
        <a:xfrm>
          <a:off x="0" y="0"/>
          <a:ext cx="0" cy="0"/>
          <a:chOff x="0" y="0"/>
          <a:chExt cx="0" cy="0"/>
        </a:xfrm>
      </p:grpSpPr>
      <p:sp>
        <p:nvSpPr>
          <p:cNvPr id="663" name="Shape 663"/>
          <p:cNvSpPr txBox="1"/>
          <p:nvPr>
            <p:ph type="title"/>
          </p:nvPr>
        </p:nvSpPr>
        <p:spPr>
          <a:xfrm>
            <a:off x="893700" y="274650"/>
            <a:ext cx="6462600" cy="1143000"/>
          </a:xfrm>
          <a:prstGeom prst="rect">
            <a:avLst/>
          </a:prstGeom>
        </p:spPr>
        <p:txBody>
          <a:bodyPr anchorCtr="0" anchor="b" bIns="91425" lIns="91425" rIns="91425" tIns="91425">
            <a:noAutofit/>
          </a:bodyPr>
          <a:lstStyle/>
          <a:p>
            <a:pPr lvl="0" rtl="0">
              <a:spcBef>
                <a:spcPts val="0"/>
              </a:spcBef>
              <a:buNone/>
            </a:pPr>
            <a:r>
              <a:rPr lang="en"/>
              <a:t>Wrapping it all</a:t>
            </a:r>
          </a:p>
        </p:txBody>
      </p:sp>
      <p:sp>
        <p:nvSpPr>
          <p:cNvPr id="664" name="Shape 664"/>
          <p:cNvSpPr txBox="1"/>
          <p:nvPr>
            <p:ph idx="1" type="body"/>
          </p:nvPr>
        </p:nvSpPr>
        <p:spPr>
          <a:xfrm>
            <a:off x="893700" y="2514600"/>
            <a:ext cx="2491199" cy="1739999"/>
          </a:xfrm>
          <a:prstGeom prst="rect">
            <a:avLst/>
          </a:prstGeom>
        </p:spPr>
        <p:txBody>
          <a:bodyPr anchorCtr="0" anchor="t" bIns="91425" lIns="91425" rIns="91425" tIns="91425">
            <a:noAutofit/>
          </a:bodyPr>
          <a:lstStyle/>
          <a:p>
            <a:pPr lvl="0" rtl="0">
              <a:spcBef>
                <a:spcPts val="0"/>
              </a:spcBef>
              <a:buNone/>
            </a:pPr>
            <a:r>
              <a:rPr b="1" lang="en"/>
              <a:t>Wiki</a:t>
            </a:r>
          </a:p>
          <a:p>
            <a:pPr lvl="0" rtl="0">
              <a:spcBef>
                <a:spcPts val="0"/>
              </a:spcBef>
              <a:buNone/>
            </a:pPr>
            <a:r>
              <a:rPr lang="en" sz="1200"/>
              <a:t>Syn Wiki elaborates all of the concepts discussed in this documentation. So if you need more details you know exactly where to look for.</a:t>
            </a:r>
          </a:p>
        </p:txBody>
      </p:sp>
      <p:sp>
        <p:nvSpPr>
          <p:cNvPr id="665" name="Shape 665"/>
          <p:cNvSpPr txBox="1"/>
          <p:nvPr>
            <p:ph idx="2" type="body"/>
          </p:nvPr>
        </p:nvSpPr>
        <p:spPr>
          <a:xfrm>
            <a:off x="3512559" y="2514600"/>
            <a:ext cx="2491199" cy="1739999"/>
          </a:xfrm>
          <a:prstGeom prst="rect">
            <a:avLst/>
          </a:prstGeom>
        </p:spPr>
        <p:txBody>
          <a:bodyPr anchorCtr="0" anchor="t" bIns="91425" lIns="91425" rIns="91425" tIns="91425">
            <a:noAutofit/>
          </a:bodyPr>
          <a:lstStyle/>
          <a:p>
            <a:pPr lvl="0" rtl="0">
              <a:spcBef>
                <a:spcPts val="0"/>
              </a:spcBef>
              <a:buNone/>
            </a:pPr>
            <a:r>
              <a:rPr b="1" lang="en"/>
              <a:t>Studio</a:t>
            </a:r>
          </a:p>
          <a:p>
            <a:pPr lvl="0" rtl="0">
              <a:spcBef>
                <a:spcPts val="0"/>
              </a:spcBef>
              <a:buNone/>
            </a:pPr>
            <a:r>
              <a:rPr lang="en" sz="1200"/>
              <a:t>Syn Chatbot Studio is the official IDE and the main playground for working with SIML projects. </a:t>
            </a:r>
          </a:p>
        </p:txBody>
      </p:sp>
      <p:sp>
        <p:nvSpPr>
          <p:cNvPr id="666" name="Shape 666"/>
          <p:cNvSpPr txBox="1"/>
          <p:nvPr>
            <p:ph idx="3" type="body"/>
          </p:nvPr>
        </p:nvSpPr>
        <p:spPr>
          <a:xfrm>
            <a:off x="6131419" y="2514600"/>
            <a:ext cx="2491199" cy="1739999"/>
          </a:xfrm>
          <a:prstGeom prst="rect">
            <a:avLst/>
          </a:prstGeom>
        </p:spPr>
        <p:txBody>
          <a:bodyPr anchorCtr="0" anchor="t" bIns="91425" lIns="91425" rIns="91425" tIns="91425">
            <a:noAutofit/>
          </a:bodyPr>
          <a:lstStyle/>
          <a:p>
            <a:pPr lvl="0" rtl="0">
              <a:spcBef>
                <a:spcPts val="0"/>
              </a:spcBef>
              <a:buNone/>
            </a:pPr>
            <a:r>
              <a:rPr b="1" lang="en"/>
              <a:t>Forum</a:t>
            </a:r>
          </a:p>
          <a:p>
            <a:pPr lvl="0" rtl="0">
              <a:spcBef>
                <a:spcPts val="0"/>
              </a:spcBef>
              <a:buNone/>
            </a:pPr>
            <a:r>
              <a:rPr lang="en" sz="1200"/>
              <a:t>If you have any questions or suggestions Syn is open to you. Unleash the Synner in you and get together with us at Forum.Syn.co.in</a:t>
            </a:r>
          </a:p>
          <a:p>
            <a:pPr lvl="0" rtl="0">
              <a:spcBef>
                <a:spcPts val="0"/>
              </a:spcBef>
              <a:buNone/>
            </a:pPr>
            <a:r>
              <a:t/>
            </a:r>
            <a:endParaRPr sz="1200"/>
          </a:p>
        </p:txBody>
      </p:sp>
      <p:sp>
        <p:nvSpPr>
          <p:cNvPr id="667" name="Shape 667"/>
          <p:cNvSpPr txBox="1"/>
          <p:nvPr>
            <p:ph idx="1" type="body"/>
          </p:nvPr>
        </p:nvSpPr>
        <p:spPr>
          <a:xfrm>
            <a:off x="893700" y="4876800"/>
            <a:ext cx="2491199" cy="1739999"/>
          </a:xfrm>
          <a:prstGeom prst="rect">
            <a:avLst/>
          </a:prstGeom>
        </p:spPr>
        <p:txBody>
          <a:bodyPr anchorCtr="0" anchor="t" bIns="91425" lIns="91425" rIns="91425" tIns="91425">
            <a:noAutofit/>
          </a:bodyPr>
          <a:lstStyle/>
          <a:p>
            <a:pPr lvl="0" rtl="0">
              <a:spcBef>
                <a:spcPts val="0"/>
              </a:spcBef>
              <a:buNone/>
            </a:pPr>
            <a:r>
              <a:rPr b="1" lang="en"/>
              <a:t>SIML</a:t>
            </a:r>
          </a:p>
          <a:p>
            <a:pPr lvl="0" rtl="0">
              <a:spcBef>
                <a:spcPts val="0"/>
              </a:spcBef>
              <a:buNone/>
            </a:pPr>
            <a:r>
              <a:rPr lang="en" sz="1200"/>
              <a:t>SIML will always be improved and any specification changes will not hamper your development as our IDE will automatically upgrade the projects for you.</a:t>
            </a:r>
          </a:p>
        </p:txBody>
      </p:sp>
      <p:sp>
        <p:nvSpPr>
          <p:cNvPr id="668" name="Shape 668"/>
          <p:cNvSpPr txBox="1"/>
          <p:nvPr>
            <p:ph idx="2" type="body"/>
          </p:nvPr>
        </p:nvSpPr>
        <p:spPr>
          <a:xfrm>
            <a:off x="3512559" y="4876800"/>
            <a:ext cx="2491199" cy="1739999"/>
          </a:xfrm>
          <a:prstGeom prst="rect">
            <a:avLst/>
          </a:prstGeom>
        </p:spPr>
        <p:txBody>
          <a:bodyPr anchorCtr="0" anchor="t" bIns="91425" lIns="91425" rIns="91425" tIns="91425">
            <a:noAutofit/>
          </a:bodyPr>
          <a:lstStyle/>
          <a:p>
            <a:pPr lvl="0" rtl="0">
              <a:spcBef>
                <a:spcPts val="0"/>
              </a:spcBef>
              <a:buNone/>
            </a:pPr>
            <a:r>
              <a:rPr b="1" lang="en"/>
              <a:t>AI Freedom</a:t>
            </a:r>
          </a:p>
          <a:p>
            <a:pPr lvl="0" rtl="0">
              <a:spcBef>
                <a:spcPts val="0"/>
              </a:spcBef>
              <a:buNone/>
            </a:pPr>
            <a:r>
              <a:rPr lang="en" sz="1200"/>
              <a:t>All SIML knowledge base templates are free for both Commercial and noncommercial applications. To give the users the true Power SIML files are licensed under </a:t>
            </a:r>
            <a:r>
              <a:rPr lang="en" sz="1200" u="sng">
                <a:solidFill>
                  <a:schemeClr val="hlink"/>
                </a:solidFill>
                <a:hlinkClick r:id="rId3"/>
              </a:rPr>
              <a:t>Apache License Version 2.0</a:t>
            </a:r>
          </a:p>
        </p:txBody>
      </p:sp>
      <p:sp>
        <p:nvSpPr>
          <p:cNvPr id="669" name="Shape 669"/>
          <p:cNvSpPr txBox="1"/>
          <p:nvPr>
            <p:ph idx="3" type="body"/>
          </p:nvPr>
        </p:nvSpPr>
        <p:spPr>
          <a:xfrm>
            <a:off x="6131419" y="4876800"/>
            <a:ext cx="2491199" cy="1739999"/>
          </a:xfrm>
          <a:prstGeom prst="rect">
            <a:avLst/>
          </a:prstGeom>
        </p:spPr>
        <p:txBody>
          <a:bodyPr anchorCtr="0" anchor="t" bIns="91425" lIns="91425" rIns="91425" tIns="91425">
            <a:noAutofit/>
          </a:bodyPr>
          <a:lstStyle/>
          <a:p>
            <a:pPr lvl="0" rtl="0">
              <a:spcBef>
                <a:spcPts val="0"/>
              </a:spcBef>
              <a:buNone/>
            </a:pPr>
            <a:r>
              <a:rPr b="1" lang="en"/>
              <a:t>0 Redundancy</a:t>
            </a:r>
          </a:p>
          <a:p>
            <a:pPr lvl="0" rtl="0">
              <a:spcBef>
                <a:spcPts val="0"/>
              </a:spcBef>
              <a:buNone/>
            </a:pPr>
            <a:r>
              <a:rPr lang="en" sz="1200"/>
              <a:t>With SIML we aim to eliminate the decade old code redundancy using automated tools and analysis.</a:t>
            </a:r>
          </a:p>
        </p:txBody>
      </p:sp>
      <p:sp>
        <p:nvSpPr>
          <p:cNvPr id="670" name="Shape 670"/>
          <p:cNvSpPr/>
          <p:nvPr/>
        </p:nvSpPr>
        <p:spPr>
          <a:xfrm>
            <a:off x="977625" y="1866100"/>
            <a:ext cx="692400" cy="6924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671" name="Shape 671"/>
          <p:cNvSpPr/>
          <p:nvPr/>
        </p:nvSpPr>
        <p:spPr>
          <a:xfrm>
            <a:off x="3608153" y="1866100"/>
            <a:ext cx="692400" cy="6924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672" name="Shape 672"/>
          <p:cNvSpPr/>
          <p:nvPr/>
        </p:nvSpPr>
        <p:spPr>
          <a:xfrm>
            <a:off x="6238682" y="1866100"/>
            <a:ext cx="692400" cy="6924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sp>
        <p:nvSpPr>
          <p:cNvPr id="673" name="Shape 673"/>
          <p:cNvSpPr/>
          <p:nvPr/>
        </p:nvSpPr>
        <p:spPr>
          <a:xfrm>
            <a:off x="977625" y="4228300"/>
            <a:ext cx="692400" cy="692400"/>
          </a:xfrm>
          <a:prstGeom prst="rect">
            <a:avLst/>
          </a:prstGeom>
          <a:solidFill>
            <a:srgbClr val="7ECEFD"/>
          </a:solidFill>
          <a:ln>
            <a:noFill/>
          </a:ln>
        </p:spPr>
        <p:txBody>
          <a:bodyPr anchorCtr="0" anchor="ctr" bIns="91425" lIns="91425" rIns="91425" tIns="91425">
            <a:noAutofit/>
          </a:bodyPr>
          <a:lstStyle/>
          <a:p>
            <a:pPr lvl="0">
              <a:spcBef>
                <a:spcPts val="0"/>
              </a:spcBef>
              <a:buNone/>
            </a:pPr>
            <a:r>
              <a:t/>
            </a:r>
            <a:endParaRPr/>
          </a:p>
        </p:txBody>
      </p:sp>
      <p:sp>
        <p:nvSpPr>
          <p:cNvPr id="674" name="Shape 674"/>
          <p:cNvSpPr/>
          <p:nvPr/>
        </p:nvSpPr>
        <p:spPr>
          <a:xfrm>
            <a:off x="3608153" y="4228300"/>
            <a:ext cx="692400" cy="692400"/>
          </a:xfrm>
          <a:prstGeom prst="rect">
            <a:avLst/>
          </a:prstGeom>
          <a:solidFill>
            <a:srgbClr val="FF9715"/>
          </a:solidFill>
          <a:ln>
            <a:noFill/>
          </a:ln>
        </p:spPr>
        <p:txBody>
          <a:bodyPr anchorCtr="0" anchor="ctr" bIns="91425" lIns="91425" rIns="91425" tIns="91425">
            <a:noAutofit/>
          </a:bodyPr>
          <a:lstStyle/>
          <a:p>
            <a:pPr lvl="0">
              <a:spcBef>
                <a:spcPts val="0"/>
              </a:spcBef>
              <a:buNone/>
            </a:pPr>
            <a:r>
              <a:t/>
            </a:r>
            <a:endParaRPr/>
          </a:p>
        </p:txBody>
      </p:sp>
      <p:sp>
        <p:nvSpPr>
          <p:cNvPr id="675" name="Shape 675"/>
          <p:cNvSpPr/>
          <p:nvPr/>
        </p:nvSpPr>
        <p:spPr>
          <a:xfrm>
            <a:off x="6238682" y="4228300"/>
            <a:ext cx="692400" cy="692400"/>
          </a:xfrm>
          <a:prstGeom prst="rect">
            <a:avLst/>
          </a:prstGeom>
          <a:solidFill>
            <a:srgbClr val="F20253"/>
          </a:solidFill>
          <a:ln>
            <a:noFill/>
          </a:ln>
        </p:spPr>
        <p:txBody>
          <a:bodyPr anchorCtr="0" anchor="ctr" bIns="91425" lIns="91425" rIns="91425" tIns="91425">
            <a:noAutofit/>
          </a:bodyPr>
          <a:lstStyle/>
          <a:p>
            <a:pPr lvl="0">
              <a:spcBef>
                <a:spcPts val="0"/>
              </a:spcBef>
              <a:buNone/>
            </a:pPr>
            <a:r>
              <a:t/>
            </a:r>
            <a:endParaRPr/>
          </a:p>
        </p:txBody>
      </p:sp>
      <p:pic>
        <p:nvPicPr>
          <p:cNvPr id="676" name="Shape 676"/>
          <p:cNvPicPr preferRelativeResize="0"/>
          <p:nvPr/>
        </p:nvPicPr>
        <p:blipFill>
          <a:blip r:embed="rId4">
            <a:alphaModFix/>
          </a:blip>
          <a:stretch>
            <a:fillRect/>
          </a:stretch>
        </p:blipFill>
        <p:spPr>
          <a:xfrm>
            <a:off x="3752959" y="2010906"/>
            <a:ext cx="402795" cy="402787"/>
          </a:xfrm>
          <a:prstGeom prst="rect">
            <a:avLst/>
          </a:prstGeom>
          <a:noFill/>
          <a:ln>
            <a:noFill/>
          </a:ln>
        </p:spPr>
      </p:pic>
      <p:pic>
        <p:nvPicPr>
          <p:cNvPr id="677" name="Shape 677"/>
          <p:cNvPicPr preferRelativeResize="0"/>
          <p:nvPr/>
        </p:nvPicPr>
        <p:blipFill>
          <a:blip r:embed="rId5">
            <a:alphaModFix/>
          </a:blip>
          <a:stretch>
            <a:fillRect/>
          </a:stretch>
        </p:blipFill>
        <p:spPr>
          <a:xfrm>
            <a:off x="6383485" y="2010911"/>
            <a:ext cx="402795" cy="402787"/>
          </a:xfrm>
          <a:prstGeom prst="rect">
            <a:avLst/>
          </a:prstGeom>
          <a:noFill/>
          <a:ln>
            <a:noFill/>
          </a:ln>
        </p:spPr>
      </p:pic>
      <p:pic>
        <p:nvPicPr>
          <p:cNvPr id="678" name="Shape 678"/>
          <p:cNvPicPr preferRelativeResize="0"/>
          <p:nvPr/>
        </p:nvPicPr>
        <p:blipFill>
          <a:blip r:embed="rId6">
            <a:alphaModFix/>
          </a:blip>
          <a:stretch>
            <a:fillRect/>
          </a:stretch>
        </p:blipFill>
        <p:spPr>
          <a:xfrm>
            <a:off x="6383479" y="4373105"/>
            <a:ext cx="402795" cy="402787"/>
          </a:xfrm>
          <a:prstGeom prst="rect">
            <a:avLst/>
          </a:prstGeom>
          <a:noFill/>
          <a:ln>
            <a:noFill/>
          </a:ln>
        </p:spPr>
      </p:pic>
      <p:pic>
        <p:nvPicPr>
          <p:cNvPr id="679" name="Shape 679"/>
          <p:cNvPicPr preferRelativeResize="0"/>
          <p:nvPr/>
        </p:nvPicPr>
        <p:blipFill>
          <a:blip r:embed="rId7">
            <a:alphaModFix/>
          </a:blip>
          <a:stretch>
            <a:fillRect/>
          </a:stretch>
        </p:blipFill>
        <p:spPr>
          <a:xfrm>
            <a:off x="3717877" y="4373111"/>
            <a:ext cx="402795" cy="402787"/>
          </a:xfrm>
          <a:prstGeom prst="rect">
            <a:avLst/>
          </a:prstGeom>
          <a:noFill/>
          <a:ln>
            <a:noFill/>
          </a:ln>
        </p:spPr>
      </p:pic>
      <p:pic>
        <p:nvPicPr>
          <p:cNvPr id="680" name="Shape 680"/>
          <p:cNvPicPr preferRelativeResize="0"/>
          <p:nvPr/>
        </p:nvPicPr>
        <p:blipFill>
          <a:blip r:embed="rId8">
            <a:alphaModFix/>
          </a:blip>
          <a:stretch>
            <a:fillRect/>
          </a:stretch>
        </p:blipFill>
        <p:spPr>
          <a:xfrm>
            <a:off x="1122421" y="4373102"/>
            <a:ext cx="402795" cy="402787"/>
          </a:xfrm>
          <a:prstGeom prst="rect">
            <a:avLst/>
          </a:prstGeom>
          <a:noFill/>
          <a:ln>
            <a:noFill/>
          </a:ln>
        </p:spPr>
      </p:pic>
      <p:pic>
        <p:nvPicPr>
          <p:cNvPr id="681" name="Shape 681"/>
          <p:cNvPicPr preferRelativeResize="0"/>
          <p:nvPr/>
        </p:nvPicPr>
        <p:blipFill>
          <a:blip r:embed="rId9">
            <a:alphaModFix/>
          </a:blip>
          <a:stretch>
            <a:fillRect/>
          </a:stretch>
        </p:blipFill>
        <p:spPr>
          <a:xfrm>
            <a:off x="1122425" y="2010905"/>
            <a:ext cx="402795" cy="402787"/>
          </a:xfrm>
          <a:prstGeom prst="rect">
            <a:avLst/>
          </a:prstGeom>
          <a:noFill/>
          <a:ln>
            <a:noFill/>
          </a:ln>
        </p:spPr>
      </p:pic>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5" name="Shape 685"/>
        <p:cNvGrpSpPr/>
        <p:nvPr/>
      </p:nvGrpSpPr>
      <p:grpSpPr>
        <a:xfrm>
          <a:off x="0" y="0"/>
          <a:ext cx="0" cy="0"/>
          <a:chOff x="0" y="0"/>
          <a:chExt cx="0" cy="0"/>
        </a:xfrm>
      </p:grpSpPr>
      <p:sp>
        <p:nvSpPr>
          <p:cNvPr id="686" name="Shape 686"/>
          <p:cNvSpPr txBox="1"/>
          <p:nvPr>
            <p:ph type="title"/>
          </p:nvPr>
        </p:nvSpPr>
        <p:spPr>
          <a:xfrm>
            <a:off x="893700" y="344525"/>
            <a:ext cx="6462600" cy="1143000"/>
          </a:xfrm>
          <a:prstGeom prst="rect">
            <a:avLst/>
          </a:prstGeom>
        </p:spPr>
        <p:txBody>
          <a:bodyPr anchorCtr="0" anchor="b" bIns="91425" lIns="91425" rIns="91425" tIns="91425">
            <a:noAutofit/>
          </a:bodyPr>
          <a:lstStyle/>
          <a:p>
            <a:pPr lvl="0" rtl="0">
              <a:spcBef>
                <a:spcPts val="0"/>
              </a:spcBef>
              <a:buNone/>
            </a:pPr>
            <a:r>
              <a:rPr lang="en"/>
              <a:t>Presentation Version 1.0 2014-12</a:t>
            </a:r>
          </a:p>
        </p:txBody>
      </p:sp>
      <p:sp>
        <p:nvSpPr>
          <p:cNvPr id="687" name="Shape 687"/>
          <p:cNvSpPr txBox="1"/>
          <p:nvPr>
            <p:ph idx="1" type="body"/>
          </p:nvPr>
        </p:nvSpPr>
        <p:spPr>
          <a:xfrm>
            <a:off x="893700" y="1600200"/>
            <a:ext cx="7419600" cy="4155300"/>
          </a:xfrm>
          <a:prstGeom prst="rect">
            <a:avLst/>
          </a:prstGeom>
        </p:spPr>
        <p:txBody>
          <a:bodyPr anchorCtr="0" anchor="t" bIns="91425" lIns="91425" rIns="91425" tIns="91425">
            <a:noAutofit/>
          </a:bodyPr>
          <a:lstStyle/>
          <a:p>
            <a:pPr lvl="0" rtl="0">
              <a:spcBef>
                <a:spcPts val="0"/>
              </a:spcBef>
              <a:buNone/>
            </a:pPr>
            <a:r>
              <a:rPr lang="en" sz="1400"/>
              <a:t>Products and Specifications used in this documentation</a:t>
            </a:r>
          </a:p>
          <a:p>
            <a:pPr indent="-317500" lvl="0" marL="457200" rtl="0">
              <a:lnSpc>
                <a:spcPct val="115000"/>
              </a:lnSpc>
              <a:spcBef>
                <a:spcPts val="0"/>
              </a:spcBef>
              <a:buSzPct val="100000"/>
            </a:pPr>
            <a:r>
              <a:rPr lang="en" sz="1400"/>
              <a:t>Specification: </a:t>
            </a:r>
            <a:r>
              <a:rPr b="1" lang="en" sz="1400"/>
              <a:t>SIML 1.0</a:t>
            </a:r>
          </a:p>
          <a:p>
            <a:pPr indent="-317500" lvl="0" marL="457200" rtl="0">
              <a:lnSpc>
                <a:spcPct val="115000"/>
              </a:lnSpc>
              <a:spcBef>
                <a:spcPts val="0"/>
              </a:spcBef>
              <a:buSzPct val="100000"/>
            </a:pPr>
            <a:r>
              <a:rPr lang="en" sz="1400"/>
              <a:t>Software: </a:t>
            </a:r>
            <a:r>
              <a:rPr b="1" lang="en" sz="1400"/>
              <a:t>Syn Chatbot Studio 1.0 Beta</a:t>
            </a:r>
          </a:p>
          <a:p>
            <a:pPr lvl="0" rtl="0">
              <a:lnSpc>
                <a:spcPct val="115000"/>
              </a:lnSpc>
              <a:spcBef>
                <a:spcPts val="0"/>
              </a:spcBef>
              <a:buNone/>
            </a:pPr>
            <a:r>
              <a:t/>
            </a:r>
            <a:endParaRPr b="1" sz="1400"/>
          </a:p>
          <a:p>
            <a:pPr lvl="0" rtl="0">
              <a:lnSpc>
                <a:spcPct val="115000"/>
              </a:lnSpc>
              <a:spcBef>
                <a:spcPts val="0"/>
              </a:spcBef>
              <a:buNone/>
            </a:pPr>
            <a:r>
              <a:rPr lang="en" sz="1400"/>
              <a:t>You can download all SIML Projects for Free and make changes:</a:t>
            </a:r>
          </a:p>
          <a:p>
            <a:pPr lvl="0" rtl="0">
              <a:lnSpc>
                <a:spcPct val="115000"/>
              </a:lnSpc>
              <a:spcBef>
                <a:spcPts val="0"/>
              </a:spcBef>
              <a:buNone/>
            </a:pPr>
            <a:r>
              <a:rPr lang="en" sz="1400" u="sng">
                <a:solidFill>
                  <a:schemeClr val="hlink"/>
                </a:solidFill>
                <a:hlinkClick r:id="rId3"/>
              </a:rPr>
              <a:t>https://github.com/SynHub</a:t>
            </a:r>
          </a:p>
          <a:p>
            <a:pPr lvl="0" rtl="0">
              <a:lnSpc>
                <a:spcPct val="115000"/>
              </a:lnSpc>
              <a:spcBef>
                <a:spcPts val="0"/>
              </a:spcBef>
              <a:buNone/>
            </a:pPr>
            <a:r>
              <a:rPr lang="en" sz="1400"/>
              <a:t>Licenses involved with SIML and its derivatives</a:t>
            </a:r>
          </a:p>
          <a:p>
            <a:pPr lvl="0" rtl="0">
              <a:lnSpc>
                <a:spcPct val="115000"/>
              </a:lnSpc>
              <a:spcBef>
                <a:spcPts val="0"/>
              </a:spcBef>
              <a:buNone/>
            </a:pPr>
            <a:r>
              <a:t/>
            </a:r>
            <a:endParaRPr sz="1400"/>
          </a:p>
          <a:p>
            <a:pPr indent="-317500" lvl="0" marL="457200" rtl="0">
              <a:lnSpc>
                <a:spcPct val="115000"/>
              </a:lnSpc>
              <a:spcBef>
                <a:spcPts val="0"/>
              </a:spcBef>
              <a:buSzPct val="100000"/>
            </a:pPr>
            <a:r>
              <a:rPr b="1" lang="en" sz="1400">
                <a:solidFill>
                  <a:srgbClr val="2185C5"/>
                </a:solidFill>
              </a:rPr>
              <a:t>SIML Files - </a:t>
            </a:r>
            <a:r>
              <a:rPr lang="en" sz="1400" u="sng">
                <a:solidFill>
                  <a:schemeClr val="hlink"/>
                </a:solidFill>
                <a:hlinkClick r:id="rId4"/>
              </a:rPr>
              <a:t>Apache License Version 2.0</a:t>
            </a:r>
          </a:p>
          <a:p>
            <a:pPr indent="-317500" lvl="0" marL="457200" rtl="0">
              <a:lnSpc>
                <a:spcPct val="115000"/>
              </a:lnSpc>
              <a:spcBef>
                <a:spcPts val="0"/>
              </a:spcBef>
              <a:buSzPct val="100000"/>
            </a:pPr>
            <a:r>
              <a:rPr b="1" lang="en" sz="1400">
                <a:solidFill>
                  <a:srgbClr val="FF9715"/>
                </a:solidFill>
              </a:rPr>
              <a:t>SIML Bot 1.0 [C# Portable] - </a:t>
            </a:r>
            <a:r>
              <a:rPr lang="en" sz="1400"/>
              <a:t>Syn Freeware License</a:t>
            </a:r>
          </a:p>
          <a:p>
            <a:pPr indent="-317500" lvl="0" marL="457200" rtl="0">
              <a:lnSpc>
                <a:spcPct val="115000"/>
              </a:lnSpc>
              <a:spcBef>
                <a:spcPts val="0"/>
              </a:spcBef>
              <a:buSzPct val="100000"/>
            </a:pPr>
            <a:r>
              <a:rPr b="1" lang="en" sz="1400">
                <a:solidFill>
                  <a:srgbClr val="F20253"/>
                </a:solidFill>
              </a:rPr>
              <a:t>Syn Chatbot Studio 1.0 Beta - </a:t>
            </a:r>
            <a:r>
              <a:rPr lang="en" sz="1400"/>
              <a:t>Syn Freeware License</a:t>
            </a:r>
          </a:p>
        </p:txBody>
      </p:sp>
      <p:sp>
        <p:nvSpPr>
          <p:cNvPr id="688" name="Shape 688"/>
          <p:cNvSpPr txBox="1"/>
          <p:nvPr/>
        </p:nvSpPr>
        <p:spPr>
          <a:xfrm>
            <a:off x="316275" y="6070200"/>
            <a:ext cx="8524199" cy="717299"/>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i="1" lang="en" sz="1200">
                <a:solidFill>
                  <a:srgbClr val="2185C5"/>
                </a:solidFill>
                <a:latin typeface="Lato"/>
                <a:ea typeface="Lato"/>
                <a:cs typeface="Lato"/>
                <a:sym typeface="Lato"/>
              </a:rPr>
              <a:t>All SIML files are licensed Apache License Version 2.0. Visit </a:t>
            </a:r>
            <a:r>
              <a:rPr i="1" lang="en" sz="1200" u="sng">
                <a:solidFill>
                  <a:schemeClr val="hlink"/>
                </a:solidFill>
                <a:latin typeface="Lato"/>
                <a:ea typeface="Lato"/>
                <a:cs typeface="Lato"/>
                <a:sym typeface="Lato"/>
                <a:hlinkClick r:id="rId5"/>
              </a:rPr>
              <a:t>http://www.apache.org/licenses/LICENSE-2.0</a:t>
            </a:r>
            <a:r>
              <a:rPr i="1" lang="en" sz="1200">
                <a:solidFill>
                  <a:srgbClr val="2185C5"/>
                </a:solidFill>
                <a:latin typeface="Lato"/>
                <a:ea typeface="Lato"/>
                <a:cs typeface="Lato"/>
                <a:sym typeface="Lato"/>
              </a:rPr>
              <a:t> for more details.</a:t>
            </a:r>
          </a:p>
          <a:p>
            <a:pPr lvl="0" rtl="0">
              <a:spcBef>
                <a:spcPts val="0"/>
              </a:spcBef>
              <a:buClr>
                <a:schemeClr val="dk1"/>
              </a:buClr>
              <a:buFont typeface="Arial"/>
              <a:buNone/>
            </a:pPr>
            <a:r>
              <a:t/>
            </a:r>
            <a:endParaRPr i="1" sz="1200">
              <a:solidFill>
                <a:srgbClr val="2185C5"/>
              </a:solidFill>
              <a:latin typeface="Lato"/>
              <a:ea typeface="Lato"/>
              <a:cs typeface="Lato"/>
              <a:sym typeface="Lato"/>
            </a:endParaRPr>
          </a:p>
          <a:p>
            <a:pPr lvl="0" rtl="0">
              <a:spcBef>
                <a:spcPts val="0"/>
              </a:spcBef>
              <a:buNone/>
            </a:pPr>
            <a:r>
              <a:t/>
            </a:r>
            <a:endParaRPr i="1" sz="1200">
              <a:solidFill>
                <a:srgbClr val="2185C5"/>
              </a:solidFill>
              <a:latin typeface="Lato"/>
              <a:ea typeface="Lato"/>
              <a:cs typeface="Lato"/>
              <a:sym typeface="Lato"/>
            </a:endParaRPr>
          </a:p>
        </p:txBody>
      </p:sp>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2" name="Shape 692"/>
        <p:cNvGrpSpPr/>
        <p:nvPr/>
      </p:nvGrpSpPr>
      <p:grpSpPr>
        <a:xfrm>
          <a:off x="0" y="0"/>
          <a:ext cx="0" cy="0"/>
          <a:chOff x="0" y="0"/>
          <a:chExt cx="0" cy="0"/>
        </a:xfrm>
      </p:grpSpPr>
      <p:sp>
        <p:nvSpPr>
          <p:cNvPr id="693" name="Shape 693"/>
          <p:cNvSpPr txBox="1"/>
          <p:nvPr>
            <p:ph idx="4294967295" type="ctrTitle"/>
          </p:nvPr>
        </p:nvSpPr>
        <p:spPr>
          <a:xfrm>
            <a:off x="916025" y="968125"/>
            <a:ext cx="5561100" cy="1546500"/>
          </a:xfrm>
          <a:prstGeom prst="rect">
            <a:avLst/>
          </a:prstGeom>
        </p:spPr>
        <p:txBody>
          <a:bodyPr anchorCtr="0" anchor="b" bIns="91425" lIns="91425" rIns="91425" tIns="91425">
            <a:noAutofit/>
          </a:bodyPr>
          <a:lstStyle/>
          <a:p>
            <a:pPr lvl="0" rtl="0">
              <a:spcBef>
                <a:spcPts val="0"/>
              </a:spcBef>
              <a:buNone/>
            </a:pPr>
            <a:r>
              <a:rPr lang="en" sz="6000">
                <a:solidFill>
                  <a:srgbClr val="7ECEFD"/>
                </a:solidFill>
              </a:rPr>
              <a:t>Thanks!</a:t>
            </a:r>
          </a:p>
        </p:txBody>
      </p:sp>
      <p:sp>
        <p:nvSpPr>
          <p:cNvPr id="694" name="Shape 694"/>
          <p:cNvSpPr txBox="1"/>
          <p:nvPr>
            <p:ph idx="4294967295" type="subTitle"/>
          </p:nvPr>
        </p:nvSpPr>
        <p:spPr>
          <a:xfrm>
            <a:off x="916025" y="2338950"/>
            <a:ext cx="5561100" cy="1046400"/>
          </a:xfrm>
          <a:prstGeom prst="rect">
            <a:avLst/>
          </a:prstGeom>
        </p:spPr>
        <p:txBody>
          <a:bodyPr anchorCtr="0" anchor="t" bIns="91425" lIns="91425" rIns="91425" tIns="91425">
            <a:noAutofit/>
          </a:bodyPr>
          <a:lstStyle/>
          <a:p>
            <a:pPr lvl="0" rtl="0">
              <a:spcBef>
                <a:spcPts val="0"/>
              </a:spcBef>
              <a:buNone/>
            </a:pPr>
            <a:r>
              <a:rPr b="1" lang="en" sz="4800">
                <a:solidFill>
                  <a:srgbClr val="FFFFFF"/>
                </a:solidFill>
              </a:rPr>
              <a:t>Any questions?</a:t>
            </a:r>
          </a:p>
        </p:txBody>
      </p:sp>
      <p:sp>
        <p:nvSpPr>
          <p:cNvPr id="695" name="Shape 695"/>
          <p:cNvSpPr txBox="1"/>
          <p:nvPr>
            <p:ph idx="4294967295" type="body"/>
          </p:nvPr>
        </p:nvSpPr>
        <p:spPr>
          <a:xfrm>
            <a:off x="916025" y="3678675"/>
            <a:ext cx="5561100" cy="2660700"/>
          </a:xfrm>
          <a:prstGeom prst="rect">
            <a:avLst/>
          </a:prstGeom>
        </p:spPr>
        <p:txBody>
          <a:bodyPr anchorCtr="0" anchor="t" bIns="91425" lIns="91425" rIns="91425" tIns="91425">
            <a:noAutofit/>
          </a:bodyPr>
          <a:lstStyle/>
          <a:p>
            <a:pPr lvl="0" rtl="0">
              <a:spcBef>
                <a:spcPts val="0"/>
              </a:spcBef>
              <a:buNone/>
            </a:pPr>
            <a:r>
              <a:rPr lang="en" sz="2400">
                <a:solidFill>
                  <a:srgbClr val="FFFFFF"/>
                </a:solidFill>
              </a:rPr>
              <a:t>Visit: Forum.Syn.co.in</a:t>
            </a:r>
          </a:p>
          <a:p>
            <a:pPr lvl="0" rtl="0">
              <a:spcBef>
                <a:spcPts val="0"/>
              </a:spcBef>
              <a:buNone/>
            </a:pPr>
            <a:r>
              <a:t/>
            </a:r>
            <a:endParaRPr sz="2400">
              <a:solidFill>
                <a:srgbClr val="FFFFFF"/>
              </a:solidFill>
            </a:endParaRPr>
          </a:p>
        </p:txBody>
      </p:sp>
      <p:sp>
        <p:nvSpPr>
          <p:cNvPr id="696" name="Shape 696"/>
          <p:cNvSpPr txBox="1"/>
          <p:nvPr>
            <p:ph idx="4294967295" type="body"/>
          </p:nvPr>
        </p:nvSpPr>
        <p:spPr>
          <a:xfrm>
            <a:off x="3490275" y="6008050"/>
            <a:ext cx="5561100" cy="652199"/>
          </a:xfrm>
          <a:prstGeom prst="rect">
            <a:avLst/>
          </a:prstGeom>
        </p:spPr>
        <p:txBody>
          <a:bodyPr anchorCtr="0" anchor="t" bIns="91425" lIns="91425" rIns="91425" tIns="91425">
            <a:noAutofit/>
          </a:bodyPr>
          <a:lstStyle/>
          <a:p>
            <a:pPr indent="0" lvl="0" marL="914400" rtl="0">
              <a:spcBef>
                <a:spcPts val="0"/>
              </a:spcBef>
              <a:buNone/>
            </a:pPr>
            <a:r>
              <a:rPr lang="en" sz="2400">
                <a:solidFill>
                  <a:srgbClr val="FFFFFF"/>
                </a:solidFill>
              </a:rPr>
              <a:t>Synthetic Intelligence Network</a:t>
            </a:r>
          </a:p>
          <a:p>
            <a:pPr lvl="0" rtl="0">
              <a:spcBef>
                <a:spcPts val="0"/>
              </a:spcBef>
              <a:buNone/>
            </a:pPr>
            <a:r>
              <a:t/>
            </a:r>
            <a:endParaRPr sz="2400">
              <a:solidFill>
                <a:srgbClr val="FFFFFF"/>
              </a:solidFil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pic>
        <p:nvPicPr>
          <p:cNvPr id="126" name="Shape 126"/>
          <p:cNvPicPr preferRelativeResize="0"/>
          <p:nvPr/>
        </p:nvPicPr>
        <p:blipFill>
          <a:blip r:embed="rId3">
            <a:alphaModFix/>
          </a:blip>
          <a:stretch>
            <a:fillRect/>
          </a:stretch>
        </p:blipFill>
        <p:spPr>
          <a:xfrm>
            <a:off x="916037" y="192400"/>
            <a:ext cx="5140125" cy="3997875"/>
          </a:xfrm>
          <a:prstGeom prst="rect">
            <a:avLst/>
          </a:prstGeom>
          <a:noFill/>
          <a:ln>
            <a:noFill/>
          </a:ln>
        </p:spPr>
      </p:pic>
      <p:sp>
        <p:nvSpPr>
          <p:cNvPr id="127" name="Shape 127"/>
          <p:cNvSpPr/>
          <p:nvPr/>
        </p:nvSpPr>
        <p:spPr>
          <a:xfrm>
            <a:off x="1127150" y="402975"/>
            <a:ext cx="4717800" cy="3007500"/>
          </a:xfrm>
          <a:prstGeom prst="rect">
            <a:avLst/>
          </a:prstGeom>
          <a:solidFill>
            <a:srgbClr val="F3F3F3"/>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solidFill>
                  <a:srgbClr val="999999"/>
                </a:solidFill>
              </a:rPr>
              <a:t>Place your screenshot here</a:t>
            </a:r>
          </a:p>
        </p:txBody>
      </p:sp>
      <p:sp>
        <p:nvSpPr>
          <p:cNvPr id="128" name="Shape 128"/>
          <p:cNvSpPr txBox="1"/>
          <p:nvPr>
            <p:ph idx="4294967295" type="body"/>
          </p:nvPr>
        </p:nvSpPr>
        <p:spPr>
          <a:xfrm>
            <a:off x="1127150" y="4505550"/>
            <a:ext cx="6605700" cy="1549199"/>
          </a:xfrm>
          <a:prstGeom prst="rect">
            <a:avLst/>
          </a:prstGeom>
        </p:spPr>
        <p:txBody>
          <a:bodyPr anchorCtr="0" anchor="ctr" bIns="91425" lIns="91425" rIns="91425" tIns="91425">
            <a:noAutofit/>
          </a:bodyPr>
          <a:lstStyle/>
          <a:p>
            <a:pPr lvl="0" rtl="0">
              <a:spcBef>
                <a:spcPts val="0"/>
              </a:spcBef>
              <a:buNone/>
            </a:pPr>
            <a:r>
              <a:rPr lang="en">
                <a:solidFill>
                  <a:srgbClr val="97ABBC"/>
                </a:solidFill>
                <a:latin typeface="Raleway"/>
                <a:ea typeface="Raleway"/>
                <a:cs typeface="Raleway"/>
                <a:sym typeface="Raleway"/>
              </a:rPr>
              <a:t>Syn Chatbot Studio </a:t>
            </a:r>
          </a:p>
          <a:p>
            <a:pPr indent="-317500" lvl="0" marL="457200" rtl="0">
              <a:spcBef>
                <a:spcPts val="0"/>
              </a:spcBef>
              <a:buSzPct val="100000"/>
            </a:pPr>
            <a:r>
              <a:rPr lang="en" sz="1400"/>
              <a:t>Click File-&gt;New-&gt;Project</a:t>
            </a:r>
          </a:p>
          <a:p>
            <a:pPr indent="-317500" lvl="0" marL="457200" rtl="0">
              <a:spcBef>
                <a:spcPts val="0"/>
              </a:spcBef>
              <a:buSzPct val="100000"/>
            </a:pPr>
            <a:r>
              <a:rPr lang="en" sz="1400"/>
              <a:t>Fill in the details and select “</a:t>
            </a:r>
            <a:r>
              <a:rPr b="1" lang="en" sz="1400"/>
              <a:t>Syn Web Assistant</a:t>
            </a:r>
            <a:r>
              <a:rPr lang="en" sz="1400"/>
              <a:t>” as the base template and click “</a:t>
            </a:r>
            <a:r>
              <a:rPr b="1" lang="en" sz="1400"/>
              <a:t>Create Project</a:t>
            </a:r>
            <a:r>
              <a:rPr lang="en" sz="1400"/>
              <a:t>”</a:t>
            </a:r>
          </a:p>
          <a:p>
            <a:pPr indent="-317500" lvl="0" marL="457200" rtl="0">
              <a:spcBef>
                <a:spcPts val="0"/>
              </a:spcBef>
              <a:buSzPct val="100000"/>
            </a:pPr>
            <a:r>
              <a:rPr lang="en" sz="1400"/>
              <a:t>Type in a filename and select a directory to save your new SIML Project to and click “</a:t>
            </a:r>
            <a:r>
              <a:rPr b="1" lang="en" sz="1400"/>
              <a:t>Save</a:t>
            </a:r>
            <a:r>
              <a:rPr lang="en" sz="1400"/>
              <a:t>”</a:t>
            </a:r>
          </a:p>
        </p:txBody>
      </p:sp>
      <p:pic>
        <p:nvPicPr>
          <p:cNvPr id="129" name="Shape 129"/>
          <p:cNvPicPr preferRelativeResize="0"/>
          <p:nvPr/>
        </p:nvPicPr>
        <p:blipFill>
          <a:blip r:embed="rId4">
            <a:alphaModFix/>
          </a:blip>
          <a:stretch>
            <a:fillRect/>
          </a:stretch>
        </p:blipFill>
        <p:spPr>
          <a:xfrm>
            <a:off x="1127150" y="402975"/>
            <a:ext cx="4717799" cy="3007500"/>
          </a:xfrm>
          <a:prstGeom prst="rect">
            <a:avLst/>
          </a:prstGeom>
          <a:noFill/>
          <a:ln>
            <a:noFill/>
          </a:ln>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idx="4294967295" type="ctrTitle"/>
          </p:nvPr>
        </p:nvSpPr>
        <p:spPr>
          <a:xfrm>
            <a:off x="916025" y="587125"/>
            <a:ext cx="5561100" cy="1546500"/>
          </a:xfrm>
          <a:prstGeom prst="rect">
            <a:avLst/>
          </a:prstGeom>
        </p:spPr>
        <p:txBody>
          <a:bodyPr anchorCtr="0" anchor="b" bIns="91425" lIns="91425" rIns="91425" tIns="91425">
            <a:noAutofit/>
          </a:bodyPr>
          <a:lstStyle/>
          <a:p>
            <a:pPr lvl="0">
              <a:spcBef>
                <a:spcPts val="0"/>
              </a:spcBef>
              <a:buNone/>
            </a:pPr>
            <a:r>
              <a:rPr lang="en" sz="6000">
                <a:solidFill>
                  <a:srgbClr val="7ECEFD"/>
                </a:solidFill>
              </a:rPr>
              <a:t>Done!</a:t>
            </a:r>
          </a:p>
        </p:txBody>
      </p:sp>
      <p:sp>
        <p:nvSpPr>
          <p:cNvPr id="135" name="Shape 135"/>
          <p:cNvSpPr txBox="1"/>
          <p:nvPr>
            <p:ph idx="4294967295" type="subTitle"/>
          </p:nvPr>
        </p:nvSpPr>
        <p:spPr>
          <a:xfrm>
            <a:off x="916025" y="1957950"/>
            <a:ext cx="5561100" cy="1046400"/>
          </a:xfrm>
          <a:prstGeom prst="rect">
            <a:avLst/>
          </a:prstGeom>
        </p:spPr>
        <p:txBody>
          <a:bodyPr anchorCtr="0" anchor="t" bIns="91425" lIns="91425" rIns="91425" tIns="91425">
            <a:noAutofit/>
          </a:bodyPr>
          <a:lstStyle/>
          <a:p>
            <a:pPr lvl="0">
              <a:spcBef>
                <a:spcPts val="0"/>
              </a:spcBef>
              <a:buNone/>
            </a:pPr>
            <a:r>
              <a:rPr b="1" lang="en" sz="4800">
                <a:solidFill>
                  <a:srgbClr val="2185C5"/>
                </a:solidFill>
              </a:rPr>
              <a:t>You’ve now created your first SIML Project</a:t>
            </a:r>
          </a:p>
        </p:txBody>
      </p:sp>
      <p:sp>
        <p:nvSpPr>
          <p:cNvPr id="136" name="Shape 136"/>
          <p:cNvSpPr txBox="1"/>
          <p:nvPr>
            <p:ph idx="4294967295" type="body"/>
          </p:nvPr>
        </p:nvSpPr>
        <p:spPr>
          <a:xfrm>
            <a:off x="822875" y="4738900"/>
            <a:ext cx="5561100" cy="1676699"/>
          </a:xfrm>
          <a:prstGeom prst="rect">
            <a:avLst/>
          </a:prstGeom>
        </p:spPr>
        <p:txBody>
          <a:bodyPr anchorCtr="0" anchor="t" bIns="91425" lIns="91425" rIns="91425" tIns="91425">
            <a:noAutofit/>
          </a:bodyPr>
          <a:lstStyle/>
          <a:p>
            <a:pPr lvl="0">
              <a:spcBef>
                <a:spcPts val="0"/>
              </a:spcBef>
              <a:buNone/>
            </a:pPr>
            <a:r>
              <a:rPr lang="en" sz="2400"/>
              <a:t>Whoa! well that was easy.</a:t>
            </a:r>
          </a:p>
        </p:txBody>
      </p:sp>
      <p:pic>
        <p:nvPicPr>
          <p:cNvPr id="137" name="Shape 137"/>
          <p:cNvPicPr preferRelativeResize="0"/>
          <p:nvPr/>
        </p:nvPicPr>
        <p:blipFill rotWithShape="1">
          <a:blip r:embed="rId3">
            <a:alphaModFix/>
          </a:blip>
          <a:srcRect b="1419" l="41832" r="32044" t="0"/>
          <a:stretch/>
        </p:blipFill>
        <p:spPr>
          <a:xfrm>
            <a:off x="7352500" y="0"/>
            <a:ext cx="1791499" cy="6760723"/>
          </a:xfrm>
          <a:prstGeom prst="rect">
            <a:avLst/>
          </a:prstGeom>
          <a:noFill/>
          <a:ln>
            <a:noFill/>
          </a:ln>
        </p:spPr>
      </p:pic>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893700" y="209575"/>
            <a:ext cx="6462600" cy="660900"/>
          </a:xfrm>
          <a:prstGeom prst="rect">
            <a:avLst/>
          </a:prstGeom>
        </p:spPr>
        <p:txBody>
          <a:bodyPr anchorCtr="0" anchor="b" bIns="91425" lIns="91425" rIns="91425" tIns="91425">
            <a:noAutofit/>
          </a:bodyPr>
          <a:lstStyle/>
          <a:p>
            <a:pPr lvl="0">
              <a:spcBef>
                <a:spcPts val="0"/>
              </a:spcBef>
              <a:buNone/>
            </a:pPr>
            <a:r>
              <a:rPr lang="en"/>
              <a:t>SIML Files Explorer</a:t>
            </a:r>
          </a:p>
        </p:txBody>
      </p:sp>
      <p:sp>
        <p:nvSpPr>
          <p:cNvPr id="143" name="Shape 143"/>
          <p:cNvSpPr txBox="1"/>
          <p:nvPr>
            <p:ph idx="1" type="body"/>
          </p:nvPr>
        </p:nvSpPr>
        <p:spPr>
          <a:xfrm>
            <a:off x="893700" y="788950"/>
            <a:ext cx="7512900" cy="3146700"/>
          </a:xfrm>
          <a:prstGeom prst="rect">
            <a:avLst/>
          </a:prstGeom>
        </p:spPr>
        <p:txBody>
          <a:bodyPr anchorCtr="0" anchor="t" bIns="91425" lIns="91425" rIns="91425" tIns="91425">
            <a:noAutofit/>
          </a:bodyPr>
          <a:lstStyle/>
          <a:p>
            <a:pPr lvl="0" rtl="0">
              <a:spcBef>
                <a:spcPts val="0"/>
              </a:spcBef>
              <a:buNone/>
            </a:pPr>
            <a:r>
              <a:rPr b="1" lang="en" sz="1800"/>
              <a:t>Settings</a:t>
            </a:r>
          </a:p>
          <a:p>
            <a:pPr indent="-342900" lvl="0" marL="457200" rtl="0">
              <a:spcBef>
                <a:spcPts val="0"/>
              </a:spcBef>
              <a:buSzPct val="100000"/>
            </a:pPr>
            <a:r>
              <a:rPr lang="en" sz="1800"/>
              <a:t>Bot-Settings</a:t>
            </a:r>
          </a:p>
          <a:p>
            <a:pPr indent="-342900" lvl="0" marL="457200" rtl="0">
              <a:spcBef>
                <a:spcPts val="0"/>
              </a:spcBef>
              <a:buSzPct val="100000"/>
            </a:pPr>
            <a:r>
              <a:rPr lang="en" sz="1800"/>
              <a:t>EmotionML</a:t>
            </a:r>
          </a:p>
          <a:p>
            <a:pPr indent="-342900" lvl="0" marL="457200" rtl="0">
              <a:spcBef>
                <a:spcPts val="0"/>
              </a:spcBef>
              <a:buSzPct val="100000"/>
            </a:pPr>
            <a:r>
              <a:rPr lang="en" sz="1800"/>
              <a:t>Maps</a:t>
            </a:r>
          </a:p>
          <a:p>
            <a:pPr indent="-342900" lvl="0" marL="457200" rtl="0">
              <a:spcBef>
                <a:spcPts val="0"/>
              </a:spcBef>
              <a:buSzPct val="100000"/>
            </a:pPr>
            <a:r>
              <a:rPr lang="en" sz="1800"/>
              <a:t>Normalizations</a:t>
            </a:r>
          </a:p>
          <a:p>
            <a:pPr indent="-342900" lvl="0" marL="457200" rtl="0">
              <a:spcBef>
                <a:spcPts val="0"/>
              </a:spcBef>
              <a:buSzPct val="100000"/>
            </a:pPr>
            <a:r>
              <a:rPr lang="en" sz="1800"/>
              <a:t>Pattern Reductions</a:t>
            </a:r>
          </a:p>
          <a:p>
            <a:pPr indent="-342900" lvl="0" marL="457200" rtl="0">
              <a:spcBef>
                <a:spcPts val="0"/>
              </a:spcBef>
              <a:buSzPct val="100000"/>
            </a:pPr>
            <a:r>
              <a:rPr lang="en" sz="1800"/>
              <a:t>Random Responses</a:t>
            </a:r>
          </a:p>
          <a:p>
            <a:pPr indent="-342900" lvl="0" marL="457200" rtl="0">
              <a:spcBef>
                <a:spcPts val="0"/>
              </a:spcBef>
              <a:buSzPct val="100000"/>
            </a:pPr>
            <a:r>
              <a:rPr lang="en" sz="1800"/>
              <a:t>Regular Expressions</a:t>
            </a:r>
          </a:p>
          <a:p>
            <a:pPr indent="-342900" lvl="0" marL="457200" rtl="0">
              <a:spcBef>
                <a:spcPts val="0"/>
              </a:spcBef>
              <a:buSzPct val="100000"/>
            </a:pPr>
            <a:r>
              <a:rPr lang="en" sz="1800"/>
              <a:t>Repetition</a:t>
            </a:r>
          </a:p>
          <a:p>
            <a:pPr indent="-342900" lvl="0" marL="457200" rtl="0">
              <a:spcBef>
                <a:spcPts val="0"/>
              </a:spcBef>
              <a:buSzPct val="100000"/>
            </a:pPr>
            <a:r>
              <a:rPr lang="en" sz="1800"/>
              <a:t>Scripts</a:t>
            </a:r>
          </a:p>
          <a:p>
            <a:pPr indent="-342900" lvl="0" marL="457200" rtl="0">
              <a:spcBef>
                <a:spcPts val="0"/>
              </a:spcBef>
              <a:buSzPct val="100000"/>
            </a:pPr>
            <a:r>
              <a:rPr lang="en" sz="1800"/>
              <a:t>Sets</a:t>
            </a:r>
          </a:p>
          <a:p>
            <a:pPr indent="-342900" lvl="0" marL="457200" rtl="0">
              <a:spcBef>
                <a:spcPts val="0"/>
              </a:spcBef>
              <a:buSzPct val="100000"/>
            </a:pPr>
            <a:r>
              <a:rPr lang="en" sz="1800"/>
              <a:t>User-Settings</a:t>
            </a:r>
          </a:p>
          <a:p>
            <a:pPr lvl="0" rtl="0">
              <a:spcBef>
                <a:spcPts val="0"/>
              </a:spcBef>
              <a:buNone/>
            </a:pPr>
            <a:r>
              <a:rPr b="1" lang="en" sz="1800"/>
              <a:t>Files</a:t>
            </a:r>
          </a:p>
          <a:p>
            <a:pPr indent="-342900" lvl="0" marL="457200" rtl="0">
              <a:spcBef>
                <a:spcPts val="0"/>
              </a:spcBef>
              <a:buSzPct val="100000"/>
            </a:pPr>
            <a:r>
              <a:rPr lang="en" sz="1800"/>
              <a:t>Hello Assistant</a:t>
            </a:r>
          </a:p>
        </p:txBody>
      </p:sp>
      <p:pic>
        <p:nvPicPr>
          <p:cNvPr id="144" name="Shape 144"/>
          <p:cNvPicPr preferRelativeResize="0"/>
          <p:nvPr/>
        </p:nvPicPr>
        <p:blipFill>
          <a:blip r:embed="rId3">
            <a:alphaModFix/>
          </a:blip>
          <a:stretch>
            <a:fillRect/>
          </a:stretch>
        </p:blipFill>
        <p:spPr>
          <a:xfrm>
            <a:off x="5910662" y="985737"/>
            <a:ext cx="2562225" cy="3629025"/>
          </a:xfrm>
          <a:prstGeom prst="rect">
            <a:avLst/>
          </a:prstGeom>
          <a:noFill/>
          <a:ln>
            <a:noFill/>
          </a:ln>
        </p:spPr>
      </p:pic>
      <p:sp>
        <p:nvSpPr>
          <p:cNvPr id="145" name="Shape 145"/>
          <p:cNvSpPr txBox="1"/>
          <p:nvPr/>
        </p:nvSpPr>
        <p:spPr>
          <a:xfrm>
            <a:off x="615450" y="5402550"/>
            <a:ext cx="7913100" cy="660900"/>
          </a:xfrm>
          <a:prstGeom prst="rect">
            <a:avLst/>
          </a:prstGeom>
          <a:noFill/>
          <a:ln>
            <a:noFill/>
          </a:ln>
        </p:spPr>
        <p:txBody>
          <a:bodyPr anchorCtr="0" anchor="t" bIns="91425" lIns="91425" rIns="91425" tIns="91425">
            <a:noAutofit/>
          </a:bodyPr>
          <a:lstStyle/>
          <a:p>
            <a:pPr lvl="0" rtl="0">
              <a:spcBef>
                <a:spcPts val="600"/>
              </a:spcBef>
              <a:buNone/>
            </a:pPr>
            <a:r>
              <a:rPr lang="en">
                <a:solidFill>
                  <a:srgbClr val="677480"/>
                </a:solidFill>
                <a:latin typeface="Lato"/>
                <a:ea typeface="Lato"/>
                <a:cs typeface="Lato"/>
                <a:sym typeface="Lato"/>
              </a:rPr>
              <a:t>We will go through all of the above files in this presentation but the order of evaluation may not be the same.</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