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A749-5086-4689-A8D5-E88D8AF23061}" type="datetimeFigureOut">
              <a:rPr lang="en-CA" smtClean="0"/>
              <a:t>2024-01-19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B05B-7EBB-4C1D-9535-CFE802C19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736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A749-5086-4689-A8D5-E88D8AF23061}" type="datetimeFigureOut">
              <a:rPr lang="en-CA" smtClean="0"/>
              <a:t>2024-01-19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B05B-7EBB-4C1D-9535-CFE802C19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608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A749-5086-4689-A8D5-E88D8AF23061}" type="datetimeFigureOut">
              <a:rPr lang="en-CA" smtClean="0"/>
              <a:t>2024-01-19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B05B-7EBB-4C1D-9535-CFE802C19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7134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A749-5086-4689-A8D5-E88D8AF23061}" type="datetimeFigureOut">
              <a:rPr lang="en-CA" smtClean="0"/>
              <a:t>2024-01-19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B05B-7EBB-4C1D-9535-CFE802C19DE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3004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A749-5086-4689-A8D5-E88D8AF23061}" type="datetimeFigureOut">
              <a:rPr lang="en-CA" smtClean="0"/>
              <a:t>2024-01-19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B05B-7EBB-4C1D-9535-CFE802C19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9364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A749-5086-4689-A8D5-E88D8AF23061}" type="datetimeFigureOut">
              <a:rPr lang="en-CA" smtClean="0"/>
              <a:t>2024-01-19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B05B-7EBB-4C1D-9535-CFE802C19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7586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A749-5086-4689-A8D5-E88D8AF23061}" type="datetimeFigureOut">
              <a:rPr lang="en-CA" smtClean="0"/>
              <a:t>2024-01-19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B05B-7EBB-4C1D-9535-CFE802C19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6371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A749-5086-4689-A8D5-E88D8AF23061}" type="datetimeFigureOut">
              <a:rPr lang="en-CA" smtClean="0"/>
              <a:t>2024-01-19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B05B-7EBB-4C1D-9535-CFE802C19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9206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A749-5086-4689-A8D5-E88D8AF23061}" type="datetimeFigureOut">
              <a:rPr lang="en-CA" smtClean="0"/>
              <a:t>2024-01-19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B05B-7EBB-4C1D-9535-CFE802C19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92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A749-5086-4689-A8D5-E88D8AF23061}" type="datetimeFigureOut">
              <a:rPr lang="en-CA" smtClean="0"/>
              <a:t>2024-01-19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B05B-7EBB-4C1D-9535-CFE802C19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424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A749-5086-4689-A8D5-E88D8AF23061}" type="datetimeFigureOut">
              <a:rPr lang="en-CA" smtClean="0"/>
              <a:t>2024-01-19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B05B-7EBB-4C1D-9535-CFE802C19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076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A749-5086-4689-A8D5-E88D8AF23061}" type="datetimeFigureOut">
              <a:rPr lang="en-CA" smtClean="0"/>
              <a:t>2024-01-19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B05B-7EBB-4C1D-9535-CFE802C19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425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A749-5086-4689-A8D5-E88D8AF23061}" type="datetimeFigureOut">
              <a:rPr lang="en-CA" smtClean="0"/>
              <a:t>2024-01-19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B05B-7EBB-4C1D-9535-CFE802C19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632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A749-5086-4689-A8D5-E88D8AF23061}" type="datetimeFigureOut">
              <a:rPr lang="en-CA" smtClean="0"/>
              <a:t>2024-01-19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B05B-7EBB-4C1D-9535-CFE802C19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43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A749-5086-4689-A8D5-E88D8AF23061}" type="datetimeFigureOut">
              <a:rPr lang="en-CA" smtClean="0"/>
              <a:t>2024-01-19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B05B-7EBB-4C1D-9535-CFE802C19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184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A749-5086-4689-A8D5-E88D8AF23061}" type="datetimeFigureOut">
              <a:rPr lang="en-CA" smtClean="0"/>
              <a:t>2024-01-19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B05B-7EBB-4C1D-9535-CFE802C19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556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A749-5086-4689-A8D5-E88D8AF23061}" type="datetimeFigureOut">
              <a:rPr lang="en-CA" smtClean="0"/>
              <a:t>2024-01-19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B05B-7EBB-4C1D-9535-CFE802C19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92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477A749-5086-4689-A8D5-E88D8AF23061}" type="datetimeFigureOut">
              <a:rPr lang="en-CA" smtClean="0"/>
              <a:t>2024-01-19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6B05B-7EBB-4C1D-9535-CFE802C19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9710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2A5D-A7E3-5AA1-E537-5A0844726B45}"/>
              </a:ext>
            </a:extLst>
          </p:cNvPr>
          <p:cNvSpPr txBox="1"/>
          <p:nvPr/>
        </p:nvSpPr>
        <p:spPr>
          <a:xfrm>
            <a:off x="2223655" y="2967335"/>
            <a:ext cx="6650182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5400" dirty="0"/>
              <a:t>DATA INSIGHTS</a:t>
            </a:r>
          </a:p>
        </p:txBody>
      </p:sp>
    </p:spTree>
    <p:extLst>
      <p:ext uri="{BB962C8B-B14F-4D97-AF65-F5344CB8AC3E}">
        <p14:creationId xmlns:p14="http://schemas.microsoft.com/office/powerpoint/2010/main" val="140392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106710-09D4-E5B0-336B-DDC9DD1C0F53}"/>
              </a:ext>
            </a:extLst>
          </p:cNvPr>
          <p:cNvSpPr txBox="1"/>
          <p:nvPr/>
        </p:nvSpPr>
        <p:spPr>
          <a:xfrm>
            <a:off x="133926" y="5411936"/>
            <a:ext cx="317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Avg Ride Length for Members 14 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4FC51-308B-52D8-B688-9590E52E067B}"/>
              </a:ext>
            </a:extLst>
          </p:cNvPr>
          <p:cNvSpPr txBox="1"/>
          <p:nvPr/>
        </p:nvSpPr>
        <p:spPr>
          <a:xfrm>
            <a:off x="3308926" y="503138"/>
            <a:ext cx="409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Avg Ride Length for Casual riders 20min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CC1853-684C-188D-6354-D80A0DF41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926" y="1288106"/>
            <a:ext cx="4096322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5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3E7BC3-B5D1-B54A-1EF9-8946231B1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0654" y="1034756"/>
            <a:ext cx="4617027" cy="529079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A142D4-3129-7D12-3DA0-D197AD0EA4AE}"/>
              </a:ext>
            </a:extLst>
          </p:cNvPr>
          <p:cNvSpPr txBox="1"/>
          <p:nvPr/>
        </p:nvSpPr>
        <p:spPr>
          <a:xfrm>
            <a:off x="202623" y="1749243"/>
            <a:ext cx="4950718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Members generally opted for the classic bike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FBA2F2-2872-C173-710B-01E0251C012E}"/>
              </a:ext>
            </a:extLst>
          </p:cNvPr>
          <p:cNvSpPr txBox="1"/>
          <p:nvPr/>
        </p:nvSpPr>
        <p:spPr>
          <a:xfrm>
            <a:off x="1594454" y="5402222"/>
            <a:ext cx="3231573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Casuals preferred the electric bike </a:t>
            </a:r>
          </a:p>
          <a:p>
            <a:endParaRPr lang="en-CA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AF192C-9B3D-EDB6-13CA-3F3892C5B2DE}"/>
              </a:ext>
            </a:extLst>
          </p:cNvPr>
          <p:cNvCxnSpPr>
            <a:cxnSpLocks/>
          </p:cNvCxnSpPr>
          <p:nvPr/>
        </p:nvCxnSpPr>
        <p:spPr>
          <a:xfrm>
            <a:off x="4826027" y="5704609"/>
            <a:ext cx="3580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D74460-7647-34D9-3E5C-74CF18D61329}"/>
              </a:ext>
            </a:extLst>
          </p:cNvPr>
          <p:cNvCxnSpPr>
            <a:cxnSpLocks/>
          </p:cNvCxnSpPr>
          <p:nvPr/>
        </p:nvCxnSpPr>
        <p:spPr>
          <a:xfrm>
            <a:off x="5153341" y="1943100"/>
            <a:ext cx="314899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04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0A5A6C-C568-1CB1-C068-7905B0D27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586" y="1228222"/>
            <a:ext cx="8427027" cy="53815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B613D3-9CFE-1CC2-8157-D3E4B7A96B88}"/>
              </a:ext>
            </a:extLst>
          </p:cNvPr>
          <p:cNvSpPr txBox="1"/>
          <p:nvPr/>
        </p:nvSpPr>
        <p:spPr>
          <a:xfrm>
            <a:off x="1158586" y="470612"/>
            <a:ext cx="8427028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Peak ride start time for both members and casuals was at 5 PM the same time rush hour starts in Chicago </a:t>
            </a:r>
          </a:p>
        </p:txBody>
      </p:sp>
    </p:spTree>
    <p:extLst>
      <p:ext uri="{BB962C8B-B14F-4D97-AF65-F5344CB8AC3E}">
        <p14:creationId xmlns:p14="http://schemas.microsoft.com/office/powerpoint/2010/main" val="256025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9CCABAC-E8BB-612E-DE41-4E3BB7B51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31" y="1244110"/>
            <a:ext cx="9372600" cy="53567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92FE91-71F2-69B6-CFEF-8966A7E4E9BA}"/>
              </a:ext>
            </a:extLst>
          </p:cNvPr>
          <p:cNvSpPr txBox="1"/>
          <p:nvPr/>
        </p:nvSpPr>
        <p:spPr>
          <a:xfrm>
            <a:off x="816031" y="770871"/>
            <a:ext cx="93726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Peak usage happens in summer during May, June, July, and August</a:t>
            </a:r>
          </a:p>
        </p:txBody>
      </p:sp>
    </p:spTree>
    <p:extLst>
      <p:ext uri="{BB962C8B-B14F-4D97-AF65-F5344CB8AC3E}">
        <p14:creationId xmlns:p14="http://schemas.microsoft.com/office/powerpoint/2010/main" val="215746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983F04-E81F-2B3B-6B34-15E5D8D0F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31873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A450D3-B1F2-AA5C-A541-012D22E4B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873" y="1"/>
            <a:ext cx="6560128" cy="3428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ED3D41-8BBA-2E39-F34B-FC5930A0B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25091"/>
            <a:ext cx="5631872" cy="3636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73B9A0-154B-DB54-56B7-03F92DAE88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872" y="3429000"/>
            <a:ext cx="6560128" cy="36918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AFCB49-7450-7F58-D49E-12E64EC2F4CC}"/>
              </a:ext>
            </a:extLst>
          </p:cNvPr>
          <p:cNvSpPr txBox="1"/>
          <p:nvPr/>
        </p:nvSpPr>
        <p:spPr>
          <a:xfrm>
            <a:off x="2566554" y="3053880"/>
            <a:ext cx="639041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CA" dirty="0"/>
              <a:t>Using the map we can see that Casuals are more likely to start and end their ride in Downtown Chicago</a:t>
            </a:r>
          </a:p>
        </p:txBody>
      </p:sp>
    </p:spTree>
    <p:extLst>
      <p:ext uri="{BB962C8B-B14F-4D97-AF65-F5344CB8AC3E}">
        <p14:creationId xmlns:p14="http://schemas.microsoft.com/office/powerpoint/2010/main" val="360267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650432-B423-D4B4-A4FA-520FDE443AE5}"/>
              </a:ext>
            </a:extLst>
          </p:cNvPr>
          <p:cNvSpPr txBox="1"/>
          <p:nvPr/>
        </p:nvSpPr>
        <p:spPr>
          <a:xfrm>
            <a:off x="238989" y="363681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How can the Marketing team apply this knowledge to create a </a:t>
            </a:r>
            <a:r>
              <a:rPr lang="en-US" b="1" dirty="0"/>
              <a:t> new marketing strategy to convert casual riders into annual members</a:t>
            </a:r>
            <a:r>
              <a:rPr lang="en-CA" b="1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8C5D3D-D32B-F0C6-5CF4-31D37741FE4A}"/>
              </a:ext>
            </a:extLst>
          </p:cNvPr>
          <p:cNvSpPr txBox="1"/>
          <p:nvPr/>
        </p:nvSpPr>
        <p:spPr>
          <a:xfrm>
            <a:off x="238989" y="1474047"/>
            <a:ext cx="74606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- Run advertisements and promotions for memberships in the summer months and during rush hour at around 5 pm in May, June, July, and August with the incentive that casual riders can save more money for taking rides.</a:t>
            </a:r>
          </a:p>
          <a:p>
            <a:endParaRPr lang="en-CA" dirty="0"/>
          </a:p>
          <a:p>
            <a:r>
              <a:rPr lang="en-CA" dirty="0"/>
              <a:t>- Since casual users use bikes on average for 5 minutes longer I suggest increasing the membership ride duration if possible since casuals generally prefer electric bikes have a program in the membership category where electric bikes can be used for a maximum of 20 minutes per ride</a:t>
            </a:r>
          </a:p>
          <a:p>
            <a:endParaRPr lang="en-CA" dirty="0"/>
          </a:p>
          <a:p>
            <a:r>
              <a:rPr lang="en-CA" dirty="0"/>
              <a:t>- </a:t>
            </a:r>
            <a:r>
              <a:rPr lang="en-US" dirty="0"/>
              <a:t>Targeting marketing efforts in areas where casual riders frequently start their trips, such as Streeter Dr &amp; Grand Ave, </a:t>
            </a:r>
            <a:r>
              <a:rPr lang="en-US" dirty="0" err="1"/>
              <a:t>DuSable</a:t>
            </a:r>
            <a:r>
              <a:rPr lang="en-US" dirty="0"/>
              <a:t> Lake Shore Dr &amp; Monroe St, and Millennium Park, could be an effective way to increase the number of casual riders who become members.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3082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245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jace chua</dc:creator>
  <cp:lastModifiedBy>jace chua</cp:lastModifiedBy>
  <cp:revision>1</cp:revision>
  <dcterms:created xsi:type="dcterms:W3CDTF">2024-01-26T21:52:38Z</dcterms:created>
  <dcterms:modified xsi:type="dcterms:W3CDTF">2024-01-26T22:35:53Z</dcterms:modified>
</cp:coreProperties>
</file>