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handoutMasterIdLst>
    <p:handoutMasterId r:id="rId36"/>
  </p:handoutMasterIdLst>
  <p:sldIdLst>
    <p:sldId id="258" r:id="rId2"/>
    <p:sldId id="285" r:id="rId3"/>
    <p:sldId id="259" r:id="rId4"/>
    <p:sldId id="283" r:id="rId5"/>
    <p:sldId id="262" r:id="rId6"/>
    <p:sldId id="260" r:id="rId7"/>
    <p:sldId id="300" r:id="rId8"/>
    <p:sldId id="302" r:id="rId9"/>
    <p:sldId id="301" r:id="rId10"/>
    <p:sldId id="284" r:id="rId11"/>
    <p:sldId id="263" r:id="rId12"/>
    <p:sldId id="286" r:id="rId13"/>
    <p:sldId id="287" r:id="rId14"/>
    <p:sldId id="266" r:id="rId15"/>
    <p:sldId id="267" r:id="rId16"/>
    <p:sldId id="288" r:id="rId17"/>
    <p:sldId id="279" r:id="rId18"/>
    <p:sldId id="280" r:id="rId19"/>
    <p:sldId id="281" r:id="rId20"/>
    <p:sldId id="282" r:id="rId21"/>
    <p:sldId id="289" r:id="rId22"/>
    <p:sldId id="265" r:id="rId23"/>
    <p:sldId id="274" r:id="rId24"/>
    <p:sldId id="275" r:id="rId25"/>
    <p:sldId id="268" r:id="rId26"/>
    <p:sldId id="269" r:id="rId27"/>
    <p:sldId id="294" r:id="rId28"/>
    <p:sldId id="299" r:id="rId29"/>
    <p:sldId id="298" r:id="rId30"/>
    <p:sldId id="297" r:id="rId31"/>
    <p:sldId id="277" r:id="rId32"/>
    <p:sldId id="291" r:id="rId33"/>
    <p:sldId id="292"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52" userDrawn="1">
          <p15:clr>
            <a:srgbClr val="A4A3A4"/>
          </p15:clr>
        </p15:guide>
        <p15:guide id="2" pos="28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42" autoAdjust="0"/>
    <p:restoredTop sz="94690" autoAdjust="0"/>
  </p:normalViewPr>
  <p:slideViewPr>
    <p:cSldViewPr snapToGrid="0" showGuides="1">
      <p:cViewPr varScale="1">
        <p:scale>
          <a:sx n="144" d="100"/>
          <a:sy n="144" d="100"/>
        </p:scale>
        <p:origin x="2008" y="-152"/>
      </p:cViewPr>
      <p:guideLst>
        <p:guide orient="horz" pos="2352"/>
        <p:guide pos="2856"/>
      </p:guideLst>
    </p:cSldViewPr>
  </p:slideViewPr>
  <p:notesTextViewPr>
    <p:cViewPr>
      <p:scale>
        <a:sx n="3" d="2"/>
        <a:sy n="3" d="2"/>
      </p:scale>
      <p:origin x="0" y="0"/>
    </p:cViewPr>
  </p:notesTextViewPr>
  <p:notesViewPr>
    <p:cSldViewPr snapToGrid="0" showGuides="1">
      <p:cViewPr varScale="1">
        <p:scale>
          <a:sx n="80" d="100"/>
          <a:sy n="80" d="100"/>
        </p:scale>
        <p:origin x="1224" y="11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87692F3-482F-4136-B2C1-821DB37E6B80}" type="datetimeFigureOut">
              <a:rPr lang="en-US" smtClean="0"/>
              <a:t>8/26/19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CC4F4E4-52FA-4184-B6A6-4BCD1D440086}" type="slidenum">
              <a:rPr lang="en-US" smtClean="0"/>
              <a:t>‹#›</a:t>
            </a:fld>
            <a:endParaRPr lang="en-US"/>
          </a:p>
        </p:txBody>
      </p:sp>
    </p:spTree>
    <p:extLst>
      <p:ext uri="{BB962C8B-B14F-4D97-AF65-F5344CB8AC3E}">
        <p14:creationId xmlns:p14="http://schemas.microsoft.com/office/powerpoint/2010/main" val="9540584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755CE8-895A-4F3E-B2BE-3E8BA188F8A5}" type="datetimeFigureOut">
              <a:rPr lang="en-US" smtClean="0"/>
              <a:t>8/26/19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5D9FB5-7DB6-46E5-83C7-51B60A4B0FBF}" type="slidenum">
              <a:rPr lang="en-US" smtClean="0"/>
              <a:t>‹#›</a:t>
            </a:fld>
            <a:endParaRPr lang="en-US"/>
          </a:p>
        </p:txBody>
      </p:sp>
    </p:spTree>
    <p:extLst>
      <p:ext uri="{BB962C8B-B14F-4D97-AF65-F5344CB8AC3E}">
        <p14:creationId xmlns:p14="http://schemas.microsoft.com/office/powerpoint/2010/main" val="1216696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prstGeom prst="rect">
            <a:avLst/>
          </a:prstGeom>
          <a:solidFill>
            <a:schemeClr val="accent5">
              <a:lumMod val="25000"/>
            </a:schemeClr>
          </a:solidFill>
        </p:spPr>
        <p:txBody>
          <a:bodyPr anchor="ctr" anchorCtr="0"/>
          <a:lstStyle>
            <a:lvl1pPr algn="ctr">
              <a:defRPr sz="3600">
                <a:solidFill>
                  <a:schemeClr val="bg1"/>
                </a:solidFill>
                <a:latin typeface="Calibri"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b="0">
                <a:latin typeface="Constantia" pitchFamily="18" charset="0"/>
              </a:defRPr>
            </a:lvl1pPr>
            <a:lvl2pPr>
              <a:defRPr>
                <a:latin typeface="Constantia" pitchFamily="18" charset="0"/>
              </a:defRPr>
            </a:lvl2pPr>
            <a:lvl3pPr>
              <a:defRPr>
                <a:latin typeface="Constantia" pitchFamily="18" charset="0"/>
              </a:defRPr>
            </a:lvl3pPr>
            <a:lvl4pPr>
              <a:defRPr>
                <a:latin typeface="Constantia" pitchFamily="18" charset="0"/>
              </a:defRPr>
            </a:lvl4pPr>
            <a:lvl5pPr>
              <a:defRPr>
                <a:latin typeface="Constantia"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367339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57283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465094" y="4381500"/>
            <a:ext cx="2678906" cy="3429000"/>
          </a:xfrm>
          <a:prstGeom prst="rect">
            <a:avLst/>
          </a:prstGeom>
        </p:spPr>
      </p:pic>
      <p:sp>
        <p:nvSpPr>
          <p:cNvPr id="9" name="TextBox 8"/>
          <p:cNvSpPr txBox="1"/>
          <p:nvPr userDrawn="1"/>
        </p:nvSpPr>
        <p:spPr>
          <a:xfrm>
            <a:off x="0" y="6400800"/>
            <a:ext cx="6390085" cy="369332"/>
          </a:xfrm>
          <a:prstGeom prst="rect">
            <a:avLst/>
          </a:prstGeom>
          <a:gradFill flip="none" rotWithShape="1">
            <a:gsLst>
              <a:gs pos="39000">
                <a:schemeClr val="accent5">
                  <a:lumMod val="25000"/>
                </a:schemeClr>
              </a:gs>
              <a:gs pos="81000">
                <a:schemeClr val="bg1"/>
              </a:gs>
            </a:gsLst>
            <a:lin ang="0" scaled="0"/>
            <a:tileRect/>
          </a:gradFill>
        </p:spPr>
        <p:txBody>
          <a:bodyPr wrap="square">
            <a:spAutoFit/>
          </a:bodyPr>
          <a:lstStyle/>
          <a:p>
            <a:pPr>
              <a:defRPr/>
            </a:pPr>
            <a:endParaRPr lang="en-US" sz="1800" dirty="0">
              <a:latin typeface="Arial" charset="0"/>
              <a:cs typeface="+mn-cs"/>
            </a:endParaRPr>
          </a:p>
        </p:txBody>
      </p:sp>
      <p:sp>
        <p:nvSpPr>
          <p:cNvPr id="1027" name="Rectangle 3"/>
          <p:cNvSpPr>
            <a:spLocks noGrp="1" noChangeArrowheads="1"/>
          </p:cNvSpPr>
          <p:nvPr>
            <p:ph type="body" idx="1"/>
          </p:nvPr>
        </p:nvSpPr>
        <p:spPr bwMode="auto">
          <a:xfrm>
            <a:off x="685800" y="14478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1" name="Rectangle 7"/>
          <p:cNvSpPr>
            <a:spLocks noChangeArrowheads="1"/>
          </p:cNvSpPr>
          <p:nvPr userDrawn="1"/>
        </p:nvSpPr>
        <p:spPr bwMode="auto">
          <a:xfrm>
            <a:off x="50801" y="6451602"/>
            <a:ext cx="182808" cy="212879"/>
          </a:xfrm>
          <a:prstGeom prst="rect">
            <a:avLst/>
          </a:prstGeom>
          <a:noFill/>
          <a:ln w="12700">
            <a:noFill/>
            <a:miter lim="800000"/>
            <a:headEnd/>
            <a:tailEnd/>
          </a:ln>
          <a:effectLst/>
        </p:spPr>
        <p:txBody>
          <a:bodyPr wrap="none" lIns="90488" tIns="44450" rIns="90488" bIns="44450">
            <a:spAutoFit/>
          </a:bodyPr>
          <a:lstStyle/>
          <a:p>
            <a:pPr>
              <a:defRPr/>
            </a:pPr>
            <a:endParaRPr lang="en-US" sz="800" dirty="0">
              <a:solidFill>
                <a:schemeClr val="bg1"/>
              </a:solidFill>
              <a:latin typeface="Arial" charset="0"/>
              <a:cs typeface="+mn-cs"/>
            </a:endParaRPr>
          </a:p>
        </p:txBody>
      </p:sp>
      <p:sp>
        <p:nvSpPr>
          <p:cNvPr id="8" name="Title 1"/>
          <p:cNvSpPr txBox="1">
            <a:spLocks/>
          </p:cNvSpPr>
          <p:nvPr userDrawn="1"/>
        </p:nvSpPr>
        <p:spPr>
          <a:xfrm>
            <a:off x="0" y="0"/>
            <a:ext cx="9144000" cy="838200"/>
          </a:xfrm>
          <a:prstGeom prst="rect">
            <a:avLst/>
          </a:prstGeom>
          <a:solidFill>
            <a:schemeClr val="accent5">
              <a:lumMod val="25000"/>
            </a:schemeClr>
          </a:solidFill>
        </p:spPr>
        <p:txBody>
          <a:bodyPr anchor="ctr"/>
          <a:lstStyle>
            <a:lvl1pPr algn="ctr">
              <a:defRPr sz="2800">
                <a:solidFill>
                  <a:schemeClr val="bg1"/>
                </a:solidFill>
              </a:defRPr>
            </a:lvl1pPr>
          </a:lstStyle>
          <a:p>
            <a:pPr>
              <a:defRPr/>
            </a:pPr>
            <a:endParaRPr lang="en-US" sz="2800" b="1" kern="0" dirty="0">
              <a:latin typeface="+mj-lt"/>
              <a:ea typeface="+mj-ea"/>
              <a:cs typeface="+mj-cs"/>
            </a:endParaRPr>
          </a:p>
        </p:txBody>
      </p:sp>
    </p:spTree>
    <p:extLst>
      <p:ext uri="{BB962C8B-B14F-4D97-AF65-F5344CB8AC3E}">
        <p14:creationId xmlns:p14="http://schemas.microsoft.com/office/powerpoint/2010/main" val="106791548"/>
      </p:ext>
    </p:extLst>
  </p:cSld>
  <p:clrMap bg1="lt1" tx1="dk1" bg2="lt2" tx2="dk2" accent1="accent1" accent2="accent2" accent3="accent3" accent4="accent4" accent5="accent5" accent6="accent6" hlink="hlink" folHlink="folHlink"/>
  <p:sldLayoutIdLst>
    <p:sldLayoutId id="2147483662" r:id="rId1"/>
    <p:sldLayoutId id="2147483667" r:id="rId2"/>
  </p:sldLayoutIdLst>
  <p:txStyles>
    <p:titleStyle>
      <a:lvl1pPr algn="l" rtl="0" eaLnBrk="1" fontAlgn="base" hangingPunct="1">
        <a:spcBef>
          <a:spcPct val="0"/>
        </a:spcBef>
        <a:spcAft>
          <a:spcPct val="0"/>
        </a:spcAft>
        <a:defRPr sz="2400" b="1">
          <a:solidFill>
            <a:schemeClr val="tx2"/>
          </a:solidFill>
          <a:latin typeface="+mj-lt"/>
          <a:ea typeface="+mj-ea"/>
          <a:cs typeface="+mj-cs"/>
        </a:defRPr>
      </a:lvl1pPr>
      <a:lvl2pPr algn="l" rtl="0" eaLnBrk="1" fontAlgn="base" hangingPunct="1">
        <a:spcBef>
          <a:spcPct val="0"/>
        </a:spcBef>
        <a:spcAft>
          <a:spcPct val="0"/>
        </a:spcAft>
        <a:defRPr sz="2400" b="1">
          <a:solidFill>
            <a:schemeClr val="tx2"/>
          </a:solidFill>
          <a:latin typeface="Times New Roman" pitchFamily="18" charset="0"/>
        </a:defRPr>
      </a:lvl2pPr>
      <a:lvl3pPr algn="l" rtl="0" eaLnBrk="1" fontAlgn="base" hangingPunct="1">
        <a:spcBef>
          <a:spcPct val="0"/>
        </a:spcBef>
        <a:spcAft>
          <a:spcPct val="0"/>
        </a:spcAft>
        <a:defRPr sz="2400" b="1">
          <a:solidFill>
            <a:schemeClr val="tx2"/>
          </a:solidFill>
          <a:latin typeface="Times New Roman" pitchFamily="18" charset="0"/>
        </a:defRPr>
      </a:lvl3pPr>
      <a:lvl4pPr algn="l" rtl="0" eaLnBrk="1" fontAlgn="base" hangingPunct="1">
        <a:spcBef>
          <a:spcPct val="0"/>
        </a:spcBef>
        <a:spcAft>
          <a:spcPct val="0"/>
        </a:spcAft>
        <a:defRPr sz="2400" b="1">
          <a:solidFill>
            <a:schemeClr val="tx2"/>
          </a:solidFill>
          <a:latin typeface="Times New Roman" pitchFamily="18" charset="0"/>
        </a:defRPr>
      </a:lvl4pPr>
      <a:lvl5pPr algn="l" rtl="0" eaLnBrk="1" fontAlgn="base" hangingPunct="1">
        <a:spcBef>
          <a:spcPct val="0"/>
        </a:spcBef>
        <a:spcAft>
          <a:spcPct val="0"/>
        </a:spcAft>
        <a:defRPr sz="2400" b="1">
          <a:solidFill>
            <a:schemeClr val="tx2"/>
          </a:solidFill>
          <a:latin typeface="Times New Roman" pitchFamily="18" charset="0"/>
        </a:defRPr>
      </a:lvl5pPr>
      <a:lvl6pPr marL="457200" algn="l" rtl="0" eaLnBrk="1" fontAlgn="base" hangingPunct="1">
        <a:spcBef>
          <a:spcPct val="0"/>
        </a:spcBef>
        <a:spcAft>
          <a:spcPct val="0"/>
        </a:spcAft>
        <a:defRPr sz="2400" b="1">
          <a:solidFill>
            <a:schemeClr val="tx2"/>
          </a:solidFill>
          <a:latin typeface="Times New Roman" pitchFamily="18" charset="0"/>
        </a:defRPr>
      </a:lvl6pPr>
      <a:lvl7pPr marL="914400" algn="l" rtl="0" eaLnBrk="1" fontAlgn="base" hangingPunct="1">
        <a:spcBef>
          <a:spcPct val="0"/>
        </a:spcBef>
        <a:spcAft>
          <a:spcPct val="0"/>
        </a:spcAft>
        <a:defRPr sz="2400" b="1">
          <a:solidFill>
            <a:schemeClr val="tx2"/>
          </a:solidFill>
          <a:latin typeface="Times New Roman" pitchFamily="18" charset="0"/>
        </a:defRPr>
      </a:lvl7pPr>
      <a:lvl8pPr marL="1371600" algn="l" rtl="0" eaLnBrk="1" fontAlgn="base" hangingPunct="1">
        <a:spcBef>
          <a:spcPct val="0"/>
        </a:spcBef>
        <a:spcAft>
          <a:spcPct val="0"/>
        </a:spcAft>
        <a:defRPr sz="2400" b="1">
          <a:solidFill>
            <a:schemeClr val="tx2"/>
          </a:solidFill>
          <a:latin typeface="Times New Roman" pitchFamily="18" charset="0"/>
        </a:defRPr>
      </a:lvl8pPr>
      <a:lvl9pPr marL="1828800" algn="l" rtl="0" eaLnBrk="1" fontAlgn="base" hangingPunct="1">
        <a:spcBef>
          <a:spcPct val="0"/>
        </a:spcBef>
        <a:spcAft>
          <a:spcPct val="0"/>
        </a:spcAft>
        <a:defRPr sz="2400" b="1">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SzPct val="100000"/>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SzPct val="100000"/>
        <a:buChar char="–"/>
        <a:defRPr sz="2400">
          <a:solidFill>
            <a:schemeClr val="tx1"/>
          </a:solidFill>
          <a:latin typeface="+mn-lt"/>
        </a:defRPr>
      </a:lvl2pPr>
      <a:lvl3pPr marL="1143000" indent="-228600" algn="l" rtl="0" eaLnBrk="1" fontAlgn="base" hangingPunct="1">
        <a:spcBef>
          <a:spcPct val="20000"/>
        </a:spcBef>
        <a:spcAft>
          <a:spcPct val="0"/>
        </a:spcAft>
        <a:buSzPct val="100000"/>
        <a:buChar char="•"/>
        <a:defRPr sz="2400">
          <a:solidFill>
            <a:schemeClr val="tx1"/>
          </a:solidFill>
          <a:latin typeface="+mn-lt"/>
        </a:defRPr>
      </a:lvl3pPr>
      <a:lvl4pPr marL="1600200" indent="-228600" algn="l" rtl="0" eaLnBrk="1" fontAlgn="base" hangingPunct="1">
        <a:spcBef>
          <a:spcPct val="20000"/>
        </a:spcBef>
        <a:spcAft>
          <a:spcPct val="0"/>
        </a:spcAft>
        <a:buSzPct val="100000"/>
        <a:buChar char="–"/>
        <a:defRPr sz="2400">
          <a:solidFill>
            <a:schemeClr val="tx1"/>
          </a:solidFill>
          <a:latin typeface="+mn-lt"/>
        </a:defRPr>
      </a:lvl4pPr>
      <a:lvl5pPr marL="2057400" indent="-228600" algn="l" rtl="0" eaLnBrk="1" fontAlgn="base" hangingPunct="1">
        <a:spcBef>
          <a:spcPct val="20000"/>
        </a:spcBef>
        <a:spcAft>
          <a:spcPct val="0"/>
        </a:spcAft>
        <a:buSzPct val="100000"/>
        <a:buChar char="•"/>
        <a:defRPr sz="2400">
          <a:solidFill>
            <a:schemeClr val="tx1"/>
          </a:solidFill>
          <a:latin typeface="+mn-lt"/>
        </a:defRPr>
      </a:lvl5pPr>
      <a:lvl6pPr marL="2514600" indent="-228600" algn="l" rtl="0" eaLnBrk="1" fontAlgn="base" hangingPunct="1">
        <a:spcBef>
          <a:spcPct val="20000"/>
        </a:spcBef>
        <a:spcAft>
          <a:spcPct val="0"/>
        </a:spcAft>
        <a:buSzPct val="100000"/>
        <a:buChar char="•"/>
        <a:defRPr sz="2400">
          <a:solidFill>
            <a:schemeClr val="tx1"/>
          </a:solidFill>
          <a:latin typeface="+mn-lt"/>
        </a:defRPr>
      </a:lvl6pPr>
      <a:lvl7pPr marL="2971800" indent="-228600" algn="l" rtl="0" eaLnBrk="1" fontAlgn="base" hangingPunct="1">
        <a:spcBef>
          <a:spcPct val="20000"/>
        </a:spcBef>
        <a:spcAft>
          <a:spcPct val="0"/>
        </a:spcAft>
        <a:buSzPct val="100000"/>
        <a:buChar char="•"/>
        <a:defRPr sz="2400">
          <a:solidFill>
            <a:schemeClr val="tx1"/>
          </a:solidFill>
          <a:latin typeface="+mn-lt"/>
        </a:defRPr>
      </a:lvl7pPr>
      <a:lvl8pPr marL="3429000" indent="-228600" algn="l" rtl="0" eaLnBrk="1" fontAlgn="base" hangingPunct="1">
        <a:spcBef>
          <a:spcPct val="20000"/>
        </a:spcBef>
        <a:spcAft>
          <a:spcPct val="0"/>
        </a:spcAft>
        <a:buSzPct val="100000"/>
        <a:buChar char="•"/>
        <a:defRPr sz="2400">
          <a:solidFill>
            <a:schemeClr val="tx1"/>
          </a:solidFill>
          <a:latin typeface="+mn-lt"/>
        </a:defRPr>
      </a:lvl8pPr>
      <a:lvl9pPr marL="3886200" indent="-228600" algn="l" rtl="0" eaLnBrk="1" fontAlgn="base" hangingPunct="1">
        <a:spcBef>
          <a:spcPct val="20000"/>
        </a:spcBef>
        <a:spcAft>
          <a:spcPct val="0"/>
        </a:spcAft>
        <a:buSzPct val="100000"/>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python.org/about/"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hyperlink" Target="http://www.python.org/downloads"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jp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jpg"/><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cscglobal.com/" TargetMode="External"/><Relationship Id="rId2" Type="http://schemas.openxmlformats.org/officeDocument/2006/relationships/hyperlink" Target="http://www.markit.com/"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465992" y="1447800"/>
            <a:ext cx="7916008" cy="2209800"/>
          </a:xfrm>
          <a:prstGeom prst="rect">
            <a:avLst/>
          </a:prstGeom>
          <a:noFill/>
          <a:ln>
            <a:miter lim="800000"/>
            <a:headEnd/>
            <a:tailEnd/>
          </a:ln>
        </p:spPr>
        <p:txBody>
          <a:bodyPr/>
          <a:lstStyle/>
          <a:p>
            <a:pPr algn="ctr">
              <a:defRPr/>
            </a:pPr>
            <a:r>
              <a:rPr lang="en-US" sz="6000" b="1" kern="0" dirty="0">
                <a:solidFill>
                  <a:schemeClr val="tx1">
                    <a:lumMod val="65000"/>
                    <a:lumOff val="35000"/>
                  </a:schemeClr>
                </a:solidFill>
                <a:latin typeface="+mj-lt"/>
                <a:ea typeface="+mj-ea"/>
                <a:cs typeface="+mj-cs"/>
              </a:rPr>
              <a:t>MIS 5400</a:t>
            </a:r>
          </a:p>
          <a:p>
            <a:pPr algn="ctr">
              <a:defRPr/>
            </a:pPr>
            <a:r>
              <a:rPr lang="en-US" sz="4000" b="1" kern="0" dirty="0">
                <a:solidFill>
                  <a:schemeClr val="tx1">
                    <a:lumMod val="65000"/>
                    <a:lumOff val="35000"/>
                  </a:schemeClr>
                </a:solidFill>
                <a:latin typeface="+mj-lt"/>
                <a:ea typeface="+mj-ea"/>
                <a:cs typeface="+mj-cs"/>
              </a:rPr>
              <a:t>Systems &amp; Analytics Programming</a:t>
            </a:r>
          </a:p>
        </p:txBody>
      </p:sp>
      <p:sp>
        <p:nvSpPr>
          <p:cNvPr id="4" name="Rectangle 3"/>
          <p:cNvSpPr txBox="1">
            <a:spLocks noChangeArrowheads="1"/>
          </p:cNvSpPr>
          <p:nvPr/>
        </p:nvSpPr>
        <p:spPr bwMode="auto">
          <a:xfrm>
            <a:off x="695569" y="3864708"/>
            <a:ext cx="7772400" cy="1371600"/>
          </a:xfrm>
          <a:prstGeom prst="rect">
            <a:avLst/>
          </a:prstGeom>
          <a:noFill/>
          <a:ln w="12700">
            <a:noFill/>
            <a:miter lim="800000"/>
            <a:headEnd/>
            <a:tailEnd/>
          </a:ln>
        </p:spPr>
        <p:txBody>
          <a:bodyPr lIns="90488" tIns="44450" rIns="90488" bIns="44450"/>
          <a:lstStyle/>
          <a:p>
            <a:pPr marL="342900" indent="-342900" algn="ctr">
              <a:spcBef>
                <a:spcPct val="20000"/>
              </a:spcBef>
              <a:buSzPct val="100000"/>
              <a:defRPr/>
            </a:pPr>
            <a:r>
              <a:rPr lang="en-US" sz="3600" b="1" kern="0" dirty="0">
                <a:solidFill>
                  <a:srgbClr val="002060"/>
                </a:solidFill>
              </a:rPr>
              <a:t>McKelly Peart</a:t>
            </a:r>
          </a:p>
          <a:p>
            <a:pPr marL="342900" indent="-342900" algn="ctr">
              <a:spcBef>
                <a:spcPct val="20000"/>
              </a:spcBef>
              <a:buSzPct val="100000"/>
              <a:defRPr/>
            </a:pPr>
            <a:r>
              <a:rPr lang="en-US" sz="3600" b="1" kern="0" dirty="0">
                <a:solidFill>
                  <a:srgbClr val="002060"/>
                </a:solidFill>
              </a:rPr>
              <a:t>m</a:t>
            </a:r>
            <a:r>
              <a:rPr lang="en-US" sz="3600" b="1" kern="0" dirty="0">
                <a:solidFill>
                  <a:srgbClr val="002060"/>
                </a:solidFill>
                <a:latin typeface="+mn-lt"/>
                <a:cs typeface="+mn-cs"/>
              </a:rPr>
              <a:t>ckelly@thepearts.com</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697" y="969034"/>
            <a:ext cx="1379170" cy="1379170"/>
          </a:xfrm>
          <a:prstGeom prst="rect">
            <a:avLst/>
          </a:prstGeom>
        </p:spPr>
      </p:pic>
    </p:spTree>
    <p:extLst>
      <p:ext uri="{BB962C8B-B14F-4D97-AF65-F5344CB8AC3E}">
        <p14:creationId xmlns:p14="http://schemas.microsoft.com/office/powerpoint/2010/main" val="407906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We Program?</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4597" y="1127296"/>
            <a:ext cx="6365403" cy="4223632"/>
          </a:xfrm>
        </p:spPr>
      </p:pic>
    </p:spTree>
    <p:extLst>
      <p:ext uri="{BB962C8B-B14F-4D97-AF65-F5344CB8AC3E}">
        <p14:creationId xmlns:p14="http://schemas.microsoft.com/office/powerpoint/2010/main" val="116793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is a Means to an End</a:t>
            </a:r>
          </a:p>
        </p:txBody>
      </p:sp>
      <p:sp>
        <p:nvSpPr>
          <p:cNvPr id="3" name="Content Placeholder 2"/>
          <p:cNvSpPr>
            <a:spLocks noGrp="1"/>
          </p:cNvSpPr>
          <p:nvPr>
            <p:ph idx="1"/>
          </p:nvPr>
        </p:nvSpPr>
        <p:spPr>
          <a:xfrm>
            <a:off x="685800" y="1137138"/>
            <a:ext cx="7772400" cy="4648200"/>
          </a:xfrm>
        </p:spPr>
        <p:txBody>
          <a:bodyPr/>
          <a:lstStyle/>
          <a:p>
            <a:r>
              <a:rPr lang="en-US" dirty="0"/>
              <a:t>“The single most important skill for a computer scientist is problem solving”.</a:t>
            </a:r>
          </a:p>
          <a:p>
            <a:r>
              <a:rPr lang="en-US" dirty="0"/>
              <a:t>“On one level, you will be learning to program, a useful skill by itself. On another level you will use programming as a means to an end”</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345" y="3094892"/>
            <a:ext cx="6620477" cy="2321169"/>
          </a:xfrm>
          <a:prstGeom prst="rect">
            <a:avLst/>
          </a:prstGeom>
        </p:spPr>
      </p:pic>
    </p:spTree>
    <p:extLst>
      <p:ext uri="{BB962C8B-B14F-4D97-AF65-F5344CB8AC3E}">
        <p14:creationId xmlns:p14="http://schemas.microsoft.com/office/powerpoint/2010/main" val="1325841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Solving Problems with Programs</a:t>
            </a:r>
          </a:p>
        </p:txBody>
      </p:sp>
      <p:sp>
        <p:nvSpPr>
          <p:cNvPr id="3" name="Content Placeholder 2"/>
          <p:cNvSpPr>
            <a:spLocks noGrp="1"/>
          </p:cNvSpPr>
          <p:nvPr>
            <p:ph idx="1"/>
          </p:nvPr>
        </p:nvSpPr>
        <p:spPr>
          <a:xfrm>
            <a:off x="685800" y="1137138"/>
            <a:ext cx="7772400" cy="4648200"/>
          </a:xfrm>
        </p:spPr>
        <p:txBody>
          <a:bodyPr/>
          <a:lstStyle/>
          <a:p>
            <a:r>
              <a:rPr lang="en-US" b="1" dirty="0"/>
              <a:t>What is a program?</a:t>
            </a:r>
          </a:p>
          <a:p>
            <a:pPr lvl="1"/>
            <a:r>
              <a:rPr lang="en-US" i="1" dirty="0"/>
              <a:t>Sequence of </a:t>
            </a:r>
            <a:r>
              <a:rPr lang="en-US" i="1" u="sng" dirty="0"/>
              <a:t>instructions</a:t>
            </a:r>
            <a:r>
              <a:rPr lang="en-US" i="1" dirty="0"/>
              <a:t> that specifies how to perform a computation. </a:t>
            </a:r>
          </a:p>
          <a:p>
            <a:pPr lvl="1"/>
            <a:r>
              <a:rPr lang="en-US" dirty="0"/>
              <a:t>Instructions include:</a:t>
            </a:r>
          </a:p>
          <a:p>
            <a:pPr lvl="2"/>
            <a:r>
              <a:rPr lang="en-US" b="1" dirty="0"/>
              <a:t>Input </a:t>
            </a:r>
            <a:r>
              <a:rPr lang="en-US" dirty="0"/>
              <a:t>– Get the Data.</a:t>
            </a:r>
          </a:p>
          <a:p>
            <a:pPr lvl="2"/>
            <a:r>
              <a:rPr lang="en-US" b="1" dirty="0"/>
              <a:t>Math </a:t>
            </a:r>
            <a:r>
              <a:rPr lang="en-US" dirty="0"/>
              <a:t>– Perform mathematical operators.</a:t>
            </a:r>
          </a:p>
          <a:p>
            <a:pPr lvl="2"/>
            <a:r>
              <a:rPr lang="en-US" b="1" dirty="0"/>
              <a:t>Conditional Execution </a:t>
            </a:r>
            <a:r>
              <a:rPr lang="en-US" dirty="0"/>
              <a:t>– Evaluate conditional expressions and act accordingly.</a:t>
            </a:r>
          </a:p>
          <a:p>
            <a:pPr lvl="2"/>
            <a:r>
              <a:rPr lang="en-US" b="1" dirty="0"/>
              <a:t>Repetition</a:t>
            </a:r>
            <a:r>
              <a:rPr lang="en-US" dirty="0"/>
              <a:t> – Do this multiple times, quickly.</a:t>
            </a:r>
          </a:p>
          <a:p>
            <a:pPr lvl="2"/>
            <a:r>
              <a:rPr lang="en-US" b="1" dirty="0"/>
              <a:t>Output</a:t>
            </a:r>
            <a:r>
              <a:rPr lang="en-US" dirty="0"/>
              <a:t> – Display Data to the screen, or send the data somewhere else. </a:t>
            </a:r>
          </a:p>
          <a:p>
            <a:pPr lvl="2"/>
            <a:endParaRPr lang="en-US" dirty="0"/>
          </a:p>
          <a:p>
            <a:pPr marL="0" indent="0">
              <a:buNone/>
            </a:pPr>
            <a:endParaRPr lang="en-US" dirty="0"/>
          </a:p>
        </p:txBody>
      </p:sp>
    </p:spTree>
    <p:extLst>
      <p:ext uri="{BB962C8B-B14F-4D97-AF65-F5344CB8AC3E}">
        <p14:creationId xmlns:p14="http://schemas.microsoft.com/office/powerpoint/2010/main" val="3448275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tretch>
            <a:fillRect/>
          </a:stretch>
        </p:blipFill>
        <p:spPr>
          <a:xfrm>
            <a:off x="0" y="600959"/>
            <a:ext cx="9144000" cy="5656082"/>
          </a:xfrm>
          <a:prstGeom prst="rect">
            <a:avLst/>
          </a:prstGeom>
        </p:spPr>
      </p:pic>
      <p:sp>
        <p:nvSpPr>
          <p:cNvPr id="2" name="Title 1"/>
          <p:cNvSpPr>
            <a:spLocks noGrp="1"/>
          </p:cNvSpPr>
          <p:nvPr>
            <p:ph type="title"/>
          </p:nvPr>
        </p:nvSpPr>
        <p:spPr/>
        <p:txBody>
          <a:bodyPr/>
          <a:lstStyle/>
          <a:p>
            <a:r>
              <a:rPr lang="en-US" dirty="0"/>
              <a:t>High-Level vs. Low-Level Languages</a:t>
            </a:r>
          </a:p>
        </p:txBody>
      </p:sp>
      <p:sp>
        <p:nvSpPr>
          <p:cNvPr id="3" name="Content Placeholder 2"/>
          <p:cNvSpPr>
            <a:spLocks noGrp="1"/>
          </p:cNvSpPr>
          <p:nvPr>
            <p:ph idx="1"/>
          </p:nvPr>
        </p:nvSpPr>
        <p:spPr>
          <a:xfrm>
            <a:off x="685800" y="1137138"/>
            <a:ext cx="7772400" cy="4648200"/>
          </a:xfrm>
        </p:spPr>
        <p:txBody>
          <a:bodyPr/>
          <a:lstStyle/>
          <a:p>
            <a:r>
              <a:rPr lang="en-US" b="1" dirty="0">
                <a:solidFill>
                  <a:schemeClr val="bg1"/>
                </a:solidFill>
              </a:rPr>
              <a:t>High-Level Language </a:t>
            </a:r>
            <a:r>
              <a:rPr lang="en-US" dirty="0">
                <a:solidFill>
                  <a:schemeClr val="bg1"/>
                </a:solidFill>
              </a:rPr>
              <a:t>– A programming language that is designed to be easy for humans to read and write. Typically runs on multiple platforms without alteration. Python is a high-level language. </a:t>
            </a:r>
          </a:p>
          <a:p>
            <a:endParaRPr lang="en-US" dirty="0">
              <a:solidFill>
                <a:schemeClr val="bg1"/>
              </a:solidFill>
            </a:endParaRPr>
          </a:p>
          <a:p>
            <a:r>
              <a:rPr lang="en-US" b="1" dirty="0">
                <a:solidFill>
                  <a:schemeClr val="bg1">
                    <a:lumMod val="95000"/>
                  </a:schemeClr>
                </a:solidFill>
              </a:rPr>
              <a:t>Low-Level Language </a:t>
            </a:r>
            <a:r>
              <a:rPr lang="en-US" dirty="0">
                <a:solidFill>
                  <a:schemeClr val="bg1">
                    <a:lumMod val="95000"/>
                  </a:schemeClr>
                </a:solidFill>
              </a:rPr>
              <a:t>– A programming language that is designed to be easy for a computer to execute, AKA “machine language” or “assembly language”. </a:t>
            </a:r>
          </a:p>
          <a:p>
            <a:pPr lvl="2"/>
            <a:endParaRPr lang="en-US" dirty="0"/>
          </a:p>
          <a:p>
            <a:pPr marL="0" indent="0">
              <a:buNone/>
            </a:pPr>
            <a:endParaRPr lang="en-US" dirty="0"/>
          </a:p>
        </p:txBody>
      </p:sp>
    </p:spTree>
    <p:extLst>
      <p:ext uri="{BB962C8B-B14F-4D97-AF65-F5344CB8AC3E}">
        <p14:creationId xmlns:p14="http://schemas.microsoft.com/office/powerpoint/2010/main" val="1345688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Interpreted vs Compiled</a:t>
            </a:r>
          </a:p>
        </p:txBody>
      </p:sp>
      <p:sp>
        <p:nvSpPr>
          <p:cNvPr id="3" name="Content Placeholder 2"/>
          <p:cNvSpPr>
            <a:spLocks noGrp="1"/>
          </p:cNvSpPr>
          <p:nvPr>
            <p:ph idx="1"/>
          </p:nvPr>
        </p:nvSpPr>
        <p:spPr/>
        <p:txBody>
          <a:bodyPr/>
          <a:lstStyle/>
          <a:p>
            <a:r>
              <a:rPr lang="en-US" dirty="0"/>
              <a:t>Interpreted languages rely upon an interpreter to convert source code into code that the host computer can understand (known as object code or executable) at runtime.</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2935" y="3272111"/>
            <a:ext cx="5334744" cy="1333686"/>
          </a:xfrm>
          <a:prstGeom prst="rect">
            <a:avLst/>
          </a:prstGeom>
        </p:spPr>
      </p:pic>
    </p:spTree>
    <p:extLst>
      <p:ext uri="{BB962C8B-B14F-4D97-AF65-F5344CB8AC3E}">
        <p14:creationId xmlns:p14="http://schemas.microsoft.com/office/powerpoint/2010/main" val="308444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Interpreted vs Compiled</a:t>
            </a:r>
          </a:p>
        </p:txBody>
      </p:sp>
      <p:sp>
        <p:nvSpPr>
          <p:cNvPr id="3" name="Content Placeholder 2"/>
          <p:cNvSpPr>
            <a:spLocks noGrp="1"/>
          </p:cNvSpPr>
          <p:nvPr>
            <p:ph idx="1"/>
          </p:nvPr>
        </p:nvSpPr>
        <p:spPr/>
        <p:txBody>
          <a:bodyPr/>
          <a:lstStyle/>
          <a:p>
            <a:r>
              <a:rPr lang="en-US" dirty="0"/>
              <a:t>Compiled languages are first converted into object code (executable) and then executed by the host computer. </a:t>
            </a:r>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3095530"/>
            <a:ext cx="7821116" cy="1352739"/>
          </a:xfrm>
          <a:prstGeom prst="rect">
            <a:avLst/>
          </a:prstGeom>
        </p:spPr>
      </p:pic>
    </p:spTree>
    <p:extLst>
      <p:ext uri="{BB962C8B-B14F-4D97-AF65-F5344CB8AC3E}">
        <p14:creationId xmlns:p14="http://schemas.microsoft.com/office/powerpoint/2010/main" val="2595479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Interpreted vs. Compiled Languages</a:t>
            </a:r>
          </a:p>
        </p:txBody>
      </p:sp>
      <p:sp>
        <p:nvSpPr>
          <p:cNvPr id="3" name="Content Placeholder 2"/>
          <p:cNvSpPr>
            <a:spLocks noGrp="1"/>
          </p:cNvSpPr>
          <p:nvPr>
            <p:ph idx="1"/>
          </p:nvPr>
        </p:nvSpPr>
        <p:spPr>
          <a:xfrm>
            <a:off x="685800" y="1137138"/>
            <a:ext cx="7772400" cy="4648200"/>
          </a:xfrm>
        </p:spPr>
        <p:txBody>
          <a:bodyPr/>
          <a:lstStyle/>
          <a:p>
            <a:pPr marL="0" indent="0">
              <a:buNone/>
            </a:pPr>
            <a:r>
              <a:rPr lang="en-US" dirty="0"/>
              <a:t>Interpreted</a:t>
            </a:r>
          </a:p>
          <a:p>
            <a:pPr marL="0" indent="0">
              <a:buNone/>
            </a:pPr>
            <a:endParaRPr lang="en-US" dirty="0"/>
          </a:p>
          <a:p>
            <a:pPr marL="914400" lvl="2" indent="0">
              <a:buNone/>
            </a:pPr>
            <a:endParaRPr lang="en-US" dirty="0"/>
          </a:p>
          <a:p>
            <a:pPr marL="0" indent="0">
              <a:buNone/>
            </a:pPr>
            <a:endParaRPr lang="en-US" dirty="0"/>
          </a:p>
          <a:p>
            <a:pPr marL="0" indent="0">
              <a:buNone/>
            </a:pPr>
            <a:endParaRPr lang="en-US" dirty="0"/>
          </a:p>
          <a:p>
            <a:pPr marL="0" indent="0">
              <a:buNone/>
            </a:pPr>
            <a:r>
              <a:rPr lang="en-US" dirty="0"/>
              <a:t>Compiled</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568" y="1715952"/>
            <a:ext cx="5334744" cy="133368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568" y="3988305"/>
            <a:ext cx="7821116" cy="1352739"/>
          </a:xfrm>
          <a:prstGeom prst="rect">
            <a:avLst/>
          </a:prstGeom>
        </p:spPr>
      </p:pic>
    </p:spTree>
    <p:extLst>
      <p:ext uri="{BB962C8B-B14F-4D97-AF65-F5344CB8AC3E}">
        <p14:creationId xmlns:p14="http://schemas.microsoft.com/office/powerpoint/2010/main" val="2527531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Values and Types</a:t>
            </a:r>
          </a:p>
        </p:txBody>
      </p:sp>
      <p:sp>
        <p:nvSpPr>
          <p:cNvPr id="3" name="Content Placeholder 2"/>
          <p:cNvSpPr>
            <a:spLocks noGrp="1"/>
          </p:cNvSpPr>
          <p:nvPr>
            <p:ph idx="1"/>
          </p:nvPr>
        </p:nvSpPr>
        <p:spPr/>
        <p:txBody>
          <a:bodyPr/>
          <a:lstStyle/>
          <a:p>
            <a:r>
              <a:rPr lang="en-US" dirty="0"/>
              <a:t>A </a:t>
            </a:r>
            <a:r>
              <a:rPr lang="en-US" b="1" dirty="0"/>
              <a:t>value </a:t>
            </a:r>
            <a:r>
              <a:rPr lang="en-US" dirty="0"/>
              <a:t>is an actual number, character (string) or other </a:t>
            </a:r>
            <a:r>
              <a:rPr lang="en-US" u="sng" dirty="0"/>
              <a:t>object</a:t>
            </a:r>
            <a:r>
              <a:rPr lang="en-US" dirty="0"/>
              <a:t> used in a program.</a:t>
            </a:r>
          </a:p>
          <a:p>
            <a:pPr lvl="1"/>
            <a:r>
              <a:rPr lang="en-US" dirty="0"/>
              <a:t>13 (</a:t>
            </a:r>
            <a:r>
              <a:rPr lang="en-US" dirty="0" err="1"/>
              <a:t>int</a:t>
            </a:r>
            <a:r>
              <a:rPr lang="en-US" dirty="0"/>
              <a:t>)</a:t>
            </a:r>
          </a:p>
          <a:p>
            <a:pPr lvl="1"/>
            <a:r>
              <a:rPr lang="en-US" dirty="0"/>
              <a:t>‘Fat Cats’ (string)</a:t>
            </a:r>
          </a:p>
          <a:p>
            <a:pPr lvl="1"/>
            <a:r>
              <a:rPr lang="en-US" dirty="0"/>
              <a:t>5.0 (float)</a:t>
            </a:r>
          </a:p>
          <a:p>
            <a:pPr lvl="1"/>
            <a:r>
              <a:rPr lang="en-US" dirty="0"/>
              <a:t>Mustang (Car)</a:t>
            </a:r>
          </a:p>
          <a:p>
            <a:pPr marL="457200" lvl="1" indent="0">
              <a:buNone/>
            </a:pPr>
            <a:endParaRPr lang="en-US" dirty="0"/>
          </a:p>
          <a:p>
            <a:r>
              <a:rPr lang="en-US" dirty="0"/>
              <a:t>All values have a </a:t>
            </a:r>
            <a:r>
              <a:rPr lang="en-US" b="1" dirty="0"/>
              <a:t>type. </a:t>
            </a:r>
            <a:br>
              <a:rPr lang="en-US" b="1" dirty="0"/>
            </a:br>
            <a:r>
              <a:rPr lang="en-US" b="1" dirty="0">
                <a:latin typeface="Courier New" panose="02070309020205020404" pitchFamily="49" charset="0"/>
                <a:cs typeface="Courier New" panose="02070309020205020404" pitchFamily="49" charset="0"/>
              </a:rPr>
              <a:t>&gt;&gt;&gt; </a:t>
            </a:r>
            <a:r>
              <a:rPr lang="en-US" dirty="0">
                <a:latin typeface="Courier New" panose="02070309020205020404" pitchFamily="49" charset="0"/>
                <a:cs typeface="Courier New" panose="02070309020205020404" pitchFamily="49" charset="0"/>
              </a:rPr>
              <a:t>type(‘Hello MIS 5400’)</a:t>
            </a:r>
          </a:p>
          <a:p>
            <a:pPr marL="0" indent="0">
              <a:buNone/>
            </a:pPr>
            <a:endParaRPr lang="en-US" dirty="0"/>
          </a:p>
          <a:p>
            <a:endParaRPr lang="en-US" dirty="0"/>
          </a:p>
        </p:txBody>
      </p:sp>
    </p:spTree>
    <p:extLst>
      <p:ext uri="{BB962C8B-B14F-4D97-AF65-F5344CB8AC3E}">
        <p14:creationId xmlns:p14="http://schemas.microsoft.com/office/powerpoint/2010/main" val="12338716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a:t>
            </a:r>
          </a:p>
        </p:txBody>
      </p:sp>
      <p:sp>
        <p:nvSpPr>
          <p:cNvPr id="3" name="Content Placeholder 2"/>
          <p:cNvSpPr>
            <a:spLocks noGrp="1"/>
          </p:cNvSpPr>
          <p:nvPr>
            <p:ph idx="1"/>
          </p:nvPr>
        </p:nvSpPr>
        <p:spPr/>
        <p:txBody>
          <a:bodyPr/>
          <a:lstStyle/>
          <a:p>
            <a:r>
              <a:rPr lang="en-US" sz="2000" dirty="0"/>
              <a:t>A Variable is a </a:t>
            </a:r>
            <a:r>
              <a:rPr lang="en-US" sz="2000" b="1" dirty="0"/>
              <a:t>name or label</a:t>
            </a:r>
            <a:r>
              <a:rPr lang="en-US" sz="2000" dirty="0"/>
              <a:t> that refers to a value.</a:t>
            </a:r>
          </a:p>
          <a:p>
            <a:r>
              <a:rPr lang="en-US" sz="2000" dirty="0"/>
              <a:t>For example, in the Python example below </a:t>
            </a:r>
            <a:r>
              <a:rPr lang="en-US" sz="2000" dirty="0">
                <a:latin typeface="Courier New" panose="02070309020205020404" pitchFamily="49" charset="0"/>
                <a:cs typeface="Courier New" panose="02070309020205020404" pitchFamily="49" charset="0"/>
              </a:rPr>
              <a:t>name</a:t>
            </a:r>
            <a:r>
              <a:rPr lang="en-US" sz="2000" dirty="0"/>
              <a:t> is a variable that points to a string value of (“</a:t>
            </a:r>
            <a:r>
              <a:rPr lang="en-US" sz="2000" dirty="0" err="1"/>
              <a:t>Ferrocious</a:t>
            </a:r>
            <a:r>
              <a:rPr lang="en-US" sz="2000" dirty="0"/>
              <a:t> Knight”)</a:t>
            </a:r>
          </a:p>
          <a:p>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736" y="2590264"/>
            <a:ext cx="7617904" cy="2315022"/>
          </a:xfrm>
          <a:prstGeom prst="rect">
            <a:avLst/>
          </a:prstGeom>
        </p:spPr>
      </p:pic>
    </p:spTree>
    <p:extLst>
      <p:ext uri="{BB962C8B-B14F-4D97-AF65-F5344CB8AC3E}">
        <p14:creationId xmlns:p14="http://schemas.microsoft.com/office/powerpoint/2010/main" val="3849149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Operators &amp; Operands</a:t>
            </a:r>
          </a:p>
        </p:txBody>
      </p:sp>
      <p:sp>
        <p:nvSpPr>
          <p:cNvPr id="3" name="Content Placeholder 2"/>
          <p:cNvSpPr>
            <a:spLocks noGrp="1"/>
          </p:cNvSpPr>
          <p:nvPr>
            <p:ph idx="1"/>
          </p:nvPr>
        </p:nvSpPr>
        <p:spPr/>
        <p:txBody>
          <a:bodyPr/>
          <a:lstStyle/>
          <a:p>
            <a:r>
              <a:rPr lang="en-US" dirty="0"/>
              <a:t>+  (Add)</a:t>
            </a:r>
          </a:p>
          <a:p>
            <a:r>
              <a:rPr lang="en-US" dirty="0"/>
              <a:t>- (Subtract)</a:t>
            </a:r>
          </a:p>
          <a:p>
            <a:r>
              <a:rPr lang="en-US" dirty="0"/>
              <a:t>* (Multiply)</a:t>
            </a:r>
          </a:p>
          <a:p>
            <a:r>
              <a:rPr lang="en-US" dirty="0"/>
              <a:t>/ (Divide)</a:t>
            </a:r>
          </a:p>
          <a:p>
            <a:r>
              <a:rPr lang="en-US" dirty="0"/>
              <a:t>% (Modulus)</a:t>
            </a:r>
          </a:p>
          <a:p>
            <a:r>
              <a:rPr lang="en-US" dirty="0"/>
              <a:t>** (Power)</a:t>
            </a:r>
          </a:p>
          <a:p>
            <a:r>
              <a:rPr lang="en-US" b="1" dirty="0"/>
              <a:t>Operators</a:t>
            </a:r>
            <a:r>
              <a:rPr lang="en-US" dirty="0"/>
              <a:t> are special symbols that represent computations like addition and multiplication. </a:t>
            </a:r>
          </a:p>
          <a:p>
            <a:r>
              <a:rPr lang="en-US" b="1" dirty="0"/>
              <a:t>Operand </a:t>
            </a:r>
            <a:r>
              <a:rPr lang="en-US" dirty="0"/>
              <a:t>is the value being operated on. </a:t>
            </a:r>
          </a:p>
          <a:p>
            <a:pPr marL="0" indent="0">
              <a:buNone/>
            </a:pPr>
            <a:endParaRPr lang="en-US" dirty="0"/>
          </a:p>
          <a:p>
            <a:endParaRPr lang="en-US" dirty="0"/>
          </a:p>
        </p:txBody>
      </p:sp>
    </p:spTree>
    <p:extLst>
      <p:ext uri="{BB962C8B-B14F-4D97-AF65-F5344CB8AC3E}">
        <p14:creationId xmlns:p14="http://schemas.microsoft.com/office/powerpoint/2010/main" val="86376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Objectives</a:t>
            </a:r>
          </a:p>
        </p:txBody>
      </p:sp>
      <p:sp>
        <p:nvSpPr>
          <p:cNvPr id="3" name="Content Placeholder 2"/>
          <p:cNvSpPr>
            <a:spLocks noGrp="1"/>
          </p:cNvSpPr>
          <p:nvPr>
            <p:ph idx="1"/>
          </p:nvPr>
        </p:nvSpPr>
        <p:spPr/>
        <p:txBody>
          <a:bodyPr/>
          <a:lstStyle/>
          <a:p>
            <a:r>
              <a:rPr lang="en-US" dirty="0"/>
              <a:t>Introductions </a:t>
            </a:r>
          </a:p>
          <a:p>
            <a:r>
              <a:rPr lang="en-US" dirty="0"/>
              <a:t>Syllabus  </a:t>
            </a:r>
          </a:p>
          <a:p>
            <a:r>
              <a:rPr lang="en-US" dirty="0"/>
              <a:t>Course Overview</a:t>
            </a:r>
          </a:p>
          <a:p>
            <a:r>
              <a:rPr lang="en-US" dirty="0"/>
              <a:t>What is Programming?</a:t>
            </a:r>
          </a:p>
          <a:p>
            <a:r>
              <a:rPr lang="en-US" dirty="0"/>
              <a:t>Variables, Expressions, Statements, Operators, Types</a:t>
            </a:r>
          </a:p>
          <a:p>
            <a:r>
              <a:rPr lang="en-US" dirty="0"/>
              <a:t>In-Class Lab</a:t>
            </a:r>
          </a:p>
          <a:p>
            <a:r>
              <a:rPr lang="en-US" dirty="0"/>
              <a:t>Python Introduction</a:t>
            </a:r>
          </a:p>
          <a:p>
            <a:r>
              <a:rPr lang="en-US" dirty="0"/>
              <a:t>Running Python (Getting Started)</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668265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Expressions &amp; Statements</a:t>
            </a:r>
          </a:p>
        </p:txBody>
      </p:sp>
      <p:sp>
        <p:nvSpPr>
          <p:cNvPr id="3" name="Content Placeholder 2"/>
          <p:cNvSpPr>
            <a:spLocks noGrp="1"/>
          </p:cNvSpPr>
          <p:nvPr>
            <p:ph idx="1"/>
          </p:nvPr>
        </p:nvSpPr>
        <p:spPr>
          <a:xfrm>
            <a:off x="575733" y="973667"/>
            <a:ext cx="7772400" cy="4974206"/>
          </a:xfrm>
        </p:spPr>
        <p:txBody>
          <a:bodyPr/>
          <a:lstStyle/>
          <a:p>
            <a:r>
              <a:rPr lang="en-US" sz="1800" dirty="0"/>
              <a:t>An </a:t>
            </a:r>
            <a:r>
              <a:rPr lang="en-US" sz="1800" b="1" dirty="0"/>
              <a:t>expression </a:t>
            </a:r>
            <a:r>
              <a:rPr lang="en-US" sz="1800" dirty="0"/>
              <a:t>is a combination of values, variables, and operators </a:t>
            </a:r>
            <a:r>
              <a:rPr lang="en-US" sz="1800" u="sng" dirty="0"/>
              <a:t>that computes to return another value</a:t>
            </a:r>
            <a:r>
              <a:rPr lang="en-US" sz="1800" dirty="0"/>
              <a:t>. Expressions are evaluated in a program.</a:t>
            </a:r>
          </a:p>
          <a:p>
            <a:r>
              <a:rPr lang="en-US" sz="1800" dirty="0"/>
              <a:t>A </a:t>
            </a:r>
            <a:r>
              <a:rPr lang="en-US" sz="1800" b="1" dirty="0"/>
              <a:t>statement</a:t>
            </a:r>
            <a:r>
              <a:rPr lang="en-US" sz="1800" dirty="0"/>
              <a:t> is a unit of code that </a:t>
            </a:r>
            <a:r>
              <a:rPr lang="en-US" sz="1800" u="sng" dirty="0"/>
              <a:t>causes a specific action </a:t>
            </a:r>
            <a:r>
              <a:rPr lang="en-US" sz="1800" dirty="0"/>
              <a:t>by a program.</a:t>
            </a:r>
          </a:p>
          <a:p>
            <a:r>
              <a:rPr lang="en-US" sz="1800" dirty="0"/>
              <a:t>An expression has a value, where as a statement does not. (For example… What would the value of the following assignment statement be?)</a:t>
            </a:r>
          </a:p>
          <a:p>
            <a:pPr marL="0" indent="0">
              <a:buNone/>
            </a:pPr>
            <a:br>
              <a:rPr lang="en-US" sz="1800" dirty="0"/>
            </a:br>
            <a:r>
              <a:rPr lang="en-US" sz="1800" dirty="0">
                <a:latin typeface="Courier New" panose="02070309020205020404" pitchFamily="49" charset="0"/>
                <a:cs typeface="Courier New" panose="02070309020205020404" pitchFamily="49" charset="0"/>
              </a:rPr>
              <a:t>&gt;&gt;&gt; dude = ‘Knight’ # statement</a:t>
            </a:r>
          </a:p>
          <a:p>
            <a:pPr marL="0" indent="0">
              <a:buNone/>
            </a:pPr>
            <a:endParaRPr lang="en-US" sz="1800" dirty="0">
              <a:latin typeface="Courier New" panose="02070309020205020404" pitchFamily="49" charset="0"/>
              <a:cs typeface="Courier New" panose="02070309020205020404" pitchFamily="49" charset="0"/>
            </a:endParaRPr>
          </a:p>
          <a:p>
            <a:r>
              <a:rPr lang="en-US" sz="1800" dirty="0"/>
              <a:t>(Nothing, since it just assigning a variable to a value)</a:t>
            </a:r>
            <a:endParaRPr lang="en-US" sz="1800" dirty="0">
              <a:latin typeface="Courier New" panose="02070309020205020404" pitchFamily="49" charset="0"/>
              <a:cs typeface="Courier New" panose="02070309020205020404" pitchFamily="49" charset="0"/>
            </a:endParaRPr>
          </a:p>
          <a:p>
            <a:r>
              <a:rPr lang="en-US" sz="1800" dirty="0"/>
              <a:t>But the below expression “evaluates to something”</a:t>
            </a:r>
          </a:p>
          <a:p>
            <a:pPr marL="0" indent="0">
              <a:buNone/>
            </a:pP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&gt;&gt;&gt; 3 + 7 # expression (evaluates to 10)</a:t>
            </a:r>
          </a:p>
          <a:p>
            <a:r>
              <a:rPr lang="en-US" sz="1800" dirty="0"/>
              <a:t>So even a single value (e.g. ‘hello’) is an expression, because it has a value. </a:t>
            </a: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303222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Summary</a:t>
            </a:r>
          </a:p>
        </p:txBody>
      </p:sp>
      <p:sp>
        <p:nvSpPr>
          <p:cNvPr id="3" name="Content Placeholder 2"/>
          <p:cNvSpPr>
            <a:spLocks noGrp="1"/>
          </p:cNvSpPr>
          <p:nvPr>
            <p:ph idx="1"/>
          </p:nvPr>
        </p:nvSpPr>
        <p:spPr/>
        <p:txBody>
          <a:bodyPr/>
          <a:lstStyle/>
          <a:p>
            <a:r>
              <a:rPr lang="en-US" sz="2000" b="1" u="sng" dirty="0">
                <a:solidFill>
                  <a:schemeClr val="accent1">
                    <a:lumMod val="50000"/>
                  </a:schemeClr>
                </a:solidFill>
              </a:rPr>
              <a:t>Programs are a means to an end</a:t>
            </a:r>
            <a:r>
              <a:rPr lang="en-US" sz="2000" b="1" u="sng" dirty="0"/>
              <a:t>. </a:t>
            </a:r>
            <a:r>
              <a:rPr lang="en-US" sz="2000" dirty="0"/>
              <a:t>The career of a programmer is to use the available tools to write programs that provide solutions that help people.</a:t>
            </a:r>
          </a:p>
          <a:p>
            <a:r>
              <a:rPr lang="en-US" sz="2000" b="1" dirty="0"/>
              <a:t>The programs we write are made up of:</a:t>
            </a:r>
          </a:p>
          <a:p>
            <a:r>
              <a:rPr lang="en-US" sz="2000" b="1" dirty="0"/>
              <a:t>Values</a:t>
            </a:r>
            <a:r>
              <a:rPr lang="en-US" sz="2000" dirty="0"/>
              <a:t>, each with a specific type.</a:t>
            </a:r>
          </a:p>
          <a:p>
            <a:r>
              <a:rPr lang="en-US" sz="2000" b="1" dirty="0"/>
              <a:t>Variables</a:t>
            </a:r>
            <a:r>
              <a:rPr lang="en-US" sz="2000" dirty="0"/>
              <a:t>, which are names or labels for the values.</a:t>
            </a:r>
          </a:p>
          <a:p>
            <a:r>
              <a:rPr lang="en-US" sz="2000" b="1" dirty="0"/>
              <a:t>Expressions</a:t>
            </a:r>
            <a:r>
              <a:rPr lang="en-US" sz="2000" dirty="0"/>
              <a:t>, which is a combination of one or more values or variables that point to values.</a:t>
            </a:r>
          </a:p>
          <a:p>
            <a:r>
              <a:rPr lang="en-US" sz="2000" b="1" dirty="0"/>
              <a:t>Statements</a:t>
            </a:r>
            <a:r>
              <a:rPr lang="en-US" sz="2000" dirty="0"/>
              <a:t>, which tell the computer to do a specific action, usually contain an expression.</a:t>
            </a:r>
          </a:p>
          <a:p>
            <a:r>
              <a:rPr lang="en-US" sz="2000" b="1" dirty="0"/>
              <a:t>Operators</a:t>
            </a:r>
            <a:r>
              <a:rPr lang="en-US" sz="2000" dirty="0"/>
              <a:t>, which are used in expressions and statements. </a:t>
            </a:r>
          </a:p>
          <a:p>
            <a:endParaRPr lang="en-US" dirty="0"/>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019804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Welcoming Python</a:t>
            </a:r>
          </a:p>
        </p:txBody>
      </p:sp>
      <p:sp>
        <p:nvSpPr>
          <p:cNvPr id="3" name="Content Placeholder 2"/>
          <p:cNvSpPr>
            <a:spLocks noGrp="1"/>
          </p:cNvSpPr>
          <p:nvPr>
            <p:ph idx="1"/>
          </p:nvPr>
        </p:nvSpPr>
        <p:spPr/>
        <p:txBody>
          <a:bodyPr/>
          <a:lstStyle/>
          <a:p>
            <a:r>
              <a:rPr lang="en-US" dirty="0"/>
              <a:t>Python is powerful… and fast;</a:t>
            </a:r>
          </a:p>
          <a:p>
            <a:r>
              <a:rPr lang="en-US" dirty="0"/>
              <a:t>Plays well with others;</a:t>
            </a:r>
          </a:p>
          <a:p>
            <a:r>
              <a:rPr lang="en-US" dirty="0"/>
              <a:t>Runs everywhere;</a:t>
            </a:r>
          </a:p>
          <a:p>
            <a:r>
              <a:rPr lang="en-US" dirty="0"/>
              <a:t>Is friendly &amp; easy to learn;</a:t>
            </a:r>
          </a:p>
          <a:p>
            <a:r>
              <a:rPr lang="en-US" dirty="0"/>
              <a:t>Is Open;</a:t>
            </a:r>
          </a:p>
          <a:p>
            <a:r>
              <a:rPr lang="en-US" dirty="0"/>
              <a:t>Has a huge community;</a:t>
            </a:r>
          </a:p>
          <a:p>
            <a:r>
              <a:rPr lang="en-US" dirty="0">
                <a:hlinkClick r:id="rId2"/>
              </a:rPr>
              <a:t>https://www.python.org/about/</a:t>
            </a:r>
            <a:endParaRPr lang="en-US" dirty="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709" y="4089792"/>
            <a:ext cx="4920692" cy="2615808"/>
          </a:xfrm>
          <a:prstGeom prst="rect">
            <a:avLst/>
          </a:prstGeom>
        </p:spPr>
      </p:pic>
    </p:spTree>
    <p:extLst>
      <p:ext uri="{BB962C8B-B14F-4D97-AF65-F5344CB8AC3E}">
        <p14:creationId xmlns:p14="http://schemas.microsoft.com/office/powerpoint/2010/main" val="7574420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Get To It!</a:t>
            </a:r>
          </a:p>
        </p:txBody>
      </p:sp>
      <p:sp>
        <p:nvSpPr>
          <p:cNvPr id="3" name="Content Placeholder 2"/>
          <p:cNvSpPr>
            <a:spLocks noGrp="1"/>
          </p:cNvSpPr>
          <p:nvPr>
            <p:ph idx="1"/>
          </p:nvPr>
        </p:nvSpPr>
        <p:spPr/>
        <p:txBody>
          <a:bodyPr/>
          <a:lstStyle/>
          <a:p>
            <a:r>
              <a:rPr lang="en-US" dirty="0"/>
              <a:t>Go to </a:t>
            </a:r>
            <a:r>
              <a:rPr lang="en-US" dirty="0">
                <a:hlinkClick r:id="rId2"/>
              </a:rPr>
              <a:t>http://www.python.org/downloads</a:t>
            </a:r>
            <a:endParaRPr lang="en-US" dirty="0"/>
          </a:p>
          <a:p>
            <a:r>
              <a:rPr lang="en-US" dirty="0"/>
              <a:t>Download Python 3.7.x (Latest Version)</a:t>
            </a:r>
          </a:p>
          <a:p>
            <a:r>
              <a:rPr lang="en-US" dirty="0"/>
              <a:t>(Mac / Linux users?) You probably already have some version of Python installed, but you can still get the latest. </a:t>
            </a:r>
          </a:p>
          <a:p>
            <a:r>
              <a:rPr lang="en-US" dirty="0"/>
              <a:t>If prompted choose to “add python.exe to the PATH” variable. </a:t>
            </a:r>
          </a:p>
          <a:p>
            <a:r>
              <a:rPr lang="en-US" dirty="0"/>
              <a:t>Open up Idle (Interactive Shell)</a:t>
            </a:r>
          </a:p>
          <a:p>
            <a:r>
              <a:rPr lang="en-US" dirty="0">
                <a:latin typeface="Courier New" panose="02070309020205020404" pitchFamily="49" charset="0"/>
                <a:cs typeface="Courier New" panose="02070309020205020404" pitchFamily="49" charset="0"/>
              </a:rPr>
              <a:t>print(‘Hello World’)</a:t>
            </a:r>
          </a:p>
          <a:p>
            <a:r>
              <a:rPr lang="en-US" dirty="0">
                <a:latin typeface="+mn-lt"/>
                <a:cs typeface="Courier New" panose="02070309020205020404" pitchFamily="49" charset="0"/>
              </a:rPr>
              <a:t>Viola.</a:t>
            </a:r>
          </a:p>
        </p:txBody>
      </p:sp>
    </p:spTree>
    <p:extLst>
      <p:ext uri="{BB962C8B-B14F-4D97-AF65-F5344CB8AC3E}">
        <p14:creationId xmlns:p14="http://schemas.microsoft.com/office/powerpoint/2010/main" val="20505682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2.7 vs. 3.x</a:t>
            </a:r>
          </a:p>
        </p:txBody>
      </p:sp>
      <p:sp>
        <p:nvSpPr>
          <p:cNvPr id="3" name="Content Placeholder 2"/>
          <p:cNvSpPr>
            <a:spLocks noGrp="1"/>
          </p:cNvSpPr>
          <p:nvPr>
            <p:ph idx="1"/>
          </p:nvPr>
        </p:nvSpPr>
        <p:spPr/>
        <p:txBody>
          <a:bodyPr/>
          <a:lstStyle/>
          <a:p>
            <a:r>
              <a:rPr lang="en-US" b="1" dirty="0"/>
              <a:t>Python 2.7 </a:t>
            </a:r>
            <a:r>
              <a:rPr lang="en-US" dirty="0"/>
              <a:t>-&gt; Last version (most likely) in the 2.X branch. Many systems are currently running 2.X code.</a:t>
            </a:r>
          </a:p>
          <a:p>
            <a:pPr lvl="1"/>
            <a:r>
              <a:rPr lang="en-US" dirty="0"/>
              <a:t>Advantages of using 2.7 is that it is already in use (no need to update existing code)</a:t>
            </a:r>
          </a:p>
          <a:p>
            <a:pPr lvl="1"/>
            <a:r>
              <a:rPr lang="en-US" dirty="0"/>
              <a:t>No active development (will remain stable)</a:t>
            </a:r>
          </a:p>
          <a:p>
            <a:endParaRPr lang="en-US" dirty="0"/>
          </a:p>
          <a:p>
            <a:r>
              <a:rPr lang="en-US" b="1" dirty="0"/>
              <a:t>Python 3.7 </a:t>
            </a:r>
            <a:r>
              <a:rPr lang="en-US" dirty="0"/>
              <a:t>-&gt; Most recent version of the language. Many new features and fixes to issues. </a:t>
            </a:r>
          </a:p>
          <a:p>
            <a:pPr lvl="1"/>
            <a:r>
              <a:rPr lang="en-US" dirty="0"/>
              <a:t>Actively being developed.</a:t>
            </a:r>
          </a:p>
          <a:p>
            <a:pPr lvl="1"/>
            <a:r>
              <a:rPr lang="en-US" dirty="0"/>
              <a:t>NOT backwards compatible with 2.X</a:t>
            </a:r>
          </a:p>
        </p:txBody>
      </p:sp>
    </p:spTree>
    <p:extLst>
      <p:ext uri="{BB962C8B-B14F-4D97-AF65-F5344CB8AC3E}">
        <p14:creationId xmlns:p14="http://schemas.microsoft.com/office/powerpoint/2010/main" val="8611330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Is Interpreted</a:t>
            </a:r>
          </a:p>
        </p:txBody>
      </p:sp>
      <p:sp>
        <p:nvSpPr>
          <p:cNvPr id="3" name="Content Placeholder 2"/>
          <p:cNvSpPr>
            <a:spLocks noGrp="1"/>
          </p:cNvSpPr>
          <p:nvPr>
            <p:ph idx="1"/>
          </p:nvPr>
        </p:nvSpPr>
        <p:spPr/>
        <p:txBody>
          <a:bodyPr/>
          <a:lstStyle/>
          <a:p>
            <a:r>
              <a:rPr lang="en-US" dirty="0"/>
              <a:t>Python can run interactively. This means that when developing software we don’t have to wait for code to be compiled and then executed. It can be executed immediately in interactive mode.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5996" y="3219684"/>
            <a:ext cx="5792008" cy="1895740"/>
          </a:xfrm>
          <a:prstGeom prst="rect">
            <a:avLst/>
          </a:prstGeom>
        </p:spPr>
      </p:pic>
    </p:spTree>
    <p:extLst>
      <p:ext uri="{BB962C8B-B14F-4D97-AF65-F5344CB8AC3E}">
        <p14:creationId xmlns:p14="http://schemas.microsoft.com/office/powerpoint/2010/main" val="15219151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ways to execute Python</a:t>
            </a:r>
          </a:p>
        </p:txBody>
      </p:sp>
      <p:sp>
        <p:nvSpPr>
          <p:cNvPr id="3" name="Content Placeholder 2"/>
          <p:cNvSpPr>
            <a:spLocks noGrp="1"/>
          </p:cNvSpPr>
          <p:nvPr>
            <p:ph idx="1"/>
          </p:nvPr>
        </p:nvSpPr>
        <p:spPr/>
        <p:txBody>
          <a:bodyPr/>
          <a:lstStyle/>
          <a:p>
            <a:r>
              <a:rPr lang="en-US" dirty="0"/>
              <a:t>Interactive Mode – Python code is typed into a </a:t>
            </a:r>
            <a:r>
              <a:rPr lang="en-US" b="1" dirty="0"/>
              <a:t>shell</a:t>
            </a:r>
            <a:r>
              <a:rPr lang="en-US" dirty="0"/>
              <a:t>, which is then executed.</a:t>
            </a:r>
            <a:br>
              <a:rPr lang="en-US" dirty="0"/>
            </a:br>
            <a:r>
              <a:rPr lang="en-US" dirty="0">
                <a:latin typeface="Courier New" panose="02070309020205020404" pitchFamily="49" charset="0"/>
                <a:cs typeface="Courier New" panose="02070309020205020404" pitchFamily="49" charset="0"/>
              </a:rPr>
              <a:t>&gt;&gt;&gt; 1 + 1</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2</a:t>
            </a:r>
          </a:p>
          <a:p>
            <a:endParaRPr lang="en-US" dirty="0">
              <a:latin typeface="Courier New" panose="02070309020205020404" pitchFamily="49" charset="0"/>
              <a:cs typeface="Courier New" panose="02070309020205020404" pitchFamily="49" charset="0"/>
            </a:endParaRPr>
          </a:p>
          <a:p>
            <a:r>
              <a:rPr lang="en-US" dirty="0"/>
              <a:t>Stored in a file called a </a:t>
            </a:r>
            <a:r>
              <a:rPr lang="en-US" b="1" dirty="0"/>
              <a:t>script</a:t>
            </a:r>
            <a:r>
              <a:rPr lang="en-US" dirty="0"/>
              <a:t>(usually ending in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py</a:t>
            </a:r>
            <a:r>
              <a:rPr lang="en-US" dirty="0"/>
              <a:t>) that can later be executed.</a:t>
            </a:r>
          </a:p>
          <a:p>
            <a:endParaRPr lang="en-US" dirty="0"/>
          </a:p>
          <a:p>
            <a:r>
              <a:rPr lang="en-US" dirty="0"/>
              <a:t>These two execution methods are known as </a:t>
            </a:r>
            <a:r>
              <a:rPr lang="en-US" b="1" dirty="0"/>
              <a:t>interactive mode </a:t>
            </a:r>
            <a:r>
              <a:rPr lang="en-US" dirty="0"/>
              <a:t>and </a:t>
            </a:r>
            <a:r>
              <a:rPr lang="en-US" b="1" dirty="0"/>
              <a:t>script mode</a:t>
            </a:r>
            <a:r>
              <a:rPr lang="en-US" dirty="0"/>
              <a:t>.</a:t>
            </a:r>
          </a:p>
        </p:txBody>
      </p:sp>
    </p:spTree>
    <p:extLst>
      <p:ext uri="{BB962C8B-B14F-4D97-AF65-F5344CB8AC3E}">
        <p14:creationId xmlns:p14="http://schemas.microsoft.com/office/powerpoint/2010/main" val="13123089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Python</a:t>
            </a:r>
          </a:p>
        </p:txBody>
      </p:sp>
      <p:sp>
        <p:nvSpPr>
          <p:cNvPr id="3" name="Content Placeholder 2"/>
          <p:cNvSpPr>
            <a:spLocks noGrp="1"/>
          </p:cNvSpPr>
          <p:nvPr>
            <p:ph idx="1"/>
          </p:nvPr>
        </p:nvSpPr>
        <p:spPr/>
        <p:txBody>
          <a:bodyPr/>
          <a:lstStyle/>
          <a:p>
            <a:pPr marL="400050" lvl="1" indent="0">
              <a:buNone/>
            </a:pPr>
            <a:r>
              <a:rPr lang="en-US" dirty="0"/>
              <a:t>There are many ways to run a python script or program. Because running Python is the most important thing we’ll do in this class let’s review these various ways now:</a:t>
            </a:r>
          </a:p>
        </p:txBody>
      </p:sp>
    </p:spTree>
    <p:extLst>
      <p:ext uri="{BB962C8B-B14F-4D97-AF65-F5344CB8AC3E}">
        <p14:creationId xmlns:p14="http://schemas.microsoft.com/office/powerpoint/2010/main" val="41294542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 with Files and a Text Editor / Windows</a:t>
            </a:r>
          </a:p>
        </p:txBody>
      </p:sp>
      <p:sp>
        <p:nvSpPr>
          <p:cNvPr id="3" name="Content Placeholder 2"/>
          <p:cNvSpPr>
            <a:spLocks noGrp="1"/>
          </p:cNvSpPr>
          <p:nvPr>
            <p:ph idx="1"/>
          </p:nvPr>
        </p:nvSpPr>
        <p:spPr/>
        <p:txBody>
          <a:bodyPr/>
          <a:lstStyle/>
          <a:p>
            <a:r>
              <a:rPr lang="en-US" sz="2000" dirty="0"/>
              <a:t>To run a python script in Windows from the command line with files we use the </a:t>
            </a:r>
            <a:r>
              <a:rPr lang="en-US" sz="2000" dirty="0" err="1">
                <a:latin typeface="Courier New" panose="02070309020205020404" pitchFamily="49" charset="0"/>
                <a:cs typeface="Courier New" panose="02070309020205020404" pitchFamily="49" charset="0"/>
              </a:rPr>
              <a:t>py</a:t>
            </a:r>
            <a:r>
              <a:rPr lang="en-US" sz="2000" dirty="0"/>
              <a:t> command (a new feature introduced in Python 3.3 installer) and edit the .</a:t>
            </a:r>
            <a:r>
              <a:rPr lang="en-US" sz="2000" dirty="0" err="1">
                <a:latin typeface="Courier New" panose="02070309020205020404" pitchFamily="49" charset="0"/>
                <a:cs typeface="Courier New" panose="02070309020205020404" pitchFamily="49" charset="0"/>
              </a:rPr>
              <a:t>py</a:t>
            </a:r>
            <a:r>
              <a:rPr lang="en-US" sz="2000" dirty="0"/>
              <a:t> files in a text editor.</a:t>
            </a:r>
          </a:p>
          <a:p>
            <a:endParaRPr lang="en-US" sz="2000" dirty="0"/>
          </a:p>
          <a:p>
            <a:r>
              <a:rPr lang="en-US" sz="2000" dirty="0"/>
              <a:t>Setup </a:t>
            </a:r>
            <a:r>
              <a:rPr lang="en-US" sz="2000" dirty="0">
                <a:latin typeface="Courier New" panose="02070309020205020404" pitchFamily="49" charset="0"/>
                <a:cs typeface="Courier New" panose="02070309020205020404" pitchFamily="49" charset="0"/>
              </a:rPr>
              <a:t>PATH</a:t>
            </a:r>
            <a:r>
              <a:rPr lang="en-US" sz="2000" dirty="0"/>
              <a:t> variables to Sublime Text</a:t>
            </a:r>
          </a:p>
          <a:p>
            <a:r>
              <a:rPr lang="en-US" sz="2000" dirty="0"/>
              <a:t>Example:</a:t>
            </a:r>
          </a:p>
          <a:p>
            <a:pPr lvl="1"/>
            <a:r>
              <a:rPr lang="en-US" sz="2000" dirty="0"/>
              <a:t>Command Prompt</a:t>
            </a:r>
          </a:p>
          <a:p>
            <a:pPr lvl="2"/>
            <a:r>
              <a:rPr lang="en-US" sz="2000" dirty="0">
                <a:latin typeface="Courier New" panose="02070309020205020404" pitchFamily="49" charset="0"/>
                <a:cs typeface="Courier New" panose="02070309020205020404" pitchFamily="49" charset="0"/>
              </a:rPr>
              <a:t>d:\code\usu&gt; code pyexample.py</a:t>
            </a:r>
          </a:p>
          <a:p>
            <a:pPr lvl="2"/>
            <a:r>
              <a:rPr lang="en-US" sz="2000" dirty="0">
                <a:latin typeface="Courier New" panose="02070309020205020404" pitchFamily="49" charset="0"/>
                <a:cs typeface="Courier New" panose="02070309020205020404" pitchFamily="49" charset="0"/>
              </a:rPr>
              <a:t># Edit code in VS Code(or whichever text editor you are using)…</a:t>
            </a:r>
          </a:p>
          <a:p>
            <a:pPr lvl="2"/>
            <a:r>
              <a:rPr lang="en-US" sz="2000" dirty="0">
                <a:latin typeface="Courier New" panose="02070309020205020404" pitchFamily="49" charset="0"/>
                <a:cs typeface="Courier New" panose="02070309020205020404" pitchFamily="49" charset="0"/>
              </a:rPr>
              <a:t>d:\code\usu&gt; </a:t>
            </a:r>
            <a:r>
              <a:rPr lang="en-US" sz="2000" dirty="0" err="1">
                <a:latin typeface="Courier New" panose="02070309020205020404" pitchFamily="49" charset="0"/>
                <a:cs typeface="Courier New" panose="02070309020205020404" pitchFamily="49" charset="0"/>
              </a:rPr>
              <a:t>py</a:t>
            </a:r>
            <a:r>
              <a:rPr lang="en-US" sz="2000" dirty="0">
                <a:latin typeface="Courier New" panose="02070309020205020404" pitchFamily="49" charset="0"/>
                <a:cs typeface="Courier New" panose="02070309020205020404" pitchFamily="49" charset="0"/>
              </a:rPr>
              <a:t> -3.7 pyexample.py</a:t>
            </a:r>
          </a:p>
        </p:txBody>
      </p:sp>
    </p:spTree>
    <p:extLst>
      <p:ext uri="{BB962C8B-B14F-4D97-AF65-F5344CB8AC3E}">
        <p14:creationId xmlns:p14="http://schemas.microsoft.com/office/powerpoint/2010/main" val="10579929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 Interactive</a:t>
            </a:r>
          </a:p>
        </p:txBody>
      </p:sp>
      <p:sp>
        <p:nvSpPr>
          <p:cNvPr id="3" name="Content Placeholder 2"/>
          <p:cNvSpPr>
            <a:spLocks noGrp="1"/>
          </p:cNvSpPr>
          <p:nvPr>
            <p:ph idx="1"/>
          </p:nvPr>
        </p:nvSpPr>
        <p:spPr/>
        <p:txBody>
          <a:bodyPr/>
          <a:lstStyle/>
          <a:p>
            <a:r>
              <a:rPr lang="en-US" dirty="0"/>
              <a:t>If you want to run a quick expression without using a file to store the code then Windows, Linux, Unix, Mac, etc… all support interactive python coding. </a:t>
            </a:r>
          </a:p>
          <a:p>
            <a:r>
              <a:rPr lang="en-US" dirty="0"/>
              <a:t>Remember that the code is not saved anywhere when running in interactive mode!</a:t>
            </a:r>
          </a:p>
          <a:p>
            <a:r>
              <a:rPr lang="en-US" dirty="0"/>
              <a:t>Example</a:t>
            </a:r>
          </a:p>
          <a:p>
            <a:pPr lvl="1"/>
            <a:r>
              <a:rPr lang="en-US" dirty="0"/>
              <a:t>Windows </a:t>
            </a:r>
          </a:p>
          <a:p>
            <a:pPr lvl="1"/>
            <a:r>
              <a:rPr lang="en-US" dirty="0"/>
              <a:t>Linux (Ubuntu)</a:t>
            </a:r>
          </a:p>
        </p:txBody>
      </p:sp>
    </p:spTree>
    <p:extLst>
      <p:ext uri="{BB962C8B-B14F-4D97-AF65-F5344CB8AC3E}">
        <p14:creationId xmlns:p14="http://schemas.microsoft.com/office/powerpoint/2010/main" val="1528128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Welcome</a:t>
            </a:r>
          </a:p>
        </p:txBody>
      </p:sp>
      <p:sp>
        <p:nvSpPr>
          <p:cNvPr id="3" name="Content Placeholder 2"/>
          <p:cNvSpPr>
            <a:spLocks noGrp="1"/>
          </p:cNvSpPr>
          <p:nvPr>
            <p:ph idx="1"/>
          </p:nvPr>
        </p:nvSpPr>
        <p:spPr/>
        <p:txBody>
          <a:bodyPr/>
          <a:lstStyle/>
          <a:p>
            <a:r>
              <a:rPr lang="en-US" dirty="0"/>
              <a:t>Let’s all get to know each other just a little bit….</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0054" y="2012915"/>
            <a:ext cx="6217312" cy="3491070"/>
          </a:xfrm>
          <a:prstGeom prst="rect">
            <a:avLst/>
          </a:prstGeom>
        </p:spPr>
      </p:pic>
    </p:spTree>
    <p:extLst>
      <p:ext uri="{BB962C8B-B14F-4D97-AF65-F5344CB8AC3E}">
        <p14:creationId xmlns:p14="http://schemas.microsoft.com/office/powerpoint/2010/main" val="28671356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IDLE</a:t>
            </a:r>
          </a:p>
        </p:txBody>
      </p:sp>
      <p:sp>
        <p:nvSpPr>
          <p:cNvPr id="3" name="Content Placeholder 2"/>
          <p:cNvSpPr>
            <a:spLocks noGrp="1"/>
          </p:cNvSpPr>
          <p:nvPr>
            <p:ph idx="1"/>
          </p:nvPr>
        </p:nvSpPr>
        <p:spPr>
          <a:xfrm>
            <a:off x="685800" y="1153297"/>
            <a:ext cx="7772400" cy="4942703"/>
          </a:xfrm>
        </p:spPr>
        <p:txBody>
          <a:bodyPr/>
          <a:lstStyle/>
          <a:p>
            <a:r>
              <a:rPr lang="en-US" dirty="0"/>
              <a:t>IDLE is build right into Python distribution. There is a separate GUI for each version. </a:t>
            </a:r>
          </a:p>
          <a:p>
            <a:r>
              <a:rPr lang="en-US" dirty="0"/>
              <a:t>This is how I will do most of my quick samples because it has built in syntax highlighting and I know everyone (should) have it. </a:t>
            </a:r>
          </a:p>
          <a:p>
            <a:r>
              <a:rPr lang="en-US" dirty="0"/>
              <a:t>IDLE with files is more difficult (aka modules)</a:t>
            </a:r>
          </a:p>
          <a:p>
            <a:pPr lvl="1"/>
            <a:r>
              <a:rPr lang="en-US" dirty="0"/>
              <a:t>File-&gt;New File</a:t>
            </a:r>
          </a:p>
          <a:p>
            <a:pPr lvl="1"/>
            <a:r>
              <a:rPr lang="en-US" dirty="0"/>
              <a:t>F5 or “Run-&gt; Run Module” (Must Save)</a:t>
            </a:r>
          </a:p>
          <a:p>
            <a:r>
              <a:rPr lang="en-US" dirty="0"/>
              <a:t>IDLE interactively </a:t>
            </a:r>
          </a:p>
          <a:p>
            <a:pPr lvl="1"/>
            <a:r>
              <a:rPr lang="en-US" dirty="0"/>
              <a:t>Fastest way to try new things, but will not work if you want to save code. </a:t>
            </a:r>
          </a:p>
        </p:txBody>
      </p:sp>
    </p:spTree>
    <p:extLst>
      <p:ext uri="{BB962C8B-B14F-4D97-AF65-F5344CB8AC3E}">
        <p14:creationId xmlns:p14="http://schemas.microsoft.com/office/powerpoint/2010/main" val="36332683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IDE’s</a:t>
            </a:r>
          </a:p>
        </p:txBody>
      </p:sp>
      <p:sp>
        <p:nvSpPr>
          <p:cNvPr id="3" name="Content Placeholder 2"/>
          <p:cNvSpPr>
            <a:spLocks noGrp="1"/>
          </p:cNvSpPr>
          <p:nvPr>
            <p:ph idx="1"/>
          </p:nvPr>
        </p:nvSpPr>
        <p:spPr/>
        <p:txBody>
          <a:bodyPr/>
          <a:lstStyle/>
          <a:p>
            <a:r>
              <a:rPr lang="en-US" dirty="0"/>
              <a:t>We will use </a:t>
            </a:r>
            <a:r>
              <a:rPr lang="en-US" dirty="0" err="1"/>
              <a:t>PyCharm</a:t>
            </a:r>
            <a:r>
              <a:rPr lang="en-US" dirty="0"/>
              <a:t> in the course this semester… </a:t>
            </a:r>
          </a:p>
          <a:p>
            <a:pPr lvl="1"/>
            <a:r>
              <a:rPr lang="en-US" dirty="0"/>
              <a:t>Professional Edition Free to Students!</a:t>
            </a:r>
          </a:p>
          <a:p>
            <a:pPr lvl="1"/>
            <a:r>
              <a:rPr lang="en-US" dirty="0"/>
              <a:t>Cross-Platform </a:t>
            </a:r>
          </a:p>
          <a:p>
            <a:pPr lvl="1"/>
            <a:r>
              <a:rPr lang="en-US" dirty="0"/>
              <a:t>Jet Brains makes good IDEs.</a:t>
            </a:r>
          </a:p>
          <a:p>
            <a:pPr lvl="1"/>
            <a:r>
              <a:rPr lang="en-US" dirty="0"/>
              <a:t>If you want to use another IDE or development method, that is fine with me.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630" y="3989093"/>
            <a:ext cx="1255083" cy="125508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509" y="5485360"/>
            <a:ext cx="5609524" cy="77142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8271" y="3971518"/>
            <a:ext cx="1345447" cy="1345447"/>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45685" y="4201300"/>
            <a:ext cx="1138767" cy="1138767"/>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49316" y="4292330"/>
            <a:ext cx="1049867" cy="1049867"/>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86354" y="3500694"/>
            <a:ext cx="2231877" cy="2231877"/>
          </a:xfrm>
          <a:prstGeom prst="rect">
            <a:avLst/>
          </a:prstGeom>
        </p:spPr>
      </p:pic>
      <p:pic>
        <p:nvPicPr>
          <p:cNvPr id="5" name="Picture 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146278" y="1924703"/>
            <a:ext cx="1613824" cy="1613824"/>
          </a:xfrm>
          <a:prstGeom prst="rect">
            <a:avLst/>
          </a:prstGeom>
        </p:spPr>
      </p:pic>
    </p:spTree>
    <p:extLst>
      <p:ext uri="{BB962C8B-B14F-4D97-AF65-F5344CB8AC3E}">
        <p14:creationId xmlns:p14="http://schemas.microsoft.com/office/powerpoint/2010/main" val="1626791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Awe…. Python</a:t>
            </a:r>
          </a:p>
        </p:txBody>
      </p:sp>
      <p:pic>
        <p:nvPicPr>
          <p:cNvPr id="6" name="Content Placeholder 5" descr="A close up of a logo&#10;&#10;Description automatically generated">
            <a:extLst>
              <a:ext uri="{FF2B5EF4-FFF2-40B4-BE49-F238E27FC236}">
                <a16:creationId xmlns:a16="http://schemas.microsoft.com/office/drawing/2014/main" id="{EE6A63AB-5565-5649-9FD0-4B393B7C28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3200" y="1447800"/>
            <a:ext cx="6197600" cy="4648200"/>
          </a:xfrm>
        </p:spPr>
      </p:pic>
    </p:spTree>
    <p:extLst>
      <p:ext uri="{BB962C8B-B14F-4D97-AF65-F5344CB8AC3E}">
        <p14:creationId xmlns:p14="http://schemas.microsoft.com/office/powerpoint/2010/main" val="38555654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Zen of Python</a:t>
            </a:r>
          </a:p>
        </p:txBody>
      </p:sp>
      <p:sp>
        <p:nvSpPr>
          <p:cNvPr id="3" name="Content Placeholder 2"/>
          <p:cNvSpPr>
            <a:spLocks noGrp="1"/>
          </p:cNvSpPr>
          <p:nvPr>
            <p:ph idx="1"/>
          </p:nvPr>
        </p:nvSpPr>
        <p:spPr>
          <a:xfrm>
            <a:off x="685800" y="1204957"/>
            <a:ext cx="7772400" cy="4891043"/>
          </a:xfrm>
        </p:spPr>
        <p:txBody>
          <a:bodyPr/>
          <a:lstStyle/>
          <a:p>
            <a:pPr marL="0" indent="0">
              <a:buNone/>
            </a:pPr>
            <a:r>
              <a:rPr lang="en-US" sz="1200" dirty="0">
                <a:latin typeface="Courier New" panose="02070309020205020404" pitchFamily="49" charset="0"/>
                <a:cs typeface="Courier New" panose="02070309020205020404" pitchFamily="49" charset="0"/>
              </a:rPr>
              <a:t>&gt;&gt;&gt;import this</a:t>
            </a:r>
          </a:p>
          <a:p>
            <a:pPr marL="0" indent="0">
              <a:buNone/>
            </a:pPr>
            <a:r>
              <a:rPr lang="en-US" sz="1200" b="1" dirty="0"/>
              <a:t>The Zen of Python, by Tim Peters</a:t>
            </a:r>
          </a:p>
          <a:p>
            <a:pPr marL="0" indent="0">
              <a:buNone/>
            </a:pPr>
            <a:endParaRPr lang="en-US" sz="1200" dirty="0"/>
          </a:p>
          <a:p>
            <a:pPr marL="0" indent="0">
              <a:buNone/>
            </a:pPr>
            <a:r>
              <a:rPr lang="en-US" sz="1200" dirty="0"/>
              <a:t>Beautiful is better than ugly.</a:t>
            </a:r>
          </a:p>
          <a:p>
            <a:pPr marL="0" indent="0">
              <a:buNone/>
            </a:pPr>
            <a:r>
              <a:rPr lang="en-US" sz="1200" dirty="0"/>
              <a:t>Explicit is better than implicit.</a:t>
            </a:r>
          </a:p>
          <a:p>
            <a:pPr marL="0" indent="0">
              <a:buNone/>
            </a:pPr>
            <a:r>
              <a:rPr lang="en-US" sz="1200" dirty="0"/>
              <a:t>Simple is better than complex.</a:t>
            </a:r>
          </a:p>
          <a:p>
            <a:pPr marL="0" indent="0">
              <a:buNone/>
            </a:pPr>
            <a:r>
              <a:rPr lang="en-US" sz="1200" dirty="0"/>
              <a:t>Complex is better than complicated.</a:t>
            </a:r>
          </a:p>
          <a:p>
            <a:pPr marL="0" indent="0">
              <a:buNone/>
            </a:pPr>
            <a:r>
              <a:rPr lang="en-US" sz="1200" dirty="0"/>
              <a:t>Flat is better than nested.</a:t>
            </a:r>
          </a:p>
          <a:p>
            <a:pPr marL="0" indent="0">
              <a:buNone/>
            </a:pPr>
            <a:r>
              <a:rPr lang="en-US" sz="1200" dirty="0"/>
              <a:t>Sparse is better than dense.</a:t>
            </a:r>
          </a:p>
          <a:p>
            <a:pPr marL="0" indent="0">
              <a:buNone/>
            </a:pPr>
            <a:r>
              <a:rPr lang="en-US" sz="1200" dirty="0"/>
              <a:t>Readability counts.</a:t>
            </a:r>
          </a:p>
          <a:p>
            <a:pPr marL="0" indent="0">
              <a:buNone/>
            </a:pPr>
            <a:r>
              <a:rPr lang="en-US" sz="1200" dirty="0"/>
              <a:t>Special cases aren't special enough to break the rules.</a:t>
            </a:r>
          </a:p>
          <a:p>
            <a:pPr marL="0" indent="0">
              <a:buNone/>
            </a:pPr>
            <a:r>
              <a:rPr lang="en-US" sz="1200" dirty="0"/>
              <a:t>Although practicality beats purity.</a:t>
            </a:r>
          </a:p>
          <a:p>
            <a:pPr marL="0" indent="0">
              <a:buNone/>
            </a:pPr>
            <a:r>
              <a:rPr lang="en-US" sz="1200" dirty="0"/>
              <a:t>Errors should never pass silently.</a:t>
            </a:r>
          </a:p>
          <a:p>
            <a:pPr marL="0" indent="0">
              <a:buNone/>
            </a:pPr>
            <a:r>
              <a:rPr lang="en-US" sz="1200" dirty="0"/>
              <a:t>Unless explicitly silenced.</a:t>
            </a:r>
          </a:p>
          <a:p>
            <a:pPr marL="0" indent="0">
              <a:buNone/>
            </a:pPr>
            <a:r>
              <a:rPr lang="en-US" sz="1200" dirty="0"/>
              <a:t>In the face of ambiguity, refuse the temptation to guess.</a:t>
            </a:r>
          </a:p>
          <a:p>
            <a:pPr marL="0" indent="0">
              <a:buNone/>
            </a:pPr>
            <a:r>
              <a:rPr lang="en-US" sz="1200" dirty="0"/>
              <a:t>There should be one-- and preferably only one --obvious way to do it.</a:t>
            </a:r>
          </a:p>
          <a:p>
            <a:pPr marL="0" indent="0">
              <a:buNone/>
            </a:pPr>
            <a:r>
              <a:rPr lang="en-US" sz="1200" dirty="0"/>
              <a:t>Although that way may not be obvious at first unless you're Dutch.</a:t>
            </a:r>
          </a:p>
          <a:p>
            <a:pPr marL="0" indent="0">
              <a:buNone/>
            </a:pPr>
            <a:r>
              <a:rPr lang="en-US" sz="1200" dirty="0"/>
              <a:t>Now is better than never.</a:t>
            </a:r>
          </a:p>
          <a:p>
            <a:pPr marL="0" indent="0">
              <a:buNone/>
            </a:pPr>
            <a:r>
              <a:rPr lang="en-US" sz="1200" dirty="0"/>
              <a:t>Although never is often better than *right* now.</a:t>
            </a:r>
          </a:p>
          <a:p>
            <a:pPr marL="0" indent="0">
              <a:buNone/>
            </a:pPr>
            <a:r>
              <a:rPr lang="en-US" sz="1200" dirty="0"/>
              <a:t>If the implementation is hard to explain, it's a bad idea.</a:t>
            </a:r>
          </a:p>
          <a:p>
            <a:pPr marL="0" indent="0">
              <a:buNone/>
            </a:pPr>
            <a:r>
              <a:rPr lang="en-US" sz="1200" dirty="0"/>
              <a:t>If the implementation is easy to explain, it may be a good idea.</a:t>
            </a:r>
          </a:p>
          <a:p>
            <a:pPr marL="0" indent="0">
              <a:buNone/>
            </a:pPr>
            <a:r>
              <a:rPr lang="en-US" sz="1200" dirty="0"/>
              <a:t>Namespaces are one honking great idea -- let's do more of those!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5708" y="1447800"/>
            <a:ext cx="2558417" cy="2558417"/>
          </a:xfrm>
          <a:prstGeom prst="rect">
            <a:avLst/>
          </a:prstGeom>
        </p:spPr>
      </p:pic>
    </p:spTree>
    <p:extLst>
      <p:ext uri="{BB962C8B-B14F-4D97-AF65-F5344CB8AC3E}">
        <p14:creationId xmlns:p14="http://schemas.microsoft.com/office/powerpoint/2010/main" val="2584263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Me</a:t>
            </a:r>
          </a:p>
        </p:txBody>
      </p:sp>
      <p:sp>
        <p:nvSpPr>
          <p:cNvPr id="3" name="Content Placeholder 2"/>
          <p:cNvSpPr>
            <a:spLocks noGrp="1"/>
          </p:cNvSpPr>
          <p:nvPr>
            <p:ph idx="1"/>
          </p:nvPr>
        </p:nvSpPr>
        <p:spPr/>
        <p:txBody>
          <a:bodyPr/>
          <a:lstStyle/>
          <a:p>
            <a:r>
              <a:rPr lang="en-US" sz="2000" dirty="0"/>
              <a:t>USU – Jon M. Huntsman College of Business MIS degree in 2008.</a:t>
            </a:r>
          </a:p>
          <a:p>
            <a:r>
              <a:rPr lang="en-US" sz="2000" dirty="0"/>
              <a:t>Continuing Education (seeking MS in GIS @ University of Wisconsin at Madison)</a:t>
            </a:r>
          </a:p>
          <a:p>
            <a:r>
              <a:rPr lang="en-US" sz="2000" dirty="0"/>
              <a:t>SQL Developer and Reference Data Engineer for 4 years in Colorado at </a:t>
            </a:r>
            <a:r>
              <a:rPr lang="en-US" sz="2000" dirty="0" err="1">
                <a:hlinkClick r:id="rId2"/>
              </a:rPr>
              <a:t>Markit</a:t>
            </a:r>
            <a:r>
              <a:rPr lang="en-US" sz="2000" dirty="0"/>
              <a:t>. Worked with huge amounts of data, creating white-label technology for financial websites. </a:t>
            </a:r>
          </a:p>
          <a:p>
            <a:r>
              <a:rPr lang="en-US" sz="2000" dirty="0"/>
              <a:t>Currently Senior .NET Software Developer at </a:t>
            </a:r>
            <a:r>
              <a:rPr lang="en-US" sz="2000" dirty="0">
                <a:hlinkClick r:id="rId3"/>
              </a:rPr>
              <a:t>CSC</a:t>
            </a:r>
            <a:r>
              <a:rPr lang="en-US" sz="2000" dirty="0"/>
              <a:t> in Logan. Focus on “backend” technologies, SQL Server, Web API, </a:t>
            </a:r>
            <a:r>
              <a:rPr lang="en-US" sz="2000" dirty="0" err="1"/>
              <a:t>Solr</a:t>
            </a:r>
            <a:r>
              <a:rPr lang="en-US" sz="2000" dirty="0"/>
              <a:t>, Microservices, 3</a:t>
            </a:r>
            <a:r>
              <a:rPr lang="en-US" sz="2000" baseline="30000" dirty="0"/>
              <a:t>rd</a:t>
            </a:r>
            <a:r>
              <a:rPr lang="en-US" sz="2000" dirty="0"/>
              <a:t> Party Integrations. </a:t>
            </a:r>
          </a:p>
          <a:p>
            <a:r>
              <a:rPr lang="en-US" sz="2000" dirty="0"/>
              <a:t>Brief role at startup (Degreed). SQL Azure, .NET, </a:t>
            </a:r>
            <a:r>
              <a:rPr lang="en-US" sz="2000" dirty="0" err="1"/>
              <a:t>ElasticSearch</a:t>
            </a:r>
            <a:r>
              <a:rPr lang="en-US" sz="2000" dirty="0"/>
              <a:t>. </a:t>
            </a:r>
          </a:p>
          <a:p>
            <a:r>
              <a:rPr lang="en-US" sz="2000" dirty="0"/>
              <a:t>Married with 4 kids. </a:t>
            </a:r>
          </a:p>
          <a:p>
            <a:r>
              <a:rPr lang="en-US" sz="2000" dirty="0"/>
              <a:t>I love extreme weather, and love hanging out with my family.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785792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Syllabus Information</a:t>
            </a:r>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sz="2000" dirty="0"/>
              <a:t>Syllabus</a:t>
            </a:r>
          </a:p>
          <a:p>
            <a:pPr lvl="1">
              <a:buFont typeface="Wingdings" panose="05000000000000000000" pitchFamily="2" charset="2"/>
              <a:buChar char="ü"/>
            </a:pPr>
            <a:r>
              <a:rPr lang="en-US" sz="2000" dirty="0"/>
              <a:t>Instructor &amp; Course Information</a:t>
            </a:r>
          </a:p>
          <a:p>
            <a:pPr lvl="1">
              <a:buFont typeface="Wingdings" panose="05000000000000000000" pitchFamily="2" charset="2"/>
              <a:buChar char="ü"/>
            </a:pPr>
            <a:r>
              <a:rPr lang="en-US" sz="2000" dirty="0"/>
              <a:t>Introduction</a:t>
            </a:r>
          </a:p>
          <a:p>
            <a:pPr lvl="1">
              <a:buFont typeface="Wingdings" panose="05000000000000000000" pitchFamily="2" charset="2"/>
              <a:buChar char="ü"/>
            </a:pPr>
            <a:r>
              <a:rPr lang="en-US" sz="2000" dirty="0"/>
              <a:t>Required Materials</a:t>
            </a:r>
          </a:p>
          <a:p>
            <a:pPr lvl="1">
              <a:buFont typeface="Wingdings" panose="05000000000000000000" pitchFamily="2" charset="2"/>
              <a:buChar char="ü"/>
            </a:pPr>
            <a:r>
              <a:rPr lang="en-US" sz="2000" dirty="0"/>
              <a:t>Course Approach</a:t>
            </a:r>
          </a:p>
          <a:p>
            <a:pPr lvl="1">
              <a:buFont typeface="Wingdings" panose="05000000000000000000" pitchFamily="2" charset="2"/>
              <a:buChar char="ü"/>
            </a:pPr>
            <a:r>
              <a:rPr lang="en-US" sz="2000" dirty="0"/>
              <a:t>Grading</a:t>
            </a:r>
          </a:p>
          <a:p>
            <a:pPr>
              <a:buFont typeface="Wingdings" panose="05000000000000000000" pitchFamily="2" charset="2"/>
              <a:buChar char="ü"/>
            </a:pPr>
            <a:r>
              <a:rPr lang="en-US" sz="2000" dirty="0"/>
              <a:t>Canvas</a:t>
            </a:r>
          </a:p>
          <a:p>
            <a:pPr lvl="1">
              <a:buFont typeface="Wingdings" panose="05000000000000000000" pitchFamily="2" charset="2"/>
              <a:buChar char="ü"/>
            </a:pPr>
            <a:r>
              <a:rPr lang="en-US" sz="2000" dirty="0"/>
              <a:t>Email</a:t>
            </a:r>
          </a:p>
          <a:p>
            <a:pPr lvl="1">
              <a:buFont typeface="Wingdings" panose="05000000000000000000" pitchFamily="2" charset="2"/>
              <a:buChar char="ü"/>
            </a:pPr>
            <a:r>
              <a:rPr lang="en-US" sz="2000" dirty="0"/>
              <a:t>Announcements</a:t>
            </a:r>
          </a:p>
          <a:p>
            <a:pPr lvl="1">
              <a:buFont typeface="Wingdings" panose="05000000000000000000" pitchFamily="2" charset="2"/>
              <a:buChar char="ü"/>
            </a:pPr>
            <a:r>
              <a:rPr lang="en-US" sz="2000" dirty="0"/>
              <a:t>Assignments / Exams / Project</a:t>
            </a:r>
          </a:p>
          <a:p>
            <a:pPr lvl="1">
              <a:buFont typeface="Wingdings" panose="05000000000000000000" pitchFamily="2" charset="2"/>
              <a:buChar char="ü"/>
            </a:pPr>
            <a:r>
              <a:rPr lang="en-US" sz="2000" dirty="0"/>
              <a:t>Discussions</a:t>
            </a:r>
          </a:p>
        </p:txBody>
      </p:sp>
    </p:spTree>
    <p:extLst>
      <p:ext uri="{BB962C8B-B14F-4D97-AF65-F5344CB8AC3E}">
        <p14:creationId xmlns:p14="http://schemas.microsoft.com/office/powerpoint/2010/main" val="3053332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You Should Learn From This Class</a:t>
            </a:r>
          </a:p>
        </p:txBody>
      </p:sp>
      <p:sp>
        <p:nvSpPr>
          <p:cNvPr id="3" name="Content Placeholder 2"/>
          <p:cNvSpPr>
            <a:spLocks noGrp="1"/>
          </p:cNvSpPr>
          <p:nvPr>
            <p:ph idx="1"/>
          </p:nvPr>
        </p:nvSpPr>
        <p:spPr>
          <a:xfrm>
            <a:off x="685800" y="1447800"/>
            <a:ext cx="5858933" cy="4648200"/>
          </a:xfrm>
        </p:spPr>
        <p:txBody>
          <a:bodyPr/>
          <a:lstStyle/>
          <a:p>
            <a:pPr>
              <a:buFont typeface="Wingdings" panose="05000000000000000000" pitchFamily="2" charset="2"/>
              <a:buChar char="ü"/>
            </a:pPr>
            <a:r>
              <a:rPr lang="en-US" sz="2000" b="1" dirty="0"/>
              <a:t>What</a:t>
            </a:r>
            <a:r>
              <a:rPr lang="en-US" sz="2000" dirty="0"/>
              <a:t> Python is, </a:t>
            </a:r>
            <a:r>
              <a:rPr lang="en-US" sz="2000" b="1" dirty="0"/>
              <a:t>Where</a:t>
            </a:r>
            <a:r>
              <a:rPr lang="en-US" sz="2000" dirty="0"/>
              <a:t> Python is used, </a:t>
            </a:r>
            <a:r>
              <a:rPr lang="en-US" sz="2000" b="1" dirty="0"/>
              <a:t>How</a:t>
            </a:r>
            <a:r>
              <a:rPr lang="en-US" sz="2000" dirty="0"/>
              <a:t> to use Python.</a:t>
            </a:r>
          </a:p>
          <a:p>
            <a:pPr marL="0" indent="0">
              <a:buNone/>
            </a:pPr>
            <a:endParaRPr lang="en-US" sz="2000" dirty="0"/>
          </a:p>
          <a:p>
            <a:pPr>
              <a:buFont typeface="Wingdings" panose="05000000000000000000" pitchFamily="2" charset="2"/>
              <a:buChar char="ü"/>
            </a:pPr>
            <a:r>
              <a:rPr lang="en-US" sz="2000" dirty="0"/>
              <a:t>Fundamentals of programming with Python.</a:t>
            </a:r>
          </a:p>
          <a:p>
            <a:pPr marL="0" indent="0">
              <a:buNone/>
            </a:pPr>
            <a:endParaRPr lang="en-US" sz="2000" dirty="0"/>
          </a:p>
          <a:p>
            <a:pPr>
              <a:buFont typeface="Wingdings" panose="05000000000000000000" pitchFamily="2" charset="2"/>
              <a:buChar char="ü"/>
            </a:pPr>
            <a:r>
              <a:rPr lang="en-US" sz="2000" dirty="0"/>
              <a:t>Applied use of Python to </a:t>
            </a:r>
          </a:p>
          <a:p>
            <a:pPr lvl="1">
              <a:buFont typeface="Wingdings" panose="05000000000000000000" pitchFamily="2" charset="2"/>
              <a:buChar char="ü"/>
            </a:pPr>
            <a:r>
              <a:rPr lang="en-US" sz="2000" dirty="0"/>
              <a:t>Acquire data via other API’s, and various file types</a:t>
            </a:r>
          </a:p>
          <a:p>
            <a:pPr lvl="1">
              <a:buFont typeface="Wingdings" panose="05000000000000000000" pitchFamily="2" charset="2"/>
              <a:buChar char="ü"/>
            </a:pPr>
            <a:r>
              <a:rPr lang="en-US" sz="2000" dirty="0"/>
              <a:t>Persist Data using a DBMS and Python Client</a:t>
            </a:r>
          </a:p>
          <a:p>
            <a:pPr lvl="1">
              <a:buFont typeface="Wingdings" panose="05000000000000000000" pitchFamily="2" charset="2"/>
              <a:buChar char="ü"/>
            </a:pPr>
            <a:r>
              <a:rPr lang="en-US" sz="2000" dirty="0"/>
              <a:t>Expose Data via Flask RESTful Data API</a:t>
            </a:r>
          </a:p>
          <a:p>
            <a:pPr lvl="1">
              <a:buFont typeface="Wingdings" panose="05000000000000000000" pitchFamily="2" charset="2"/>
              <a:buChar char="ü"/>
            </a:pPr>
            <a:r>
              <a:rPr lang="en-US" sz="2000" dirty="0"/>
              <a:t>Visualize and/or interact with Data via Flask and/or </a:t>
            </a:r>
            <a:r>
              <a:rPr lang="en-US" sz="2000" dirty="0" err="1"/>
              <a:t>Jupyter</a:t>
            </a:r>
            <a:r>
              <a:rPr lang="en-US" sz="2000" dirty="0"/>
              <a:t> Notebook</a:t>
            </a:r>
          </a:p>
          <a:p>
            <a:pPr>
              <a:buFont typeface="Wingdings" panose="05000000000000000000" pitchFamily="2" charset="2"/>
              <a:buChar char="ü"/>
            </a:pPr>
            <a:endParaRPr lang="en-US" sz="2000" dirty="0"/>
          </a:p>
          <a:p>
            <a:pPr marL="0" indent="0">
              <a:buNone/>
            </a:pPr>
            <a:endParaRPr lang="en-US" dirty="0"/>
          </a:p>
          <a:p>
            <a:pPr marL="0" indent="0">
              <a:buNone/>
            </a:pP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46784" y="1976099"/>
            <a:ext cx="2631403" cy="3315568"/>
          </a:xfrm>
          <a:prstGeom prst="rect">
            <a:avLst/>
          </a:prstGeom>
        </p:spPr>
      </p:pic>
    </p:spTree>
    <p:extLst>
      <p:ext uri="{BB962C8B-B14F-4D97-AF65-F5344CB8AC3E}">
        <p14:creationId xmlns:p14="http://schemas.microsoft.com/office/powerpoint/2010/main" val="758948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You Should Expect From This Class</a:t>
            </a:r>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sz="2000" dirty="0"/>
              <a:t>~ 4.5 hours of studying / homework per week outside of class.</a:t>
            </a:r>
          </a:p>
          <a:p>
            <a:pPr>
              <a:buFont typeface="Wingdings" panose="05000000000000000000" pitchFamily="2" charset="2"/>
              <a:buChar char="ü"/>
            </a:pPr>
            <a:r>
              <a:rPr lang="en-US" sz="2000" dirty="0"/>
              <a:t>The course is intentionally </a:t>
            </a:r>
            <a:r>
              <a:rPr lang="en-US" sz="2000" b="1" dirty="0"/>
              <a:t>fast paced</a:t>
            </a:r>
            <a:r>
              <a:rPr lang="en-US" sz="2000" dirty="0"/>
              <a:t>. We will not go into every detail of either Python or API design, and as such, you will not be expected to know every detail.</a:t>
            </a:r>
          </a:p>
          <a:p>
            <a:pPr>
              <a:buFont typeface="Wingdings" panose="05000000000000000000" pitchFamily="2" charset="2"/>
              <a:buChar char="ü"/>
            </a:pPr>
            <a:r>
              <a:rPr lang="en-US" sz="2000" dirty="0"/>
              <a:t>This course does expect that you have at least some familiarity with programming and some technological ability. You will be expected to install software, run commands from a command line, and other general technological tasks.</a:t>
            </a:r>
          </a:p>
          <a:p>
            <a:pPr>
              <a:buFont typeface="Wingdings" panose="05000000000000000000" pitchFamily="2" charset="2"/>
              <a:buChar char="ü"/>
            </a:pPr>
            <a:r>
              <a:rPr lang="en-US" sz="2000" b="1" dirty="0"/>
              <a:t>Collaboration</a:t>
            </a:r>
            <a:r>
              <a:rPr lang="en-US" sz="2000" dirty="0"/>
              <a:t>. As an IT professional you are never alone, so I will not expect you to work alone. However, that does not mean you can just copy from someone else and get a grade for it. If you have concerns / questions about what is / is not cheating, ask me! </a:t>
            </a:r>
          </a:p>
          <a:p>
            <a:pPr>
              <a:buFont typeface="Wingdings" panose="05000000000000000000" pitchFamily="2" charset="2"/>
              <a:buChar char="ü"/>
            </a:pPr>
            <a:endParaRPr lang="en-US" dirty="0"/>
          </a:p>
        </p:txBody>
      </p:sp>
    </p:spTree>
    <p:extLst>
      <p:ext uri="{BB962C8B-B14F-4D97-AF65-F5344CB8AC3E}">
        <p14:creationId xmlns:p14="http://schemas.microsoft.com/office/powerpoint/2010/main" val="3949017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pPr marL="0" indent="0" algn="ctr">
              <a:buNone/>
            </a:pPr>
            <a:r>
              <a:rPr lang="en-US" sz="9600" dirty="0"/>
              <a:t>?</a:t>
            </a:r>
          </a:p>
        </p:txBody>
      </p:sp>
    </p:spTree>
    <p:extLst>
      <p:ext uri="{BB962C8B-B14F-4D97-AF65-F5344CB8AC3E}">
        <p14:creationId xmlns:p14="http://schemas.microsoft.com/office/powerpoint/2010/main" val="1224690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Welcome Quiz!</a:t>
            </a:r>
          </a:p>
        </p:txBody>
      </p:sp>
      <p:sp>
        <p:nvSpPr>
          <p:cNvPr id="3" name="Content Placeholder 2"/>
          <p:cNvSpPr>
            <a:spLocks noGrp="1"/>
          </p:cNvSpPr>
          <p:nvPr>
            <p:ph idx="1"/>
          </p:nvPr>
        </p:nvSpPr>
        <p:spPr/>
        <p:txBody>
          <a:bodyPr/>
          <a:lstStyle/>
          <a:p>
            <a:pPr marL="0" indent="0" algn="ctr">
              <a:buNone/>
            </a:pPr>
            <a:r>
              <a:rPr lang="en-US" dirty="0"/>
              <a:t>Please take the MIS 5400 Welcome Quiz. (Canvas)</a:t>
            </a:r>
          </a:p>
        </p:txBody>
      </p:sp>
    </p:spTree>
    <p:extLst>
      <p:ext uri="{BB962C8B-B14F-4D97-AF65-F5344CB8AC3E}">
        <p14:creationId xmlns:p14="http://schemas.microsoft.com/office/powerpoint/2010/main" val="466380133"/>
      </p:ext>
    </p:extLst>
  </p:cSld>
  <p:clrMapOvr>
    <a:masterClrMapping/>
  </p:clrMapOvr>
</p:sld>
</file>

<file path=ppt/theme/theme1.xml><?xml version="1.0" encoding="utf-8"?>
<a:theme xmlns:a="http://schemas.openxmlformats.org/drawingml/2006/main" name="Ch5_Databas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Le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e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e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e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e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e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e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2708</TotalTime>
  <Words>1767</Words>
  <Application>Microsoft Macintosh PowerPoint</Application>
  <PresentationFormat>On-screen Show (4:3)</PresentationFormat>
  <Paragraphs>208</Paragraphs>
  <Slides>33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Cambria</vt:lpstr>
      <vt:lpstr>Constantia</vt:lpstr>
      <vt:lpstr>Courier New</vt:lpstr>
      <vt:lpstr>Times New Roman</vt:lpstr>
      <vt:lpstr>Wingdings</vt:lpstr>
      <vt:lpstr>Ch5_Database</vt:lpstr>
      <vt:lpstr>PowerPoint Presentation</vt:lpstr>
      <vt:lpstr>Today’s Objectives</vt:lpstr>
      <vt:lpstr>Welcome</vt:lpstr>
      <vt:lpstr>About Me</vt:lpstr>
      <vt:lpstr>Syllabus Information</vt:lpstr>
      <vt:lpstr>What You Should Learn From This Class</vt:lpstr>
      <vt:lpstr>What You Should Expect From This Class</vt:lpstr>
      <vt:lpstr>Questions?</vt:lpstr>
      <vt:lpstr>Welcome Quiz!</vt:lpstr>
      <vt:lpstr>Why Do We Program?</vt:lpstr>
      <vt:lpstr>Programming is a Means to an End</vt:lpstr>
      <vt:lpstr>Solving Problems with Programs</vt:lpstr>
      <vt:lpstr>High-Level vs. Low-Level Languages</vt:lpstr>
      <vt:lpstr>Interpreted vs Compiled</vt:lpstr>
      <vt:lpstr>Interpreted vs Compiled</vt:lpstr>
      <vt:lpstr>Interpreted vs. Compiled Languages</vt:lpstr>
      <vt:lpstr>Values and Types</vt:lpstr>
      <vt:lpstr>Variables</vt:lpstr>
      <vt:lpstr>Operators &amp; Operands</vt:lpstr>
      <vt:lpstr>Expressions &amp; Statements</vt:lpstr>
      <vt:lpstr>In Summary</vt:lpstr>
      <vt:lpstr>Welcoming Python</vt:lpstr>
      <vt:lpstr>Let’s Get To It!</vt:lpstr>
      <vt:lpstr>Python 2.7 vs. 3.x</vt:lpstr>
      <vt:lpstr>Python Is Interpreted</vt:lpstr>
      <vt:lpstr>2 ways to execute Python</vt:lpstr>
      <vt:lpstr>Running Python</vt:lpstr>
      <vt:lpstr>CLI with Files and a Text Editor / Windows</vt:lpstr>
      <vt:lpstr>CLI Interactive</vt:lpstr>
      <vt:lpstr>IDLE</vt:lpstr>
      <vt:lpstr>IDE’s</vt:lpstr>
      <vt:lpstr>Awe…. Python</vt:lpstr>
      <vt:lpstr>The Zen of Python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Peart</dc:creator>
  <cp:lastModifiedBy>McKelly Peart</cp:lastModifiedBy>
  <cp:revision>91</cp:revision>
  <dcterms:created xsi:type="dcterms:W3CDTF">2014-02-06T04:25:41Z</dcterms:created>
  <dcterms:modified xsi:type="dcterms:W3CDTF">2019-08-28T02:24:16Z</dcterms:modified>
</cp:coreProperties>
</file>