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8" r:id="rId2"/>
    <p:sldId id="264" r:id="rId3"/>
    <p:sldId id="260" r:id="rId4"/>
    <p:sldId id="317" r:id="rId5"/>
    <p:sldId id="261" r:id="rId6"/>
    <p:sldId id="319" r:id="rId7"/>
    <p:sldId id="324" r:id="rId8"/>
    <p:sldId id="321" r:id="rId9"/>
    <p:sldId id="322" r:id="rId10"/>
    <p:sldId id="279" r:id="rId11"/>
    <p:sldId id="287" r:id="rId12"/>
    <p:sldId id="288" r:id="rId13"/>
    <p:sldId id="325" r:id="rId14"/>
    <p:sldId id="300" r:id="rId15"/>
    <p:sldId id="301" r:id="rId16"/>
    <p:sldId id="323" r:id="rId17"/>
    <p:sldId id="302" r:id="rId18"/>
    <p:sldId id="303" r:id="rId19"/>
    <p:sldId id="320" r:id="rId20"/>
    <p:sldId id="318" r:id="rId21"/>
    <p:sldId id="285" r:id="rId22"/>
    <p:sldId id="315" r:id="rId23"/>
    <p:sldId id="290" r:id="rId24"/>
    <p:sldId id="293" r:id="rId25"/>
    <p:sldId id="316" r:id="rId26"/>
    <p:sldId id="295" r:id="rId27"/>
    <p:sldId id="296" r:id="rId28"/>
    <p:sldId id="297" r:id="rId29"/>
    <p:sldId id="299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94690" autoAdjust="0"/>
  </p:normalViewPr>
  <p:slideViewPr>
    <p:cSldViewPr snapToGrid="0" showGuides="1">
      <p:cViewPr varScale="1">
        <p:scale>
          <a:sx n="85" d="100"/>
          <a:sy n="85" d="100"/>
        </p:scale>
        <p:origin x="1685" y="48"/>
      </p:cViewPr>
      <p:guideLst>
        <p:guide orient="horz" pos="2352"/>
        <p:guide pos="2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122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2F3-482F-4136-B2C1-821DB37E6B8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4F4E4-52FA-4184-B6A6-4BCD1D44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8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5CE8-895A-4F3E-B2BE-3E8BA188F8A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D9FB5-7DB6-46E5-83C7-51B60A4B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baseline="0">
                <a:latin typeface="Cambria" panose="02040503050406030204" pitchFamily="18" charset="0"/>
              </a:defRPr>
            </a:lvl1pPr>
            <a:lvl2pPr>
              <a:defRPr baseline="0">
                <a:latin typeface="Cambria" panose="02040503050406030204" pitchFamily="18" charset="0"/>
              </a:defRPr>
            </a:lvl2pPr>
            <a:lvl3pPr>
              <a:defRPr baseline="0">
                <a:latin typeface="Cambria" panose="02040503050406030204" pitchFamily="18" charset="0"/>
              </a:defRPr>
            </a:lvl3pPr>
            <a:lvl4pPr>
              <a:defRPr baseline="0">
                <a:latin typeface="Cambria" panose="02040503050406030204" pitchFamily="18" charset="0"/>
              </a:defRPr>
            </a:lvl4pPr>
            <a:lvl5pPr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733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728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94" y="4381500"/>
            <a:ext cx="2678906" cy="3429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400800"/>
            <a:ext cx="6390085" cy="369332"/>
          </a:xfrm>
          <a:prstGeom prst="rect">
            <a:avLst/>
          </a:prstGeom>
          <a:gradFill flip="none" rotWithShape="1">
            <a:gsLst>
              <a:gs pos="39000">
                <a:schemeClr val="accent5">
                  <a:lumMod val="25000"/>
                </a:schemeClr>
              </a:gs>
              <a:gs pos="81000">
                <a:schemeClr val="bg1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0801" y="6451602"/>
            <a:ext cx="182808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8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sz="2800" b="1" kern="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7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reference/expressions.html#operator-precedenc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string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stdtypes.html#string-metho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n.wikipedia.org/wiki/Impostor_syndrom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5992" y="1276865"/>
            <a:ext cx="7916008" cy="23807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6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MIS </a:t>
            </a:r>
            <a:r>
              <a:rPr lang="en-US" sz="6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5400</a:t>
            </a:r>
            <a:endParaRPr lang="en-US" sz="6000" b="1" kern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5992" y="2589376"/>
            <a:ext cx="7772400" cy="278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>
              <a:defRPr/>
            </a:pPr>
            <a:r>
              <a:rPr lang="en-US" sz="3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Object Types</a:t>
            </a:r>
          </a:p>
          <a:p>
            <a:pPr algn="ctr">
              <a:defRPr/>
            </a:pPr>
            <a:r>
              <a:rPr lang="en-US" sz="3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(Core Types)</a:t>
            </a:r>
            <a:endParaRPr lang="en-US" sz="36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72" y="3657600"/>
            <a:ext cx="4588247" cy="24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Built-In (Core) Object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23192"/>
              </p:ext>
            </p:extLst>
          </p:nvPr>
        </p:nvGraphicFramePr>
        <p:xfrm>
          <a:off x="685800" y="1447800"/>
          <a:ext cx="77724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True, False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123, 3.1415,3+4j, Decimal(),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Fraction()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‘spam’,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“Bob’s Shop”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[2, ‘three’],4.5],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list(range(10))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{‘food’: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‘spam’, ‘taste’: ‘yum’}, </a:t>
                      </a:r>
                      <a:r>
                        <a:rPr lang="en-US" sz="14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(hours=10)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(1,’spam’,4,’U’), tuple(‘spam’)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Set(‘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’), {‘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a’,’b’,’c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’}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User-Defined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8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Bool</a:t>
            </a:r>
            <a:r>
              <a:rPr lang="en-US" dirty="0" smtClean="0"/>
              <a:t> will return either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Typically only used in conditional tests. 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E.g.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(“”)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some_test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some_test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Helpful to think “Is there something or nothing?”)</a:t>
            </a:r>
          </a:p>
        </p:txBody>
      </p:sp>
    </p:spTree>
    <p:extLst>
      <p:ext uri="{BB962C8B-B14F-4D97-AF65-F5344CB8AC3E}">
        <p14:creationId xmlns:p14="http://schemas.microsoft.com/office/powerpoint/2010/main" val="6249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Expression Operators: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, - , *, / , **, &amp;, %</a:t>
            </a:r>
          </a:p>
          <a:p>
            <a:r>
              <a:rPr lang="en-US" sz="2000" dirty="0" smtClean="0"/>
              <a:t>Built-In mathematical functions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pow, abs, round,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hex, bin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Floating point vs. Decimal Operations</a:t>
            </a:r>
          </a:p>
          <a:p>
            <a:r>
              <a:rPr lang="en-US" sz="2000" dirty="0" smtClean="0"/>
              <a:t>Utility Modules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random, math, decimal</a:t>
            </a:r>
          </a:p>
          <a:p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Mixed expressions will follow the operator precedence. </a:t>
            </a:r>
          </a:p>
          <a:p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When in doubt, use parentheses for clarity (remember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explicit is better than implicit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  <a:hlinkClick r:id="rId2"/>
              </a:rPr>
              <a:t>Python Operator Precedence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num_one</a:t>
            </a:r>
            <a:r>
              <a:rPr lang="en-US" sz="2000" dirty="0" smtClean="0">
                <a:latin typeface="Consolas" panose="020B0609020204030204" pitchFamily="49" charset="0"/>
              </a:rPr>
              <a:t> = 5.1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num_two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3.3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num_one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num_two</a:t>
            </a:r>
            <a:endParaRPr lang="en-US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8.399999999999999 ?????</a:t>
            </a: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If you need precision, use decimal (import decimal)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mport decimal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num_one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decimal.Decimal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(‘5.1’)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num_two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decimal.Decimal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(‘3.3’)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num_one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num_two</a:t>
            </a:r>
            <a:endParaRPr lang="en-US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5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 a collection of characters in a sequence. This means we can use:</a:t>
            </a:r>
          </a:p>
          <a:p>
            <a:pPr lvl="1"/>
            <a:r>
              <a:rPr lang="en-US" dirty="0" smtClean="0"/>
              <a:t>Access by Index (zero-based) (e.g. name[0])</a:t>
            </a:r>
          </a:p>
          <a:p>
            <a:pPr lvl="1"/>
            <a:r>
              <a:rPr lang="en-US" dirty="0" smtClean="0"/>
              <a:t>Slicing – Get only part of the string (e.g. name[0:2])</a:t>
            </a:r>
          </a:p>
          <a:p>
            <a:pPr lvl="1"/>
            <a:r>
              <a:rPr lang="en-US" dirty="0" smtClean="0"/>
              <a:t>Concatenation  (e.g</a:t>
            </a:r>
            <a:r>
              <a:rPr lang="en-US" dirty="0"/>
              <a:t>. </a:t>
            </a:r>
            <a:r>
              <a:rPr lang="en-US" dirty="0" err="1"/>
              <a:t>f_name</a:t>
            </a:r>
            <a:r>
              <a:rPr lang="en-US" dirty="0"/>
              <a:t> + ' ' + </a:t>
            </a:r>
            <a:r>
              <a:rPr lang="en-US" dirty="0" err="1" smtClean="0"/>
              <a:t>l_name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Strings are Immutable, meaning they cannot be changed in-place, a new “instance” will be created.</a:t>
            </a:r>
          </a:p>
          <a:p>
            <a:r>
              <a:rPr lang="en-US" dirty="0" smtClean="0"/>
              <a:t>Python includes many ways to format strings and use variable replacement. (more later)</a:t>
            </a:r>
          </a:p>
          <a:p>
            <a:r>
              <a:rPr lang="en-US" dirty="0" smtClean="0"/>
              <a:t>Strings can be wrapped in either double of single quotes</a:t>
            </a:r>
            <a:r>
              <a:rPr lang="en-US" dirty="0"/>
              <a:t> </a:t>
            </a:r>
            <a:r>
              <a:rPr lang="en-US" dirty="0" smtClean="0"/>
              <a:t>(or triple quotes).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1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‘First is %s,  Last is %s’ % (‘Ken’, ‘Shabby’)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‘First is {0}, Last is {1}’.format(‘The’, ‘Knight’)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&gt;&gt;&gt;’First is {}, Last is {}’.format(‘Spiny’, ‘Norman’)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&gt;&gt;&gt;’First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{first},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Last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{last}’.format(first=‘Spiny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last=‘Norman’)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&gt;&gt;&gt;’The U.S. Debt is {:,}’.format(17701622650999)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docs.python.org/3.7/library/string.html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3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 (For 2019)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‘First is %s,  Last is %s’ % (‘Ken’, ‘Shabby’)</a:t>
            </a:r>
          </a:p>
          <a:p>
            <a:pPr marL="0" indent="0">
              <a:buNone/>
            </a:pPr>
            <a:r>
              <a:rPr lang="en-US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‘First is {0}, Last is {1}’.format(‘The’, ‘Knight’)</a:t>
            </a:r>
          </a:p>
          <a:p>
            <a:pPr marL="0" indent="0">
              <a:buNone/>
            </a:pPr>
            <a:r>
              <a:rPr lang="en-US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&gt;&gt;&gt;’First is {}, Last is {}’.format(‘Spiny’, ‘Norman’)</a:t>
            </a:r>
          </a:p>
          <a:p>
            <a:pPr marL="0" indent="0">
              <a:buNone/>
            </a:pP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&gt;&gt;&gt;’First is </a:t>
            </a:r>
            <a:r>
              <a:rPr lang="en-US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{first},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Last is </a:t>
            </a:r>
            <a:r>
              <a:rPr lang="en-US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{last}’.format(first=‘Spiny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last=‘Norman’)</a:t>
            </a:r>
          </a:p>
          <a:p>
            <a:pPr marL="0" indent="0">
              <a:buNone/>
            </a:pPr>
            <a:r>
              <a:rPr lang="en-US" sz="20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&gt;&gt;&gt;’The U.S. Debt is {:,}’.format(17701622650999)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f’Hello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{first} {last}’ # f-strings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ftw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4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2047" y="977153"/>
            <a:ext cx="7772400" cy="4648200"/>
          </a:xfrm>
        </p:spPr>
        <p:txBody>
          <a:bodyPr numCol="1"/>
          <a:lstStyle/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docs.python.org/3.7/library/stdtypes.html#string-methods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dirty="0" smtClean="0"/>
              <a:t> – Returns left most index of the search string, or -1 if not found.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some_string</a:t>
            </a:r>
            <a:r>
              <a:rPr lang="en-US" dirty="0" smtClean="0"/>
              <a:t> = ‘A long string to search’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some_string.find</a:t>
            </a:r>
            <a:r>
              <a:rPr lang="en-US" dirty="0" smtClean="0"/>
              <a:t>(‘long’)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dirty="0" smtClean="0"/>
              <a:t> – Joins each item in the sequence together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‘.’.join(‘Knights’)#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K.n.i.g.h.t.s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.lower</a:t>
            </a:r>
            <a:r>
              <a:rPr lang="en-US" dirty="0" smtClean="0"/>
              <a:t> / 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.replace</a:t>
            </a:r>
            <a:r>
              <a:rPr lang="en-US" dirty="0" smtClean="0"/>
              <a:t>… e.g.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&gt;&gt;&gt;'Hello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is, hello my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is, hello my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is'.replace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','name')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'Hello my name is,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my name is, hello my name is'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.split</a:t>
            </a:r>
            <a:r>
              <a:rPr lang="en-US" dirty="0" smtClean="0"/>
              <a:t> – Splits a string into a list of strings on a specified character sequence. Returns a list of strings.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.strip</a:t>
            </a:r>
            <a:r>
              <a:rPr lang="en-US" dirty="0" smtClean="0"/>
              <a:t> – Removes Whitespace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Values to Specific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int</a:t>
            </a:r>
            <a:r>
              <a:rPr lang="en-US" dirty="0" smtClean="0"/>
              <a:t>() and </a:t>
            </a:r>
            <a:r>
              <a:rPr lang="en-US" dirty="0" err="1" smtClean="0"/>
              <a:t>str</a:t>
            </a:r>
            <a:r>
              <a:rPr lang="en-US" dirty="0" smtClean="0"/>
              <a:t>() to cast a value to a specific type. </a:t>
            </a:r>
          </a:p>
          <a:p>
            <a:endParaRPr lang="en-US" dirty="0"/>
          </a:p>
          <a:p>
            <a:r>
              <a:rPr lang="en-US" dirty="0" smtClean="0"/>
              <a:t>This is useful for avoid errors in implicit conversions.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&gt;&gt;&gt;print(‘My website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‘u.com’)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3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Impostor!!!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0919"/>
            <a:ext cx="7772400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Impostor or not? That is the question.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1444" y="1706137"/>
            <a:ext cx="8329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en.wikipedia.org/wiki/Impostor_syndrome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world is full of this. Knowledge is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86" y="2479777"/>
            <a:ext cx="60864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2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Bool, Number, and String Lab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40" y="1193181"/>
            <a:ext cx="5586519" cy="4183682"/>
          </a:xfrm>
        </p:spPr>
      </p:pic>
    </p:spTree>
    <p:extLst>
      <p:ext uri="{BB962C8B-B14F-4D97-AF65-F5344CB8AC3E}">
        <p14:creationId xmlns:p14="http://schemas.microsoft.com/office/powerpoint/2010/main" val="192682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vs.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Immutable</a:t>
            </a:r>
            <a:r>
              <a:rPr lang="en-US" dirty="0" smtClean="0"/>
              <a:t> </a:t>
            </a:r>
            <a:r>
              <a:rPr lang="en-US" dirty="0"/>
              <a:t>– Unchanging over time or unable to be </a:t>
            </a:r>
            <a:r>
              <a:rPr lang="en-US" dirty="0" smtClean="0"/>
              <a:t>changed once created. 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Tuples</a:t>
            </a:r>
          </a:p>
          <a:p>
            <a:endParaRPr lang="en-US" dirty="0"/>
          </a:p>
          <a:p>
            <a:r>
              <a:rPr lang="en-US" b="1" u="sng" dirty="0"/>
              <a:t>Mutable</a:t>
            </a:r>
            <a:r>
              <a:rPr lang="en-US" dirty="0"/>
              <a:t> – Liable to </a:t>
            </a:r>
            <a:r>
              <a:rPr lang="en-US" dirty="0" smtClean="0"/>
              <a:t>change after creation. </a:t>
            </a:r>
          </a:p>
          <a:p>
            <a:pPr lvl="1"/>
            <a:r>
              <a:rPr lang="en-US" dirty="0" smtClean="0"/>
              <a:t>Lists, </a:t>
            </a:r>
          </a:p>
          <a:p>
            <a:pPr lvl="1"/>
            <a:r>
              <a:rPr lang="en-US" dirty="0" smtClean="0"/>
              <a:t>Dictionaries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There are two types of collections in Python.</a:t>
            </a:r>
          </a:p>
          <a:p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Sequences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(Lists, Tuples, Strings) – Accessed by index, sequential</a:t>
            </a:r>
          </a:p>
          <a:p>
            <a:pPr lvl="1"/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Mappings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(Dictionaries) –Accessed by key, order CANNOT be assumed (different between Python versions, etc…)</a:t>
            </a:r>
          </a:p>
          <a:p>
            <a:pPr marL="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4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Lists are the “workhorse” of Python. </a:t>
            </a:r>
          </a:p>
          <a:p>
            <a:r>
              <a:rPr lang="en-US" sz="2000" dirty="0" smtClean="0"/>
              <a:t>They are mutable, meaning you can access and change values directly in the data structure.</a:t>
            </a:r>
          </a:p>
          <a:p>
            <a:r>
              <a:rPr lang="en-US" sz="2000" dirty="0" smtClean="0"/>
              <a:t>You can nest lists, that is, you can have a list of a list of lists. (and so forth). </a:t>
            </a:r>
          </a:p>
          <a:p>
            <a:r>
              <a:rPr lang="en-US" sz="2000" dirty="0" smtClean="0"/>
              <a:t>Bounds checking included (thanks Python!)</a:t>
            </a:r>
          </a:p>
          <a:p>
            <a:r>
              <a:rPr lang="en-US" sz="2000" dirty="0" smtClean="0"/>
              <a:t>It is useful to be conscious of methods that actually modify the list (most of them do), as opposed to methods that create a new list.</a:t>
            </a:r>
          </a:p>
          <a:p>
            <a:r>
              <a:rPr lang="en-US" sz="2000" dirty="0" smtClean="0"/>
              <a:t>Create by using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[] </a:t>
            </a:r>
          </a:p>
          <a:p>
            <a:pPr marL="0" indent="0">
              <a:buNone/>
            </a:pPr>
            <a:r>
              <a:rPr lang="en-US" sz="2000" dirty="0" smtClean="0"/>
              <a:t>Or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list()</a:t>
            </a:r>
          </a:p>
        </p:txBody>
      </p:sp>
    </p:spTree>
    <p:extLst>
      <p:ext uri="{BB962C8B-B14F-4D97-AF65-F5344CB8AC3E}">
        <p14:creationId xmlns:p14="http://schemas.microsoft.com/office/powerpoint/2010/main" val="10251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Methods</a:t>
            </a:r>
          </a:p>
          <a:p>
            <a:pPr marL="57150" indent="0">
              <a:buNone/>
            </a:pPr>
            <a:r>
              <a:rPr lang="en-US" b="1" dirty="0" smtClean="0"/>
              <a:t>Append</a:t>
            </a:r>
            <a:r>
              <a:rPr lang="en-US" dirty="0" smtClean="0"/>
              <a:t> – Adds object to the end of the list</a:t>
            </a:r>
          </a:p>
          <a:p>
            <a:pPr marL="57150" indent="0">
              <a:buNone/>
            </a:pPr>
            <a:r>
              <a:rPr lang="en-US" b="1" dirty="0" smtClean="0"/>
              <a:t>Count</a:t>
            </a:r>
            <a:r>
              <a:rPr lang="en-US" dirty="0" smtClean="0"/>
              <a:t> – Counts number of occurrences of a value.</a:t>
            </a:r>
          </a:p>
          <a:p>
            <a:pPr marL="57150" indent="0">
              <a:buNone/>
            </a:pPr>
            <a:r>
              <a:rPr lang="en-US" b="1" dirty="0" smtClean="0"/>
              <a:t>Extend</a:t>
            </a:r>
            <a:r>
              <a:rPr lang="en-US" dirty="0" smtClean="0"/>
              <a:t> Similar to using +, but actually modifies the list</a:t>
            </a:r>
          </a:p>
          <a:p>
            <a:pPr marL="57150" indent="0">
              <a:buNone/>
            </a:pPr>
            <a:r>
              <a:rPr lang="en-US" sz="1800" dirty="0" smtClean="0"/>
              <a:t>e.g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[‘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red’,’black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’].extend([‘yellow’]) vs. [‘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red’,’black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 + [‘yellow’]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Index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– Finding location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Insert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– Add to a specified index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Pop –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Removes last element from the list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Remove –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Delete the first occurrence in the list. 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Sort –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Sort the list in place****. Illustrate.</a:t>
            </a:r>
            <a:endParaRPr lang="en-US" b="1" dirty="0" smtClean="0"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- Multiple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can hold many different object types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some_stuff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[‘a string’, 440, [‘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a’,’b’,’c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’]]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some_stuff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Creates a new list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[5,3,4,2,1]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 acts on current list</a:t>
            </a:r>
          </a:p>
        </p:txBody>
      </p:sp>
    </p:spTree>
    <p:extLst>
      <p:ext uri="{BB962C8B-B14F-4D97-AF65-F5344CB8AC3E}">
        <p14:creationId xmlns:p14="http://schemas.microsoft.com/office/powerpoint/2010/main" val="295473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(Lists of Lists)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allow nesting, which means we can create matrices.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[[1, 2, 3],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[4, 5, 6],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[7, 8, 9]]</a:t>
            </a:r>
          </a:p>
          <a:p>
            <a:pPr marL="5715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M[1], M[1][2]</a:t>
            </a:r>
          </a:p>
        </p:txBody>
      </p:sp>
    </p:spTree>
    <p:extLst>
      <p:ext uri="{BB962C8B-B14F-4D97-AF65-F5344CB8AC3E}">
        <p14:creationId xmlns:p14="http://schemas.microsoft.com/office/powerpoint/2010/main" val="204022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lists are an </a:t>
            </a:r>
            <a:r>
              <a:rPr lang="en-US" i="1" dirty="0" smtClean="0"/>
              <a:t>ordered</a:t>
            </a:r>
            <a:r>
              <a:rPr lang="en-US" dirty="0" smtClean="0"/>
              <a:t> list of objects, Dictionaries are an </a:t>
            </a:r>
            <a:r>
              <a:rPr lang="en-US" i="1" dirty="0" smtClean="0"/>
              <a:t>unordered</a:t>
            </a:r>
            <a:r>
              <a:rPr lang="en-US" dirty="0" smtClean="0"/>
              <a:t> list of objects. </a:t>
            </a:r>
          </a:p>
          <a:p>
            <a:r>
              <a:rPr lang="en-US" dirty="0" smtClean="0"/>
              <a:t>This means that instead of accessing them by index we access them by a unique key, similar to an associative array or hash. </a:t>
            </a:r>
          </a:p>
          <a:p>
            <a:r>
              <a:rPr lang="en-US" dirty="0" smtClean="0"/>
              <a:t>They are a “mapping” type, because they map keys to values. </a:t>
            </a:r>
          </a:p>
          <a:p>
            <a:r>
              <a:rPr lang="en-US" dirty="0" smtClean="0"/>
              <a:t>Dictionaries are mutable, meaning they can be changed in place.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43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dictionary: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{‘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name’:’Bob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‘age’:30}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http_status_codes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{404:’Not Found’}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http_status_codes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[404]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‘Not Found’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 = ‘knight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06422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are like lists but they are required to have only unique items. This makes them useful for storing things like colors, or number lookup tables. </a:t>
            </a:r>
          </a:p>
          <a:p>
            <a:endParaRPr lang="en-US" dirty="0" smtClean="0"/>
          </a:p>
          <a:p>
            <a:r>
              <a:rPr lang="en-US" dirty="0" smtClean="0"/>
              <a:t>They are created as follows: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&gt;&gt;&gt;colors = {‘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red’,’blue’,’green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665"/>
            <a:ext cx="7772400" cy="4747054"/>
          </a:xfrm>
        </p:spPr>
        <p:txBody>
          <a:bodyPr/>
          <a:lstStyle/>
          <a:p>
            <a:r>
              <a:rPr lang="en-US" dirty="0" smtClean="0"/>
              <a:t>Basic programming concepts:</a:t>
            </a:r>
          </a:p>
          <a:p>
            <a:pPr lvl="1"/>
            <a:r>
              <a:rPr lang="en-US" sz="2000" dirty="0" smtClean="0"/>
              <a:t>Values</a:t>
            </a:r>
          </a:p>
          <a:p>
            <a:pPr lvl="1"/>
            <a:r>
              <a:rPr lang="en-US" sz="2000" dirty="0" smtClean="0"/>
              <a:t>Types</a:t>
            </a:r>
          </a:p>
          <a:p>
            <a:pPr lvl="1"/>
            <a:r>
              <a:rPr lang="en-US" sz="2000" dirty="0" smtClean="0"/>
              <a:t>Variables</a:t>
            </a:r>
          </a:p>
          <a:p>
            <a:pPr lvl="1"/>
            <a:r>
              <a:rPr lang="en-US" sz="2000" dirty="0" smtClean="0"/>
              <a:t>Expressions</a:t>
            </a:r>
          </a:p>
          <a:p>
            <a:pPr lvl="1"/>
            <a:r>
              <a:rPr lang="en-US" sz="2000" dirty="0" smtClean="0"/>
              <a:t>Statements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Programming is a </a:t>
            </a:r>
            <a:r>
              <a:rPr lang="en-US" i="1" dirty="0" smtClean="0"/>
              <a:t>means to and end</a:t>
            </a:r>
            <a:r>
              <a:rPr lang="en-US" dirty="0" smtClean="0"/>
              <a:t>. This can be hard to remember sometimes when knee deep in code.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Python is a great language for quick development because it is dynamic and interpreted.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4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lists, but they are immutable, meaning they can’t be changed. </a:t>
            </a:r>
          </a:p>
          <a:p>
            <a:endParaRPr lang="en-US" dirty="0" smtClean="0"/>
          </a:p>
          <a:p>
            <a:r>
              <a:rPr lang="en-US" dirty="0" smtClean="0"/>
              <a:t>Created using comma separated values or empty parentheses. </a:t>
            </a:r>
          </a:p>
          <a:p>
            <a:endParaRPr lang="en-US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uple() </a:t>
            </a:r>
            <a:r>
              <a:rPr lang="en-US" dirty="0" smtClean="0"/>
              <a:t>will convert a value to a tuple.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Hello’,’World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9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 Review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665"/>
            <a:ext cx="7772400" cy="4747054"/>
          </a:xfrm>
        </p:spPr>
        <p:txBody>
          <a:bodyPr/>
          <a:lstStyle/>
          <a:p>
            <a:r>
              <a:rPr lang="en-US" b="1" dirty="0" smtClean="0"/>
              <a:t>How to use Python</a:t>
            </a:r>
          </a:p>
          <a:p>
            <a:pPr lvl="1"/>
            <a:r>
              <a:rPr lang="en-US" i="1" dirty="0" smtClean="0"/>
              <a:t>Interactive Mode </a:t>
            </a:r>
            <a:endParaRPr lang="en-US" dirty="0"/>
          </a:p>
          <a:p>
            <a:pPr lvl="2"/>
            <a:r>
              <a:rPr lang="en-US" dirty="0" smtClean="0"/>
              <a:t>Anywhere you see 3 angle brackets  </a:t>
            </a:r>
            <a:r>
              <a:rPr lang="en-US" b="1" dirty="0" smtClean="0"/>
              <a:t>&gt;&gt;&gt;</a:t>
            </a:r>
            <a:endParaRPr lang="en-US" dirty="0" smtClean="0"/>
          </a:p>
          <a:p>
            <a:pPr lvl="2"/>
            <a:r>
              <a:rPr lang="en-US" dirty="0" smtClean="0"/>
              <a:t>IDLE Shell </a:t>
            </a:r>
          </a:p>
          <a:p>
            <a:pPr lvl="2"/>
            <a:r>
              <a:rPr lang="en-US" dirty="0" smtClean="0"/>
              <a:t>Command Line Interface (CLI)</a:t>
            </a:r>
          </a:p>
          <a:p>
            <a:pPr lvl="2"/>
            <a:r>
              <a:rPr lang="en-US" dirty="0" smtClean="0"/>
              <a:t>Python Console in IDE</a:t>
            </a:r>
          </a:p>
          <a:p>
            <a:pPr lvl="1"/>
            <a:r>
              <a:rPr lang="en-US" i="1" dirty="0" smtClean="0"/>
              <a:t>Script Mode</a:t>
            </a:r>
          </a:p>
          <a:p>
            <a:pPr lvl="2"/>
            <a:r>
              <a:rPr lang="en-US" dirty="0" smtClean="0"/>
              <a:t>Create .</a:t>
            </a:r>
            <a:r>
              <a:rPr lang="en-US" dirty="0" err="1" smtClean="0"/>
              <a:t>py</a:t>
            </a:r>
            <a:r>
              <a:rPr lang="en-US" dirty="0" smtClean="0"/>
              <a:t> file or project, execute with:</a:t>
            </a:r>
          </a:p>
          <a:p>
            <a:pPr lvl="3"/>
            <a:r>
              <a:rPr lang="en-US" dirty="0" smtClean="0"/>
              <a:t>IDE (</a:t>
            </a:r>
            <a:r>
              <a:rPr lang="en-US" dirty="0" err="1" smtClean="0"/>
              <a:t>PyCharm</a:t>
            </a:r>
            <a:r>
              <a:rPr lang="en-US" dirty="0" smtClean="0"/>
              <a:t>, Visual Studio, Other…)</a:t>
            </a:r>
          </a:p>
          <a:p>
            <a:pPr lvl="3"/>
            <a:r>
              <a:rPr lang="en-US" dirty="0" smtClean="0"/>
              <a:t>CLI w / Text Editor (VS Code, Sublime)</a:t>
            </a:r>
          </a:p>
          <a:p>
            <a:pPr lvl="3"/>
            <a:r>
              <a:rPr lang="en-US" dirty="0" smtClean="0"/>
              <a:t>IDLE (“Run Module”)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6162"/>
            <a:ext cx="7772400" cy="5189838"/>
          </a:xfrm>
        </p:spPr>
        <p:txBody>
          <a:bodyPr/>
          <a:lstStyle/>
          <a:p>
            <a:r>
              <a:rPr lang="en-US" sz="2000" dirty="0" smtClean="0"/>
              <a:t>Getting Input / Printing</a:t>
            </a:r>
          </a:p>
          <a:p>
            <a:r>
              <a:rPr lang="en-US" sz="2000" smtClean="0"/>
              <a:t>Importing Modules</a:t>
            </a:r>
            <a:endParaRPr lang="en-US" sz="2000" dirty="0" smtClean="0"/>
          </a:p>
          <a:p>
            <a:r>
              <a:rPr lang="en-US" sz="2000" dirty="0" smtClean="0"/>
              <a:t>Built-in Python object types</a:t>
            </a:r>
          </a:p>
          <a:p>
            <a:pPr lvl="1"/>
            <a:r>
              <a:rPr lang="en-US" sz="2000" dirty="0" smtClean="0"/>
              <a:t>Bools</a:t>
            </a:r>
          </a:p>
          <a:p>
            <a:pPr lvl="1"/>
            <a:r>
              <a:rPr lang="en-US" sz="2000" dirty="0" smtClean="0"/>
              <a:t>Numbers</a:t>
            </a:r>
          </a:p>
          <a:p>
            <a:pPr lvl="1"/>
            <a:r>
              <a:rPr lang="en-US" sz="2000" dirty="0" smtClean="0"/>
              <a:t>Strings</a:t>
            </a:r>
          </a:p>
          <a:p>
            <a:pPr lvl="1"/>
            <a:r>
              <a:rPr lang="en-US" sz="2000" dirty="0" smtClean="0"/>
              <a:t>Lists</a:t>
            </a:r>
          </a:p>
          <a:p>
            <a:pPr lvl="1"/>
            <a:r>
              <a:rPr lang="en-US" sz="2000" dirty="0" smtClean="0"/>
              <a:t>Dictionaries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Sets</a:t>
            </a:r>
          </a:p>
          <a:p>
            <a:r>
              <a:rPr lang="en-US" sz="2000" dirty="0" smtClean="0"/>
              <a:t>Collections</a:t>
            </a:r>
          </a:p>
          <a:p>
            <a:pPr lvl="1"/>
            <a:r>
              <a:rPr lang="en-US" sz="2000" dirty="0" smtClean="0"/>
              <a:t>Sequences</a:t>
            </a:r>
          </a:p>
          <a:p>
            <a:pPr lvl="1"/>
            <a:r>
              <a:rPr lang="en-US" sz="2000" dirty="0" smtClean="0"/>
              <a:t>Mappings</a:t>
            </a:r>
          </a:p>
          <a:p>
            <a:r>
              <a:rPr lang="en-US" sz="2000" dirty="0" smtClean="0"/>
              <a:t>Mutable vs. Immutable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7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dirty="0" smtClean="0"/>
              <a:t> to get input from the user.</a:t>
            </a:r>
          </a:p>
          <a:p>
            <a:r>
              <a:rPr lang="en-US" dirty="0" smtClean="0"/>
              <a:t>The value passed to input() is provided as a prompt to the user. </a:t>
            </a:r>
          </a:p>
          <a:p>
            <a:r>
              <a:rPr lang="en-US" dirty="0" smtClean="0"/>
              <a:t>The value the user types (after hitting enter) is returned from input() and can be referenced by a variable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&gt;&gt;&gt;name = input(‘Hello, what is your name?\n’)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&gt;&gt;&gt;print(‘Hello {name}’.format(name=name))</a:t>
            </a:r>
          </a:p>
        </p:txBody>
      </p:sp>
    </p:spTree>
    <p:extLst>
      <p:ext uri="{BB962C8B-B14F-4D97-AF65-F5344CB8AC3E}">
        <p14:creationId xmlns:p14="http://schemas.microsoft.com/office/powerpoint/2010/main" val="35243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/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print() –</a:t>
            </a:r>
          </a:p>
          <a:p>
            <a:pPr lvl="1"/>
            <a:r>
              <a:rPr lang="en-US" dirty="0" smtClean="0"/>
              <a:t>Multiple parameters, concatenates with a space.</a:t>
            </a:r>
          </a:p>
          <a:p>
            <a:pPr lvl="1"/>
            <a:r>
              <a:rPr lang="en-US" dirty="0" smtClean="0"/>
              <a:t>Interactive will cause to go to screen, script mode will cause to write to console.</a:t>
            </a:r>
          </a:p>
          <a:p>
            <a:r>
              <a:rPr lang="en-US" dirty="0" smtClean="0"/>
              <a:t>REPL –</a:t>
            </a:r>
          </a:p>
          <a:p>
            <a:pPr lvl="1"/>
            <a:r>
              <a:rPr lang="en-US" dirty="0" smtClean="0"/>
              <a:t>Interactive mode ONLY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read–</a:t>
            </a:r>
            <a:r>
              <a:rPr lang="en-US" dirty="0" err="1"/>
              <a:t>eval</a:t>
            </a:r>
            <a:r>
              <a:rPr lang="en-US" dirty="0"/>
              <a:t>–print loop (</a:t>
            </a:r>
            <a:r>
              <a:rPr lang="en-US" b="1" dirty="0" smtClean="0"/>
              <a:t>REPL</a:t>
            </a:r>
            <a:r>
              <a:rPr lang="en-US" dirty="0" smtClean="0"/>
              <a:t>) takes </a:t>
            </a:r>
            <a:r>
              <a:rPr lang="en-US" dirty="0"/>
              <a:t>single user inputs (i.e., single expressions), evaluates them, and returns the result to the </a:t>
            </a:r>
            <a:r>
              <a:rPr lang="en-US" dirty="0" smtClean="0"/>
              <a:t>user. </a:t>
            </a:r>
          </a:p>
          <a:p>
            <a:pPr lvl="1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4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some useful code that someone else has written… We don’t want to recreate the wheel!</a:t>
            </a:r>
          </a:p>
          <a:p>
            <a:r>
              <a:rPr lang="en-US" dirty="0" smtClean="0"/>
              <a:t>Python provides many modules as part of their standard library. </a:t>
            </a: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Modules can be used after they are imported. </a:t>
            </a: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Example:</a:t>
            </a: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math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&gt;&gt;&gt;square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&gt;&gt;&gt;print(square)</a:t>
            </a:r>
          </a:p>
        </p:txBody>
      </p:sp>
    </p:spTree>
    <p:extLst>
      <p:ext uri="{BB962C8B-B14F-4D97-AF65-F5344CB8AC3E}">
        <p14:creationId xmlns:p14="http://schemas.microsoft.com/office/powerpoint/2010/main" val="37876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now=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now.year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now.month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now.day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5_Databa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234AC"/>
      </a:hlink>
      <a:folHlink>
        <a:srgbClr val="CECECE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1648</Words>
  <Application>Microsoft Office PowerPoint</Application>
  <PresentationFormat>On-screen Show (4:3)</PresentationFormat>
  <Paragraphs>260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</vt:lpstr>
      <vt:lpstr>Consolas</vt:lpstr>
      <vt:lpstr>Courier New</vt:lpstr>
      <vt:lpstr>Times New Roman</vt:lpstr>
      <vt:lpstr>Ch5_Database</vt:lpstr>
      <vt:lpstr>PowerPoint Presentation</vt:lpstr>
      <vt:lpstr>Impostor!!!</vt:lpstr>
      <vt:lpstr>Module 1 Review</vt:lpstr>
      <vt:lpstr>Module 1 Review (Continued)</vt:lpstr>
      <vt:lpstr>Module 2 Objectives</vt:lpstr>
      <vt:lpstr>Getting User Input</vt:lpstr>
      <vt:lpstr>Printing / REPL</vt:lpstr>
      <vt:lpstr>Importing Modules</vt:lpstr>
      <vt:lpstr>Importing Modules (Cont)</vt:lpstr>
      <vt:lpstr>Some Built-In (Core) Object Types</vt:lpstr>
      <vt:lpstr>Bool</vt:lpstr>
      <vt:lpstr>Numbers</vt:lpstr>
      <vt:lpstr>Numbers (Continued)</vt:lpstr>
      <vt:lpstr>Strings</vt:lpstr>
      <vt:lpstr>String Formatting</vt:lpstr>
      <vt:lpstr>String Formatting (For 2019)</vt:lpstr>
      <vt:lpstr>String Methods</vt:lpstr>
      <vt:lpstr>String Methods continued…</vt:lpstr>
      <vt:lpstr>Casting Values to Specific Types</vt:lpstr>
      <vt:lpstr>Bool, Number, and String Lab</vt:lpstr>
      <vt:lpstr>Mutable vs. Immutable</vt:lpstr>
      <vt:lpstr>Collections</vt:lpstr>
      <vt:lpstr>Lists</vt:lpstr>
      <vt:lpstr>Lists continued…</vt:lpstr>
      <vt:lpstr>Lists - Multiple Object Types</vt:lpstr>
      <vt:lpstr>Matrices (Lists of Lists)</vt:lpstr>
      <vt:lpstr>Dictionaries</vt:lpstr>
      <vt:lpstr>Dictionaries continued…</vt:lpstr>
      <vt:lpstr>Sets</vt:lpstr>
      <vt:lpstr>Tuples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Peart</dc:creator>
  <cp:lastModifiedBy>McKelly Peart</cp:lastModifiedBy>
  <cp:revision>166</cp:revision>
  <dcterms:created xsi:type="dcterms:W3CDTF">2014-02-06T04:25:41Z</dcterms:created>
  <dcterms:modified xsi:type="dcterms:W3CDTF">2019-09-04T18:23:58Z</dcterms:modified>
</cp:coreProperties>
</file>