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68" r:id="rId1"/>
    <p:sldMasterId id="2147484004" r:id="rId2"/>
    <p:sldMasterId id="2147484015" r:id="rId3"/>
    <p:sldMasterId id="2147484026" r:id="rId4"/>
  </p:sldMasterIdLst>
  <p:notesMasterIdLst>
    <p:notesMasterId r:id="rId87"/>
  </p:notesMasterIdLst>
  <p:handoutMasterIdLst>
    <p:handoutMasterId r:id="rId88"/>
  </p:handoutMasterIdLst>
  <p:sldIdLst>
    <p:sldId id="372" r:id="rId5"/>
    <p:sldId id="675" r:id="rId6"/>
    <p:sldId id="624" r:id="rId7"/>
    <p:sldId id="677" r:id="rId8"/>
    <p:sldId id="686" r:id="rId9"/>
    <p:sldId id="676" r:id="rId10"/>
    <p:sldId id="625" r:id="rId11"/>
    <p:sldId id="631" r:id="rId12"/>
    <p:sldId id="626" r:id="rId13"/>
    <p:sldId id="696" r:id="rId14"/>
    <p:sldId id="697" r:id="rId15"/>
    <p:sldId id="698" r:id="rId16"/>
    <p:sldId id="632" r:id="rId17"/>
    <p:sldId id="627" r:id="rId18"/>
    <p:sldId id="628" r:id="rId19"/>
    <p:sldId id="629" r:id="rId20"/>
    <p:sldId id="630" r:id="rId21"/>
    <p:sldId id="699" r:id="rId22"/>
    <p:sldId id="701" r:id="rId23"/>
    <p:sldId id="700" r:id="rId24"/>
    <p:sldId id="633" r:id="rId25"/>
    <p:sldId id="634" r:id="rId26"/>
    <p:sldId id="635" r:id="rId27"/>
    <p:sldId id="636" r:id="rId28"/>
    <p:sldId id="637" r:id="rId29"/>
    <p:sldId id="638" r:id="rId30"/>
    <p:sldId id="709" r:id="rId31"/>
    <p:sldId id="665" r:id="rId32"/>
    <p:sldId id="639" r:id="rId33"/>
    <p:sldId id="640" r:id="rId34"/>
    <p:sldId id="641" r:id="rId35"/>
    <p:sldId id="668" r:id="rId36"/>
    <p:sldId id="669" r:id="rId37"/>
    <p:sldId id="670" r:id="rId38"/>
    <p:sldId id="667" r:id="rId39"/>
    <p:sldId id="666" r:id="rId40"/>
    <p:sldId id="702" r:id="rId41"/>
    <p:sldId id="704" r:id="rId42"/>
    <p:sldId id="703" r:id="rId43"/>
    <p:sldId id="705" r:id="rId44"/>
    <p:sldId id="642" r:id="rId45"/>
    <p:sldId id="671" r:id="rId46"/>
    <p:sldId id="643" r:id="rId47"/>
    <p:sldId id="644" r:id="rId48"/>
    <p:sldId id="645" r:id="rId49"/>
    <p:sldId id="646" r:id="rId50"/>
    <p:sldId id="706" r:id="rId51"/>
    <p:sldId id="708" r:id="rId52"/>
    <p:sldId id="707" r:id="rId53"/>
    <p:sldId id="647" r:id="rId54"/>
    <p:sldId id="648" r:id="rId55"/>
    <p:sldId id="649" r:id="rId56"/>
    <p:sldId id="650" r:id="rId57"/>
    <p:sldId id="651" r:id="rId58"/>
    <p:sldId id="652" r:id="rId59"/>
    <p:sldId id="653" r:id="rId60"/>
    <p:sldId id="655" r:id="rId61"/>
    <p:sldId id="656" r:id="rId62"/>
    <p:sldId id="654" r:id="rId63"/>
    <p:sldId id="657" r:id="rId64"/>
    <p:sldId id="658" r:id="rId65"/>
    <p:sldId id="659" r:id="rId66"/>
    <p:sldId id="694" r:id="rId67"/>
    <p:sldId id="695" r:id="rId68"/>
    <p:sldId id="688" r:id="rId69"/>
    <p:sldId id="689" r:id="rId70"/>
    <p:sldId id="690" r:id="rId71"/>
    <p:sldId id="691" r:id="rId72"/>
    <p:sldId id="692" r:id="rId73"/>
    <p:sldId id="693" r:id="rId74"/>
    <p:sldId id="661" r:id="rId75"/>
    <p:sldId id="662" r:id="rId76"/>
    <p:sldId id="663" r:id="rId77"/>
    <p:sldId id="679" r:id="rId78"/>
    <p:sldId id="680" r:id="rId79"/>
    <p:sldId id="681" r:id="rId80"/>
    <p:sldId id="664" r:id="rId81"/>
    <p:sldId id="678" r:id="rId82"/>
    <p:sldId id="682" r:id="rId83"/>
    <p:sldId id="683" r:id="rId84"/>
    <p:sldId id="684" r:id="rId85"/>
    <p:sldId id="685" r:id="rId86"/>
  </p:sldIdLst>
  <p:sldSz cx="9144000" cy="6858000" type="overhead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845A8"/>
    <a:srgbClr val="032293"/>
    <a:srgbClr val="B3B3B3"/>
    <a:srgbClr val="66FFFF"/>
    <a:srgbClr val="FF66FF"/>
    <a:srgbClr val="00FF00"/>
    <a:srgbClr val="FF8000"/>
    <a:srgbClr val="CC66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76" autoAdjust="0"/>
    <p:restoredTop sz="96327" autoAdjust="0"/>
  </p:normalViewPr>
  <p:slideViewPr>
    <p:cSldViewPr snapToGrid="0" snapToObjects="1">
      <p:cViewPr varScale="1">
        <p:scale>
          <a:sx n="200" d="100"/>
          <a:sy n="200" d="100"/>
        </p:scale>
        <p:origin x="184" y="6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432" y="215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presProps" Target="presProps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viewProps" Target="viewProps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handoutMaster" Target="handoutMasters/handout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0474AE8-3A55-48B9-AEA4-FBB97F9797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408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1678122B-210B-47C7-89F4-C84F9B9505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419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110" charset="-128"/>
        <a:cs typeface="ＭＳ Ｐゴシック" pitchFamily="-11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78122B-210B-47C7-89F4-C84F9B95052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09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graphs in the FROM clauses are “RDF merged” (i.e., union their N-triples, renaming blank nodes as needed so that they are not inadvertently equated).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78122B-210B-47C7-89F4-C84F9B950523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12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blank nodes _:a</a:t>
            </a:r>
            <a:r>
              <a:rPr lang="en-US" baseline="0" dirty="0"/>
              <a:t> represent different objects in each of the named graphs!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78122B-210B-47C7-89F4-C84F9B950523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95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78122B-210B-47C7-89F4-C84F9B95052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95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78122B-210B-47C7-89F4-C84F9B95052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157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78122B-210B-47C7-89F4-C84F9B950523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21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Filter</a:t>
            </a:r>
            <a:r>
              <a:rPr lang="en-US" baseline="0" dirty="0"/>
              <a:t> applies equally to each example, since it’s in same group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78122B-210B-47C7-89F4-C84F9B950523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00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78122B-210B-47C7-89F4-C84F9B950523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546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78122B-210B-47C7-89F4-C84F9B950523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18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“</a:t>
            </a:r>
            <a:r>
              <a:rPr lang="en-US" dirty="0"/>
              <a:t>with MINUS, the FILTER inside the pattern does not have a value for ?n and it is always unbound”  so nothing is removed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78122B-210B-47C7-89F4-C84F9B950523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34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 rot="16200000">
            <a:off x="7551738" y="1401762"/>
            <a:ext cx="2438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2012</a:t>
            </a: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DB3AA7-648E-40E2-A7AC-635B45C5E9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>
          <a:xfrm rot="16200000">
            <a:off x="7469188" y="3930650"/>
            <a:ext cx="26035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Integration on the Web, 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738" y="1401762"/>
            <a:ext cx="2438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469188" y="3930650"/>
            <a:ext cx="26035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Integration on the Web,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24D5F-C380-43D4-A9E4-E0847F7712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738" y="1401762"/>
            <a:ext cx="2438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469188" y="3930650"/>
            <a:ext cx="26035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Integration on the Web,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09B11F-8889-432E-91F6-A16AC8F8C2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orbel" pitchFamily="34" charset="0"/>
              </a:defRPr>
            </a:lvl1pPr>
          </a:lstStyle>
          <a:p>
            <a:r>
              <a:rPr lang="de-AT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AT"/>
              <a:t>Click to edit Master subtitle style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78581-C2C0-4499-89A2-93204727D62A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17.02.21</a:t>
            </a:fld>
            <a:endParaRPr lang="de-DE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92042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67F9F-85F3-40CB-89BA-E81E78B0B83B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17.02.21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1204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AT" dirty="0"/>
              <a:t>Click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edit</a:t>
            </a:r>
            <a:r>
              <a:rPr lang="de-AT" dirty="0"/>
              <a:t> Master title style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AT" dirty="0"/>
              <a:t>Click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edit</a:t>
            </a:r>
            <a:r>
              <a:rPr lang="de-AT" dirty="0"/>
              <a:t> Master </a:t>
            </a:r>
            <a:r>
              <a:rPr lang="de-AT" dirty="0" err="1"/>
              <a:t>text</a:t>
            </a:r>
            <a:r>
              <a:rPr lang="de-AT" dirty="0"/>
              <a:t> </a:t>
            </a:r>
            <a:r>
              <a:rPr lang="de-AT" dirty="0" err="1"/>
              <a:t>styles</a:t>
            </a:r>
            <a:endParaRPr lang="de-A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772F-8BFD-4A3A-8F42-CFF836E7E48C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17.02.21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7270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9840"/>
            <a:ext cx="4038600" cy="486632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dirty="0"/>
              <a:t>Click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edit</a:t>
            </a:r>
            <a:r>
              <a:rPr lang="de-AT" dirty="0"/>
              <a:t> Master </a:t>
            </a:r>
            <a:r>
              <a:rPr lang="de-AT" dirty="0" err="1"/>
              <a:t>text</a:t>
            </a:r>
            <a:r>
              <a:rPr lang="de-AT" dirty="0"/>
              <a:t> </a:t>
            </a:r>
            <a:r>
              <a:rPr lang="de-AT" dirty="0" err="1"/>
              <a:t>styles</a:t>
            </a:r>
            <a:endParaRPr lang="de-AT" dirty="0"/>
          </a:p>
          <a:p>
            <a:pPr lvl="1"/>
            <a:r>
              <a:rPr lang="de-AT" dirty="0"/>
              <a:t>Second </a:t>
            </a:r>
            <a:r>
              <a:rPr lang="de-AT" dirty="0" err="1"/>
              <a:t>level</a:t>
            </a:r>
            <a:endParaRPr lang="de-AT" dirty="0"/>
          </a:p>
          <a:p>
            <a:pPr lvl="2"/>
            <a:r>
              <a:rPr lang="de-AT" dirty="0"/>
              <a:t>Third </a:t>
            </a:r>
            <a:r>
              <a:rPr lang="de-AT" dirty="0" err="1"/>
              <a:t>level</a:t>
            </a:r>
            <a:endParaRPr lang="de-AT" dirty="0"/>
          </a:p>
          <a:p>
            <a:pPr lvl="3"/>
            <a:r>
              <a:rPr lang="de-AT" dirty="0" err="1"/>
              <a:t>Fourth</a:t>
            </a:r>
            <a:r>
              <a:rPr lang="de-AT" dirty="0"/>
              <a:t> </a:t>
            </a:r>
            <a:r>
              <a:rPr lang="de-AT" dirty="0" err="1"/>
              <a:t>level</a:t>
            </a:r>
            <a:endParaRPr lang="de-AT" dirty="0"/>
          </a:p>
          <a:p>
            <a:pPr lvl="4"/>
            <a:r>
              <a:rPr lang="de-AT" dirty="0" err="1"/>
              <a:t>Fifth</a:t>
            </a:r>
            <a:r>
              <a:rPr lang="de-AT" dirty="0"/>
              <a:t> </a:t>
            </a:r>
            <a:r>
              <a:rPr lang="de-AT" dirty="0" err="1"/>
              <a:t>level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9840"/>
            <a:ext cx="4038600" cy="486632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5B5F-DCCC-4478-9EAA-3DE48D8B43C4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17.02.21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35476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095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Click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edit</a:t>
            </a:r>
            <a:r>
              <a:rPr lang="de-AT" dirty="0"/>
              <a:t> Master </a:t>
            </a:r>
            <a:r>
              <a:rPr lang="de-AT" dirty="0" err="1"/>
              <a:t>text</a:t>
            </a:r>
            <a:r>
              <a:rPr lang="de-AT" dirty="0"/>
              <a:t> </a:t>
            </a:r>
            <a:r>
              <a:rPr lang="de-AT" dirty="0" err="1"/>
              <a:t>styles</a:t>
            </a:r>
            <a:endParaRPr lang="de-A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91360"/>
            <a:ext cx="4040188" cy="41348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dirty="0"/>
              <a:t>Click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edit</a:t>
            </a:r>
            <a:r>
              <a:rPr lang="de-AT" dirty="0"/>
              <a:t> Master </a:t>
            </a:r>
            <a:r>
              <a:rPr lang="de-AT" dirty="0" err="1"/>
              <a:t>text</a:t>
            </a:r>
            <a:r>
              <a:rPr lang="de-AT" dirty="0"/>
              <a:t> </a:t>
            </a:r>
            <a:r>
              <a:rPr lang="de-AT" dirty="0" err="1"/>
              <a:t>styles</a:t>
            </a:r>
            <a:endParaRPr lang="de-AT" dirty="0"/>
          </a:p>
          <a:p>
            <a:pPr lvl="1"/>
            <a:r>
              <a:rPr lang="de-AT" dirty="0"/>
              <a:t>Second </a:t>
            </a:r>
            <a:r>
              <a:rPr lang="de-AT" dirty="0" err="1"/>
              <a:t>level</a:t>
            </a:r>
            <a:endParaRPr lang="de-AT" dirty="0"/>
          </a:p>
          <a:p>
            <a:pPr lvl="2"/>
            <a:r>
              <a:rPr lang="de-AT" dirty="0"/>
              <a:t>Third </a:t>
            </a:r>
            <a:r>
              <a:rPr lang="de-AT" dirty="0" err="1"/>
              <a:t>level</a:t>
            </a:r>
            <a:endParaRPr lang="de-AT" dirty="0"/>
          </a:p>
          <a:p>
            <a:pPr lvl="3"/>
            <a:r>
              <a:rPr lang="de-AT" dirty="0" err="1"/>
              <a:t>Fourth</a:t>
            </a:r>
            <a:r>
              <a:rPr lang="de-AT" dirty="0"/>
              <a:t> </a:t>
            </a:r>
            <a:r>
              <a:rPr lang="de-AT" dirty="0" err="1"/>
              <a:t>level</a:t>
            </a:r>
            <a:endParaRPr lang="de-AT" dirty="0"/>
          </a:p>
          <a:p>
            <a:pPr lvl="4"/>
            <a:r>
              <a:rPr lang="de-AT" dirty="0" err="1"/>
              <a:t>Fifth</a:t>
            </a:r>
            <a:r>
              <a:rPr lang="de-AT" dirty="0"/>
              <a:t> </a:t>
            </a:r>
            <a:r>
              <a:rPr lang="de-AT" dirty="0" err="1"/>
              <a:t>level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7095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91360"/>
            <a:ext cx="4041775" cy="41348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D2E78-C1A3-4D2F-8AF5-EBDF4CC7DB4F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17.02.21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43887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de-AT" dirty="0"/>
              <a:t>Click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edit</a:t>
            </a:r>
            <a:r>
              <a:rPr lang="de-AT" dirty="0"/>
              <a:t> Master title style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27DE-7F98-4C4E-BAB5-3664EBB02DB6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17.02.21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" y="1280160"/>
            <a:ext cx="8229600" cy="466343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AT" dirty="0"/>
              <a:t>Click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edit</a:t>
            </a:r>
            <a:r>
              <a:rPr lang="de-AT" dirty="0"/>
              <a:t> Master </a:t>
            </a:r>
            <a:r>
              <a:rPr lang="de-AT" dirty="0" err="1"/>
              <a:t>text</a:t>
            </a:r>
            <a:r>
              <a:rPr lang="de-AT" dirty="0"/>
              <a:t> </a:t>
            </a:r>
            <a:r>
              <a:rPr lang="de-AT" dirty="0" err="1"/>
              <a:t>styles</a:t>
            </a:r>
            <a:endParaRPr lang="de-AT" dirty="0"/>
          </a:p>
          <a:p>
            <a:pPr lvl="1"/>
            <a:r>
              <a:rPr lang="de-AT" dirty="0"/>
              <a:t>Second </a:t>
            </a:r>
            <a:r>
              <a:rPr lang="de-AT" dirty="0" err="1"/>
              <a:t>level</a:t>
            </a:r>
            <a:endParaRPr lang="de-AT" dirty="0"/>
          </a:p>
          <a:p>
            <a:pPr lvl="2"/>
            <a:r>
              <a:rPr lang="de-AT" dirty="0"/>
              <a:t>Third </a:t>
            </a:r>
            <a:r>
              <a:rPr lang="de-AT" dirty="0" err="1"/>
              <a:t>level</a:t>
            </a:r>
            <a:endParaRPr lang="de-AT" dirty="0"/>
          </a:p>
          <a:p>
            <a:pPr lvl="3"/>
            <a:r>
              <a:rPr lang="de-AT" dirty="0" err="1"/>
              <a:t>Fourth</a:t>
            </a:r>
            <a:r>
              <a:rPr lang="de-AT" dirty="0"/>
              <a:t> </a:t>
            </a:r>
            <a:r>
              <a:rPr lang="de-AT" dirty="0" err="1"/>
              <a:t>level</a:t>
            </a:r>
            <a:endParaRPr lang="de-AT" dirty="0"/>
          </a:p>
          <a:p>
            <a:pPr lvl="4"/>
            <a:r>
              <a:rPr lang="de-AT" dirty="0" err="1"/>
              <a:t>Fifth</a:t>
            </a:r>
            <a:r>
              <a:rPr lang="de-AT" dirty="0"/>
              <a:t> </a:t>
            </a:r>
            <a:r>
              <a:rPr lang="de-AT" dirty="0" err="1"/>
              <a:t>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98167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96B8-A440-4E4D-9662-6A5AA842E149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17.02.21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58193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237165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28641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84E32-D07A-4161-A860-ECFFFB3698EB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17.02.21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5653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FDCB-3F2D-4BAD-8B73-F16BD0C6D184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17.02.21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01753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2267"/>
            <a:ext cx="2057400" cy="4923896"/>
          </a:xfrm>
        </p:spPr>
        <p:txBody>
          <a:bodyPr vert="eaVert"/>
          <a:lstStyle/>
          <a:p>
            <a:r>
              <a:rPr lang="de-AT" dirty="0"/>
              <a:t>Click to edit Master title style</a:t>
            </a:r>
            <a:endParaRPr lang="de-DE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7A5FA-A569-4020-9694-629951F33DD1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17.02.21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936935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orbel" pitchFamily="34" charset="0"/>
              </a:defRPr>
            </a:lvl1pPr>
          </a:lstStyle>
          <a:p>
            <a:r>
              <a:rPr lang="de-AT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AT"/>
              <a:t>Click to edit Master subtitle style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78581-C2C0-4499-89A2-93204727D62A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17.02.21</a:t>
            </a:fld>
            <a:endParaRPr lang="de-DE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26559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67F9F-85F3-40CB-89BA-E81E78B0B83B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17.02.21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74446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AT" dirty="0"/>
              <a:t>Click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edit</a:t>
            </a:r>
            <a:r>
              <a:rPr lang="de-AT" dirty="0"/>
              <a:t> Master title style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AT" dirty="0"/>
              <a:t>Click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edit</a:t>
            </a:r>
            <a:r>
              <a:rPr lang="de-AT" dirty="0"/>
              <a:t> Master </a:t>
            </a:r>
            <a:r>
              <a:rPr lang="de-AT" dirty="0" err="1"/>
              <a:t>text</a:t>
            </a:r>
            <a:r>
              <a:rPr lang="de-AT" dirty="0"/>
              <a:t> </a:t>
            </a:r>
            <a:r>
              <a:rPr lang="de-AT" dirty="0" err="1"/>
              <a:t>styles</a:t>
            </a:r>
            <a:endParaRPr lang="de-A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772F-8BFD-4A3A-8F42-CFF836E7E48C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17.02.21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37524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9840"/>
            <a:ext cx="4038600" cy="486632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dirty="0"/>
              <a:t>Click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edit</a:t>
            </a:r>
            <a:r>
              <a:rPr lang="de-AT" dirty="0"/>
              <a:t> Master </a:t>
            </a:r>
            <a:r>
              <a:rPr lang="de-AT" dirty="0" err="1"/>
              <a:t>text</a:t>
            </a:r>
            <a:r>
              <a:rPr lang="de-AT" dirty="0"/>
              <a:t> </a:t>
            </a:r>
            <a:r>
              <a:rPr lang="de-AT" dirty="0" err="1"/>
              <a:t>styles</a:t>
            </a:r>
            <a:endParaRPr lang="de-AT" dirty="0"/>
          </a:p>
          <a:p>
            <a:pPr lvl="1"/>
            <a:r>
              <a:rPr lang="de-AT" dirty="0"/>
              <a:t>Second </a:t>
            </a:r>
            <a:r>
              <a:rPr lang="de-AT" dirty="0" err="1"/>
              <a:t>level</a:t>
            </a:r>
            <a:endParaRPr lang="de-AT" dirty="0"/>
          </a:p>
          <a:p>
            <a:pPr lvl="2"/>
            <a:r>
              <a:rPr lang="de-AT" dirty="0"/>
              <a:t>Third </a:t>
            </a:r>
            <a:r>
              <a:rPr lang="de-AT" dirty="0" err="1"/>
              <a:t>level</a:t>
            </a:r>
            <a:endParaRPr lang="de-AT" dirty="0"/>
          </a:p>
          <a:p>
            <a:pPr lvl="3"/>
            <a:r>
              <a:rPr lang="de-AT" dirty="0" err="1"/>
              <a:t>Fourth</a:t>
            </a:r>
            <a:r>
              <a:rPr lang="de-AT" dirty="0"/>
              <a:t> </a:t>
            </a:r>
            <a:r>
              <a:rPr lang="de-AT" dirty="0" err="1"/>
              <a:t>level</a:t>
            </a:r>
            <a:endParaRPr lang="de-AT" dirty="0"/>
          </a:p>
          <a:p>
            <a:pPr lvl="4"/>
            <a:r>
              <a:rPr lang="de-AT" dirty="0" err="1"/>
              <a:t>Fifth</a:t>
            </a:r>
            <a:r>
              <a:rPr lang="de-AT" dirty="0"/>
              <a:t> </a:t>
            </a:r>
            <a:r>
              <a:rPr lang="de-AT" dirty="0" err="1"/>
              <a:t>level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9840"/>
            <a:ext cx="4038600" cy="486632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5B5F-DCCC-4478-9EAA-3DE48D8B43C4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17.02.21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29417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095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Click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edit</a:t>
            </a:r>
            <a:r>
              <a:rPr lang="de-AT" dirty="0"/>
              <a:t> Master </a:t>
            </a:r>
            <a:r>
              <a:rPr lang="de-AT" dirty="0" err="1"/>
              <a:t>text</a:t>
            </a:r>
            <a:r>
              <a:rPr lang="de-AT" dirty="0"/>
              <a:t> </a:t>
            </a:r>
            <a:r>
              <a:rPr lang="de-AT" dirty="0" err="1"/>
              <a:t>styles</a:t>
            </a:r>
            <a:endParaRPr lang="de-A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91360"/>
            <a:ext cx="4040188" cy="41348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dirty="0"/>
              <a:t>Click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edit</a:t>
            </a:r>
            <a:r>
              <a:rPr lang="de-AT" dirty="0"/>
              <a:t> Master </a:t>
            </a:r>
            <a:r>
              <a:rPr lang="de-AT" dirty="0" err="1"/>
              <a:t>text</a:t>
            </a:r>
            <a:r>
              <a:rPr lang="de-AT" dirty="0"/>
              <a:t> </a:t>
            </a:r>
            <a:r>
              <a:rPr lang="de-AT" dirty="0" err="1"/>
              <a:t>styles</a:t>
            </a:r>
            <a:endParaRPr lang="de-AT" dirty="0"/>
          </a:p>
          <a:p>
            <a:pPr lvl="1"/>
            <a:r>
              <a:rPr lang="de-AT" dirty="0"/>
              <a:t>Second </a:t>
            </a:r>
            <a:r>
              <a:rPr lang="de-AT" dirty="0" err="1"/>
              <a:t>level</a:t>
            </a:r>
            <a:endParaRPr lang="de-AT" dirty="0"/>
          </a:p>
          <a:p>
            <a:pPr lvl="2"/>
            <a:r>
              <a:rPr lang="de-AT" dirty="0"/>
              <a:t>Third </a:t>
            </a:r>
            <a:r>
              <a:rPr lang="de-AT" dirty="0" err="1"/>
              <a:t>level</a:t>
            </a:r>
            <a:endParaRPr lang="de-AT" dirty="0"/>
          </a:p>
          <a:p>
            <a:pPr lvl="3"/>
            <a:r>
              <a:rPr lang="de-AT" dirty="0" err="1"/>
              <a:t>Fourth</a:t>
            </a:r>
            <a:r>
              <a:rPr lang="de-AT" dirty="0"/>
              <a:t> </a:t>
            </a:r>
            <a:r>
              <a:rPr lang="de-AT" dirty="0" err="1"/>
              <a:t>level</a:t>
            </a:r>
            <a:endParaRPr lang="de-AT" dirty="0"/>
          </a:p>
          <a:p>
            <a:pPr lvl="4"/>
            <a:r>
              <a:rPr lang="de-AT" dirty="0" err="1"/>
              <a:t>Fifth</a:t>
            </a:r>
            <a:r>
              <a:rPr lang="de-AT" dirty="0"/>
              <a:t> </a:t>
            </a:r>
            <a:r>
              <a:rPr lang="de-AT" dirty="0" err="1"/>
              <a:t>level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7095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91360"/>
            <a:ext cx="4041775" cy="41348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D2E78-C1A3-4D2F-8AF5-EBDF4CC7DB4F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17.02.21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58722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de-AT" dirty="0"/>
              <a:t>Click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edit</a:t>
            </a:r>
            <a:r>
              <a:rPr lang="de-AT" dirty="0"/>
              <a:t> Master title style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27DE-7F98-4C4E-BAB5-3664EBB02DB6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17.02.21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" y="1280160"/>
            <a:ext cx="8229600" cy="466343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AT" dirty="0"/>
              <a:t>Click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edit</a:t>
            </a:r>
            <a:r>
              <a:rPr lang="de-AT" dirty="0"/>
              <a:t> Master </a:t>
            </a:r>
            <a:r>
              <a:rPr lang="de-AT" dirty="0" err="1"/>
              <a:t>text</a:t>
            </a:r>
            <a:r>
              <a:rPr lang="de-AT" dirty="0"/>
              <a:t> </a:t>
            </a:r>
            <a:r>
              <a:rPr lang="de-AT" dirty="0" err="1"/>
              <a:t>styles</a:t>
            </a:r>
            <a:endParaRPr lang="de-AT" dirty="0"/>
          </a:p>
          <a:p>
            <a:pPr lvl="1"/>
            <a:r>
              <a:rPr lang="de-AT" dirty="0"/>
              <a:t>Second </a:t>
            </a:r>
            <a:r>
              <a:rPr lang="de-AT" dirty="0" err="1"/>
              <a:t>level</a:t>
            </a:r>
            <a:endParaRPr lang="de-AT" dirty="0"/>
          </a:p>
          <a:p>
            <a:pPr lvl="2"/>
            <a:r>
              <a:rPr lang="de-AT" dirty="0"/>
              <a:t>Third </a:t>
            </a:r>
            <a:r>
              <a:rPr lang="de-AT" dirty="0" err="1"/>
              <a:t>level</a:t>
            </a:r>
            <a:endParaRPr lang="de-AT" dirty="0"/>
          </a:p>
          <a:p>
            <a:pPr lvl="3"/>
            <a:r>
              <a:rPr lang="de-AT" dirty="0" err="1"/>
              <a:t>Fourth</a:t>
            </a:r>
            <a:r>
              <a:rPr lang="de-AT" dirty="0"/>
              <a:t> </a:t>
            </a:r>
            <a:r>
              <a:rPr lang="de-AT" dirty="0" err="1"/>
              <a:t>level</a:t>
            </a:r>
            <a:endParaRPr lang="de-AT" dirty="0"/>
          </a:p>
          <a:p>
            <a:pPr lvl="4"/>
            <a:r>
              <a:rPr lang="de-AT" dirty="0" err="1"/>
              <a:t>Fifth</a:t>
            </a:r>
            <a:r>
              <a:rPr lang="de-AT" dirty="0"/>
              <a:t> </a:t>
            </a:r>
            <a:r>
              <a:rPr lang="de-AT" dirty="0" err="1"/>
              <a:t>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701735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96B8-A440-4E4D-9662-6A5AA842E149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17.02.21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0684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93431"/>
            <a:ext cx="7659687" cy="1168400"/>
          </a:xfrm>
        </p:spPr>
        <p:txBody>
          <a:bodyPr anchor="t"/>
          <a:lstStyle>
            <a:lvl1pPr algn="l">
              <a:defRPr sz="4400" b="0" cap="none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748136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84E32-D07A-4161-A860-ECFFFB3698EB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17.02.21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76094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FDCB-3F2D-4BAD-8B73-F16BD0C6D184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17.02.21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79300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2267"/>
            <a:ext cx="2057400" cy="4923896"/>
          </a:xfrm>
        </p:spPr>
        <p:txBody>
          <a:bodyPr vert="eaVert"/>
          <a:lstStyle/>
          <a:p>
            <a:r>
              <a:rPr lang="de-AT" dirty="0"/>
              <a:t>Click to edit Master title style</a:t>
            </a:r>
            <a:endParaRPr lang="de-DE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7A5FA-A569-4020-9694-629951F33DD1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17.02.21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98569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orbel" pitchFamily="34" charset="0"/>
              </a:defRPr>
            </a:lvl1pPr>
          </a:lstStyle>
          <a:p>
            <a:r>
              <a:rPr lang="de-AT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AT"/>
              <a:t>Click to edit Master subtitle style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78581-C2C0-4499-89A2-93204727D62A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17.02.21</a:t>
            </a:fld>
            <a:endParaRPr lang="de-DE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048501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67F9F-85F3-40CB-89BA-E81E78B0B83B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17.02.21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639577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AT" dirty="0"/>
              <a:t>Click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edit</a:t>
            </a:r>
            <a:r>
              <a:rPr lang="de-AT" dirty="0"/>
              <a:t> Master title style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AT" dirty="0"/>
              <a:t>Click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edit</a:t>
            </a:r>
            <a:r>
              <a:rPr lang="de-AT" dirty="0"/>
              <a:t> Master </a:t>
            </a:r>
            <a:r>
              <a:rPr lang="de-AT" dirty="0" err="1"/>
              <a:t>text</a:t>
            </a:r>
            <a:r>
              <a:rPr lang="de-AT" dirty="0"/>
              <a:t> </a:t>
            </a:r>
            <a:r>
              <a:rPr lang="de-AT" dirty="0" err="1"/>
              <a:t>styles</a:t>
            </a:r>
            <a:endParaRPr lang="de-A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772F-8BFD-4A3A-8F42-CFF836E7E48C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17.02.21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059355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9840"/>
            <a:ext cx="4038600" cy="486632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dirty="0"/>
              <a:t>Click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edit</a:t>
            </a:r>
            <a:r>
              <a:rPr lang="de-AT" dirty="0"/>
              <a:t> Master </a:t>
            </a:r>
            <a:r>
              <a:rPr lang="de-AT" dirty="0" err="1"/>
              <a:t>text</a:t>
            </a:r>
            <a:r>
              <a:rPr lang="de-AT" dirty="0"/>
              <a:t> </a:t>
            </a:r>
            <a:r>
              <a:rPr lang="de-AT" dirty="0" err="1"/>
              <a:t>styles</a:t>
            </a:r>
            <a:endParaRPr lang="de-AT" dirty="0"/>
          </a:p>
          <a:p>
            <a:pPr lvl="1"/>
            <a:r>
              <a:rPr lang="de-AT" dirty="0"/>
              <a:t>Second </a:t>
            </a:r>
            <a:r>
              <a:rPr lang="de-AT" dirty="0" err="1"/>
              <a:t>level</a:t>
            </a:r>
            <a:endParaRPr lang="de-AT" dirty="0"/>
          </a:p>
          <a:p>
            <a:pPr lvl="2"/>
            <a:r>
              <a:rPr lang="de-AT" dirty="0"/>
              <a:t>Third </a:t>
            </a:r>
            <a:r>
              <a:rPr lang="de-AT" dirty="0" err="1"/>
              <a:t>level</a:t>
            </a:r>
            <a:endParaRPr lang="de-AT" dirty="0"/>
          </a:p>
          <a:p>
            <a:pPr lvl="3"/>
            <a:r>
              <a:rPr lang="de-AT" dirty="0" err="1"/>
              <a:t>Fourth</a:t>
            </a:r>
            <a:r>
              <a:rPr lang="de-AT" dirty="0"/>
              <a:t> </a:t>
            </a:r>
            <a:r>
              <a:rPr lang="de-AT" dirty="0" err="1"/>
              <a:t>level</a:t>
            </a:r>
            <a:endParaRPr lang="de-AT" dirty="0"/>
          </a:p>
          <a:p>
            <a:pPr lvl="4"/>
            <a:r>
              <a:rPr lang="de-AT" dirty="0" err="1"/>
              <a:t>Fifth</a:t>
            </a:r>
            <a:r>
              <a:rPr lang="de-AT" dirty="0"/>
              <a:t> </a:t>
            </a:r>
            <a:r>
              <a:rPr lang="de-AT" dirty="0" err="1"/>
              <a:t>level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9840"/>
            <a:ext cx="4038600" cy="486632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5B5F-DCCC-4478-9EAA-3DE48D8B43C4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17.02.21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081160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095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Click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edit</a:t>
            </a:r>
            <a:r>
              <a:rPr lang="de-AT" dirty="0"/>
              <a:t> Master </a:t>
            </a:r>
            <a:r>
              <a:rPr lang="de-AT" dirty="0" err="1"/>
              <a:t>text</a:t>
            </a:r>
            <a:r>
              <a:rPr lang="de-AT" dirty="0"/>
              <a:t> </a:t>
            </a:r>
            <a:r>
              <a:rPr lang="de-AT" dirty="0" err="1"/>
              <a:t>styles</a:t>
            </a:r>
            <a:endParaRPr lang="de-A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91360"/>
            <a:ext cx="4040188" cy="41348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dirty="0"/>
              <a:t>Click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edit</a:t>
            </a:r>
            <a:r>
              <a:rPr lang="de-AT" dirty="0"/>
              <a:t> Master </a:t>
            </a:r>
            <a:r>
              <a:rPr lang="de-AT" dirty="0" err="1"/>
              <a:t>text</a:t>
            </a:r>
            <a:r>
              <a:rPr lang="de-AT" dirty="0"/>
              <a:t> </a:t>
            </a:r>
            <a:r>
              <a:rPr lang="de-AT" dirty="0" err="1"/>
              <a:t>styles</a:t>
            </a:r>
            <a:endParaRPr lang="de-AT" dirty="0"/>
          </a:p>
          <a:p>
            <a:pPr lvl="1"/>
            <a:r>
              <a:rPr lang="de-AT" dirty="0"/>
              <a:t>Second </a:t>
            </a:r>
            <a:r>
              <a:rPr lang="de-AT" dirty="0" err="1"/>
              <a:t>level</a:t>
            </a:r>
            <a:endParaRPr lang="de-AT" dirty="0"/>
          </a:p>
          <a:p>
            <a:pPr lvl="2"/>
            <a:r>
              <a:rPr lang="de-AT" dirty="0"/>
              <a:t>Third </a:t>
            </a:r>
            <a:r>
              <a:rPr lang="de-AT" dirty="0" err="1"/>
              <a:t>level</a:t>
            </a:r>
            <a:endParaRPr lang="de-AT" dirty="0"/>
          </a:p>
          <a:p>
            <a:pPr lvl="3"/>
            <a:r>
              <a:rPr lang="de-AT" dirty="0" err="1"/>
              <a:t>Fourth</a:t>
            </a:r>
            <a:r>
              <a:rPr lang="de-AT" dirty="0"/>
              <a:t> </a:t>
            </a:r>
            <a:r>
              <a:rPr lang="de-AT" dirty="0" err="1"/>
              <a:t>level</a:t>
            </a:r>
            <a:endParaRPr lang="de-AT" dirty="0"/>
          </a:p>
          <a:p>
            <a:pPr lvl="4"/>
            <a:r>
              <a:rPr lang="de-AT" dirty="0" err="1"/>
              <a:t>Fifth</a:t>
            </a:r>
            <a:r>
              <a:rPr lang="de-AT" dirty="0"/>
              <a:t> </a:t>
            </a:r>
            <a:r>
              <a:rPr lang="de-AT" dirty="0" err="1"/>
              <a:t>level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7095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91360"/>
            <a:ext cx="4041775" cy="41348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D2E78-C1A3-4D2F-8AF5-EBDF4CC7DB4F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17.02.21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329851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de-AT" dirty="0"/>
              <a:t>Click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edit</a:t>
            </a:r>
            <a:r>
              <a:rPr lang="de-AT" dirty="0"/>
              <a:t> Master title style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27DE-7F98-4C4E-BAB5-3664EBB02DB6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17.02.21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" y="1280160"/>
            <a:ext cx="8229600" cy="466343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AT" dirty="0"/>
              <a:t>Click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edit</a:t>
            </a:r>
            <a:r>
              <a:rPr lang="de-AT" dirty="0"/>
              <a:t> Master </a:t>
            </a:r>
            <a:r>
              <a:rPr lang="de-AT" dirty="0" err="1"/>
              <a:t>text</a:t>
            </a:r>
            <a:r>
              <a:rPr lang="de-AT" dirty="0"/>
              <a:t> </a:t>
            </a:r>
            <a:r>
              <a:rPr lang="de-AT" dirty="0" err="1"/>
              <a:t>styles</a:t>
            </a:r>
            <a:endParaRPr lang="de-AT" dirty="0"/>
          </a:p>
          <a:p>
            <a:pPr lvl="1"/>
            <a:r>
              <a:rPr lang="de-AT" dirty="0"/>
              <a:t>Second </a:t>
            </a:r>
            <a:r>
              <a:rPr lang="de-AT" dirty="0" err="1"/>
              <a:t>level</a:t>
            </a:r>
            <a:endParaRPr lang="de-AT" dirty="0"/>
          </a:p>
          <a:p>
            <a:pPr lvl="2"/>
            <a:r>
              <a:rPr lang="de-AT" dirty="0"/>
              <a:t>Third </a:t>
            </a:r>
            <a:r>
              <a:rPr lang="de-AT" dirty="0" err="1"/>
              <a:t>level</a:t>
            </a:r>
            <a:endParaRPr lang="de-AT" dirty="0"/>
          </a:p>
          <a:p>
            <a:pPr lvl="3"/>
            <a:r>
              <a:rPr lang="de-AT" dirty="0" err="1"/>
              <a:t>Fourth</a:t>
            </a:r>
            <a:r>
              <a:rPr lang="de-AT" dirty="0"/>
              <a:t> </a:t>
            </a:r>
            <a:r>
              <a:rPr lang="de-AT" dirty="0" err="1"/>
              <a:t>level</a:t>
            </a:r>
            <a:endParaRPr lang="de-AT" dirty="0"/>
          </a:p>
          <a:p>
            <a:pPr lvl="4"/>
            <a:r>
              <a:rPr lang="de-AT" dirty="0" err="1"/>
              <a:t>Fifth</a:t>
            </a:r>
            <a:r>
              <a:rPr lang="de-AT" dirty="0"/>
              <a:t> </a:t>
            </a:r>
            <a:r>
              <a:rPr lang="de-AT" dirty="0" err="1"/>
              <a:t>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547501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96B8-A440-4E4D-9662-6A5AA842E149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17.02.21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0346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7551738" y="1401762"/>
            <a:ext cx="2438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7469188" y="3930650"/>
            <a:ext cx="26035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Integration on the Web,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3E40E2-C5DD-4A1C-AF1C-2C8A4871C8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84E32-D07A-4161-A860-ECFFFB3698EB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17.02.21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258342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FDCB-3F2D-4BAD-8B73-F16BD0C6D184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17.02.21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773484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2267"/>
            <a:ext cx="2057400" cy="4923896"/>
          </a:xfrm>
        </p:spPr>
        <p:txBody>
          <a:bodyPr vert="eaVert"/>
          <a:lstStyle/>
          <a:p>
            <a:r>
              <a:rPr lang="de-AT" dirty="0"/>
              <a:t>Click to edit Master title style</a:t>
            </a:r>
            <a:endParaRPr lang="de-DE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7A5FA-A569-4020-9694-629951F33DD1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17.02.21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0172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444" y="274638"/>
            <a:ext cx="7620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1444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1444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3844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83844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8537878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8549639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799" y="381000"/>
            <a:ext cx="8537879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15B46C-A311-46F5-91A8-DAF4B5A6B1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799" y="893627"/>
            <a:ext cx="8537879" cy="5244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15B46C-A311-46F5-91A8-DAF4B5A6B1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23652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279649" cy="1143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377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199" y="1600200"/>
            <a:ext cx="8279649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82" r:id="rId2"/>
    <p:sldLayoutId id="2147483983" r:id="rId3"/>
    <p:sldLayoutId id="2147483984" r:id="rId4"/>
    <p:sldLayoutId id="2147483985" r:id="rId5"/>
    <p:sldLayoutId id="2147483986" r:id="rId6"/>
    <p:sldLayoutId id="2147483987" r:id="rId7"/>
    <p:sldLayoutId id="2147483988" r:id="rId8"/>
    <p:sldLayoutId id="2147483992" r:id="rId9"/>
    <p:sldLayoutId id="2147483989" r:id="rId10"/>
    <p:sldLayoutId id="2147483990" r:id="rId11"/>
    <p:sldLayoutId id="2147483991" r:id="rId12"/>
  </p:sldLayoutIdLst>
  <p:transition/>
  <p:hf hdr="0"/>
  <p:txStyles>
    <p:titleStyle>
      <a:lvl1pPr algn="l" rtl="0" fontAlgn="base">
        <a:spcBef>
          <a:spcPct val="0"/>
        </a:spcBef>
        <a:spcAft>
          <a:spcPct val="0"/>
        </a:spcAft>
        <a:defRPr sz="46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9pPr>
    </p:titleStyle>
    <p:bodyStyle>
      <a:lvl1pPr marL="3429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004888" indent="-228600" algn="l" rtl="0" fontAlgn="base">
        <a:spcBef>
          <a:spcPct val="20000"/>
        </a:spcBef>
        <a:spcAft>
          <a:spcPct val="0"/>
        </a:spcAft>
        <a:buClr>
          <a:srgbClr val="D2CB6C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fontAlgn="base">
        <a:spcBef>
          <a:spcPct val="20000"/>
        </a:spcBef>
        <a:spcAft>
          <a:spcPct val="0"/>
        </a:spcAft>
        <a:buClr>
          <a:srgbClr val="95A39D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163" indent="-228600" algn="l" rtl="0" fontAlgn="base">
        <a:spcBef>
          <a:spcPct val="20000"/>
        </a:spcBef>
        <a:spcAft>
          <a:spcPct val="0"/>
        </a:spcAft>
        <a:buClr>
          <a:srgbClr val="C89F5D"/>
        </a:buClr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18682" cy="902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AT" dirty="0"/>
              <a:t>Click to edit Master title style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9840"/>
            <a:ext cx="8229600" cy="4866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AT" dirty="0"/>
              <a:t>Click to edit Master text styles</a:t>
            </a:r>
          </a:p>
          <a:p>
            <a:pPr lvl="1"/>
            <a:r>
              <a:rPr lang="de-AT" dirty="0"/>
              <a:t>Second level</a:t>
            </a:r>
          </a:p>
          <a:p>
            <a:pPr lvl="2"/>
            <a:r>
              <a:rPr lang="de-AT" dirty="0"/>
              <a:t>Third level</a:t>
            </a:r>
          </a:p>
          <a:p>
            <a:pPr lvl="3"/>
            <a:r>
              <a:rPr lang="de-AT" dirty="0"/>
              <a:t>Fourth level</a:t>
            </a:r>
          </a:p>
          <a:p>
            <a:pPr lvl="4"/>
            <a:r>
              <a:rPr lang="de-AT" dirty="0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40005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Helvetica Neue Light"/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3CF30D39-A8C4-4ADD-BC68-0908C1A0F5F9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  <a:ea typeface="+mn-ea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17.02.21</a:t>
            </a:fld>
            <a:endParaRPr lang="de-DE" dirty="0">
              <a:solidFill>
                <a:prstClr val="black">
                  <a:lumMod val="85000"/>
                  <a:lumOff val="1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4000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Helvetica Neue Light"/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de-DE" dirty="0">
              <a:solidFill>
                <a:prstClr val="black">
                  <a:lumMod val="85000"/>
                  <a:lumOff val="1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4000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Helvetica Neue Light"/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  <a:ea typeface="+mn-ea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de-DE" dirty="0">
              <a:solidFill>
                <a:prstClr val="black">
                  <a:lumMod val="85000"/>
                  <a:lumOff val="15000"/>
                </a:prstClr>
              </a:solidFill>
              <a:latin typeface="Calibri"/>
              <a:ea typeface="+mn-ea"/>
            </a:endParaRPr>
          </a:p>
        </p:txBody>
      </p:sp>
      <p:pic>
        <p:nvPicPr>
          <p:cNvPr id="7" name="Picture 6" descr="euclid-logo.png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775882" y="499214"/>
            <a:ext cx="1910918" cy="6778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410678" y="6353358"/>
            <a:ext cx="968045" cy="33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626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5" r:id="rId1"/>
    <p:sldLayoutId id="2147484006" r:id="rId2"/>
    <p:sldLayoutId id="2147484007" r:id="rId3"/>
    <p:sldLayoutId id="2147484008" r:id="rId4"/>
    <p:sldLayoutId id="2147484009" r:id="rId5"/>
    <p:sldLayoutId id="2147484010" r:id="rId6"/>
    <p:sldLayoutId id="2147484011" r:id="rId7"/>
    <p:sldLayoutId id="2147484012" r:id="rId8"/>
    <p:sldLayoutId id="2147484013" r:id="rId9"/>
    <p:sldLayoutId id="2147484014" r:id="rId10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400" b="0" i="0" kern="1200">
          <a:solidFill>
            <a:srgbClr val="8BC53F"/>
          </a:solidFill>
          <a:latin typeface="Corbel" pitchFamily="34" charset="0"/>
          <a:ea typeface="+mj-ea"/>
          <a:cs typeface="Corbel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18682" cy="902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AT" dirty="0"/>
              <a:t>Click to edit Master title style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9840"/>
            <a:ext cx="8229600" cy="4866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AT" dirty="0"/>
              <a:t>Click to edit Master text styles</a:t>
            </a:r>
          </a:p>
          <a:p>
            <a:pPr lvl="1"/>
            <a:r>
              <a:rPr lang="de-AT" dirty="0"/>
              <a:t>Second level</a:t>
            </a:r>
          </a:p>
          <a:p>
            <a:pPr lvl="2"/>
            <a:r>
              <a:rPr lang="de-AT" dirty="0"/>
              <a:t>Third level</a:t>
            </a:r>
          </a:p>
          <a:p>
            <a:pPr lvl="3"/>
            <a:r>
              <a:rPr lang="de-AT" dirty="0"/>
              <a:t>Fourth level</a:t>
            </a:r>
          </a:p>
          <a:p>
            <a:pPr lvl="4"/>
            <a:r>
              <a:rPr lang="de-AT" dirty="0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40005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Helvetica Neue Light"/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3CF30D39-A8C4-4ADD-BC68-0908C1A0F5F9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  <a:ea typeface="+mn-ea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17.02.21</a:t>
            </a:fld>
            <a:endParaRPr lang="de-DE" dirty="0">
              <a:solidFill>
                <a:prstClr val="black">
                  <a:lumMod val="85000"/>
                  <a:lumOff val="1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4000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Helvetica Neue Light"/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de-DE" dirty="0">
              <a:solidFill>
                <a:prstClr val="black">
                  <a:lumMod val="85000"/>
                  <a:lumOff val="1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4000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Helvetica Neue Light"/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  <a:ea typeface="+mn-ea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de-DE" dirty="0">
              <a:solidFill>
                <a:prstClr val="black">
                  <a:lumMod val="85000"/>
                  <a:lumOff val="15000"/>
                </a:prstClr>
              </a:solidFill>
              <a:latin typeface="Calibri"/>
              <a:ea typeface="+mn-ea"/>
            </a:endParaRPr>
          </a:p>
        </p:txBody>
      </p:sp>
      <p:pic>
        <p:nvPicPr>
          <p:cNvPr id="7" name="Picture 6" descr="euclid-logo.png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775882" y="499214"/>
            <a:ext cx="1910918" cy="6778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410678" y="6353358"/>
            <a:ext cx="968045" cy="33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683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6" r:id="rId1"/>
    <p:sldLayoutId id="2147484017" r:id="rId2"/>
    <p:sldLayoutId id="2147484018" r:id="rId3"/>
    <p:sldLayoutId id="2147484019" r:id="rId4"/>
    <p:sldLayoutId id="2147484020" r:id="rId5"/>
    <p:sldLayoutId id="2147484021" r:id="rId6"/>
    <p:sldLayoutId id="2147484022" r:id="rId7"/>
    <p:sldLayoutId id="2147484023" r:id="rId8"/>
    <p:sldLayoutId id="2147484024" r:id="rId9"/>
    <p:sldLayoutId id="2147484025" r:id="rId10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400" b="0" i="0" kern="1200">
          <a:solidFill>
            <a:srgbClr val="8BC53F"/>
          </a:solidFill>
          <a:latin typeface="Corbel" pitchFamily="34" charset="0"/>
          <a:ea typeface="+mj-ea"/>
          <a:cs typeface="Corbel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18682" cy="902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AT" dirty="0"/>
              <a:t>Click to edit Master title style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9840"/>
            <a:ext cx="8229600" cy="4866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AT" dirty="0"/>
              <a:t>Click to edit Master text styles</a:t>
            </a:r>
          </a:p>
          <a:p>
            <a:pPr lvl="1"/>
            <a:r>
              <a:rPr lang="de-AT" dirty="0"/>
              <a:t>Second level</a:t>
            </a:r>
          </a:p>
          <a:p>
            <a:pPr lvl="2"/>
            <a:r>
              <a:rPr lang="de-AT" dirty="0"/>
              <a:t>Third level</a:t>
            </a:r>
          </a:p>
          <a:p>
            <a:pPr lvl="3"/>
            <a:r>
              <a:rPr lang="de-AT" dirty="0"/>
              <a:t>Fourth level</a:t>
            </a:r>
          </a:p>
          <a:p>
            <a:pPr lvl="4"/>
            <a:r>
              <a:rPr lang="de-AT" dirty="0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40005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Helvetica Neue Light"/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3CF30D39-A8C4-4ADD-BC68-0908C1A0F5F9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  <a:ea typeface="+mn-ea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17.02.21</a:t>
            </a:fld>
            <a:endParaRPr lang="de-DE" dirty="0">
              <a:solidFill>
                <a:prstClr val="black">
                  <a:lumMod val="85000"/>
                  <a:lumOff val="1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4000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Helvetica Neue Light"/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de-DE" dirty="0">
              <a:solidFill>
                <a:prstClr val="black">
                  <a:lumMod val="85000"/>
                  <a:lumOff val="1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4000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Helvetica Neue Light"/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  <a:ea typeface="+mn-ea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de-DE" dirty="0">
              <a:solidFill>
                <a:prstClr val="black">
                  <a:lumMod val="85000"/>
                  <a:lumOff val="15000"/>
                </a:prstClr>
              </a:solidFill>
              <a:latin typeface="Calibri"/>
              <a:ea typeface="+mn-ea"/>
            </a:endParaRPr>
          </a:p>
        </p:txBody>
      </p:sp>
      <p:pic>
        <p:nvPicPr>
          <p:cNvPr id="7" name="Picture 6" descr="euclid-logo.png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775882" y="499214"/>
            <a:ext cx="1910918" cy="6778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410678" y="6353358"/>
            <a:ext cx="968045" cy="33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018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7" r:id="rId1"/>
    <p:sldLayoutId id="2147484028" r:id="rId2"/>
    <p:sldLayoutId id="2147484029" r:id="rId3"/>
    <p:sldLayoutId id="2147484030" r:id="rId4"/>
    <p:sldLayoutId id="2147484031" r:id="rId5"/>
    <p:sldLayoutId id="2147484032" r:id="rId6"/>
    <p:sldLayoutId id="2147484033" r:id="rId7"/>
    <p:sldLayoutId id="2147484034" r:id="rId8"/>
    <p:sldLayoutId id="2147484035" r:id="rId9"/>
    <p:sldLayoutId id="2147484036" r:id="rId10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400" b="0" i="0" kern="1200">
          <a:solidFill>
            <a:srgbClr val="8BC53F"/>
          </a:solidFill>
          <a:latin typeface="Corbel" pitchFamily="34" charset="0"/>
          <a:ea typeface="+mj-ea"/>
          <a:cs typeface="Corbel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://xmlns.com/foaf/0.1/" TargetMode="External"/><Relationship Id="rId1" Type="http://schemas.openxmlformats.org/officeDocument/2006/relationships/slideLayout" Target="../slideLayouts/slideLayout38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://xmlns.com/foaf/0.1/" TargetMode="External"/><Relationship Id="rId1" Type="http://schemas.openxmlformats.org/officeDocument/2006/relationships/slideLayout" Target="../slideLayouts/slideLayout38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hyperlink" Target="http://xmlns.com/foaf/0.1/" TargetMode="External"/><Relationship Id="rId1" Type="http://schemas.openxmlformats.org/officeDocument/2006/relationships/slideLayout" Target="../slideLayouts/slideLayout2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6000" b="1" dirty="0"/>
              <a:t>SPARQL</a:t>
            </a:r>
            <a:br>
              <a:rPr lang="en-US" sz="6000" b="1" dirty="0"/>
            </a:br>
            <a:endParaRPr lang="en-US" sz="60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85800" y="4224759"/>
            <a:ext cx="6461760" cy="2098613"/>
          </a:xfrm>
        </p:spPr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300" b="1" dirty="0">
                <a:solidFill>
                  <a:schemeClr val="tx2"/>
                </a:solidFill>
                <a:latin typeface="Arial" charset="0"/>
              </a:rPr>
              <a:t>Jay Pujara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300" b="1" dirty="0">
                <a:solidFill>
                  <a:schemeClr val="tx2"/>
                </a:solidFill>
                <a:latin typeface="Arial" charset="0"/>
              </a:rPr>
              <a:t>DSCI-558, Spring 2021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300" b="1" dirty="0">
              <a:solidFill>
                <a:schemeClr val="tx2"/>
              </a:solidFill>
              <a:latin typeface="Arial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300" b="1" dirty="0">
                <a:solidFill>
                  <a:schemeClr val="tx2"/>
                </a:solidFill>
                <a:latin typeface="Arial" charset="0"/>
              </a:rPr>
              <a:t>Slides from: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300" b="1" dirty="0">
                <a:solidFill>
                  <a:schemeClr val="tx2"/>
                </a:solidFill>
                <a:latin typeface="Arial" charset="0"/>
              </a:rPr>
              <a:t>Pedro </a:t>
            </a:r>
            <a:r>
              <a:rPr lang="en-US" sz="2300" b="1" dirty="0" err="1">
                <a:solidFill>
                  <a:schemeClr val="tx2"/>
                </a:solidFill>
                <a:latin typeface="Arial" charset="0"/>
              </a:rPr>
              <a:t>Szekely</a:t>
            </a:r>
            <a:endParaRPr lang="en-US" sz="2300" b="1" dirty="0">
              <a:solidFill>
                <a:schemeClr val="tx2"/>
              </a:solidFill>
              <a:latin typeface="Arial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300" b="1" dirty="0">
                <a:solidFill>
                  <a:schemeClr val="tx2"/>
                </a:solidFill>
                <a:latin typeface="Arial" charset="0"/>
              </a:rPr>
              <a:t>Jose Luis Ambite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300" b="1" dirty="0">
                <a:solidFill>
                  <a:schemeClr val="tx2"/>
                </a:solidFill>
                <a:latin typeface="Arial" charset="0"/>
              </a:rPr>
              <a:t>University of Southern California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5824" y="6323372"/>
            <a:ext cx="779618" cy="27463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698832" y="6219666"/>
            <a:ext cx="1445168" cy="638334"/>
          </a:xfrm>
          <a:prstGeom prst="rect">
            <a:avLst/>
          </a:prstGeom>
          <a:noFill/>
          <a:ln w="28575" cmpd="sng"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84673" y="6598010"/>
            <a:ext cx="2459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</a:t>
            </a:r>
            <a:r>
              <a:rPr lang="en-US" sz="11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Szekely</a:t>
            </a:r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, Jose Luis Ambite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1D7BE-B0E2-4944-BA6B-13B1EFCC0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Movie Database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23BE88F-4CB5-DC4F-B05A-9DC23ED6DCE4}"/>
              </a:ext>
            </a:extLst>
          </p:cNvPr>
          <p:cNvSpPr/>
          <p:nvPr/>
        </p:nvSpPr>
        <p:spPr>
          <a:xfrm>
            <a:off x="699911" y="1964268"/>
            <a:ext cx="2675467" cy="970844"/>
          </a:xfrm>
          <a:prstGeom prst="ellipse">
            <a:avLst/>
          </a:prstGeom>
          <a:ln w="28575" cmpd="sng">
            <a:solidFill>
              <a:srgbClr val="008000"/>
            </a:solidFill>
          </a:ln>
        </p:spPr>
        <p:txBody>
          <a:bodyPr rtlCol="0" anchor="ctr">
            <a:noAutofit/>
          </a:bodyPr>
          <a:lstStyle/>
          <a:p>
            <a:pPr algn="ctr"/>
            <a:r>
              <a:rPr lang="en-US" dirty="0" err="1">
                <a:latin typeface="+mn-lt"/>
              </a:rPr>
              <a:t>movie:actor</a:t>
            </a:r>
            <a:endParaRPr lang="en-US" dirty="0">
              <a:latin typeface="+mn-lt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2C37D3-7F30-5149-936D-D317EF6EE3B3}"/>
              </a:ext>
            </a:extLst>
          </p:cNvPr>
          <p:cNvSpPr/>
          <p:nvPr/>
        </p:nvSpPr>
        <p:spPr>
          <a:xfrm>
            <a:off x="378177" y="4013201"/>
            <a:ext cx="3742267" cy="970844"/>
          </a:xfrm>
          <a:prstGeom prst="ellipse">
            <a:avLst/>
          </a:prstGeom>
          <a:ln w="28575" cmpd="sng">
            <a:solidFill>
              <a:srgbClr val="008000"/>
            </a:solidFill>
          </a:ln>
        </p:spPr>
        <p:txBody>
          <a:bodyPr rtlCol="0" anchor="ctr">
            <a:noAutofit/>
          </a:bodyPr>
          <a:lstStyle/>
          <a:p>
            <a:pPr algn="ctr"/>
            <a:r>
              <a:rPr lang="en-US" dirty="0" err="1">
                <a:latin typeface="+mn-lt"/>
              </a:rPr>
              <a:t>movie:performance</a:t>
            </a:r>
            <a:endParaRPr lang="en-US" dirty="0">
              <a:latin typeface="+mn-lt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244C9E9-063E-0E42-8F09-F84816C1DFB0}"/>
              </a:ext>
            </a:extLst>
          </p:cNvPr>
          <p:cNvCxnSpPr>
            <a:stCxn id="4" idx="4"/>
            <a:endCxn id="6" idx="0"/>
          </p:cNvCxnSpPr>
          <p:nvPr/>
        </p:nvCxnSpPr>
        <p:spPr>
          <a:xfrm>
            <a:off x="2037645" y="2935112"/>
            <a:ext cx="211666" cy="107808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AF0C680-ACE3-C041-B830-15650E72A093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3375378" y="1761067"/>
            <a:ext cx="533401" cy="6886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12D715AD-62F2-4945-BE20-678FE0EEE530}"/>
              </a:ext>
            </a:extLst>
          </p:cNvPr>
          <p:cNvSpPr/>
          <p:nvPr/>
        </p:nvSpPr>
        <p:spPr>
          <a:xfrm>
            <a:off x="3798711" y="1275645"/>
            <a:ext cx="2675467" cy="733780"/>
          </a:xfrm>
          <a:prstGeom prst="ellipse">
            <a:avLst/>
          </a:prstGeom>
          <a:ln w="28575" cmpd="sng">
            <a:solidFill>
              <a:srgbClr val="008000"/>
            </a:solidFill>
          </a:ln>
        </p:spPr>
        <p:txBody>
          <a:bodyPr rtlCol="0" anchor="ctr">
            <a:noAutofit/>
          </a:bodyPr>
          <a:lstStyle/>
          <a:p>
            <a:pPr algn="ctr"/>
            <a:r>
              <a:rPr lang="en-US" dirty="0">
                <a:latin typeface="+mn-lt"/>
              </a:rPr>
              <a:t>string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2D983D3-62B6-B94A-B295-812CA99F9F0B}"/>
              </a:ext>
            </a:extLst>
          </p:cNvPr>
          <p:cNvSpPr/>
          <p:nvPr/>
        </p:nvSpPr>
        <p:spPr>
          <a:xfrm>
            <a:off x="5017910" y="5345290"/>
            <a:ext cx="2675467" cy="970844"/>
          </a:xfrm>
          <a:prstGeom prst="ellipse">
            <a:avLst/>
          </a:prstGeom>
          <a:ln w="28575" cmpd="sng">
            <a:solidFill>
              <a:srgbClr val="008000"/>
            </a:solidFill>
          </a:ln>
        </p:spPr>
        <p:txBody>
          <a:bodyPr rtlCol="0" anchor="ctr">
            <a:noAutofit/>
          </a:bodyPr>
          <a:lstStyle/>
          <a:p>
            <a:pPr algn="ctr"/>
            <a:r>
              <a:rPr lang="en-US" dirty="0" err="1">
                <a:latin typeface="+mn-lt"/>
              </a:rPr>
              <a:t>movie:film</a:t>
            </a:r>
            <a:endParaRPr lang="en-US" dirty="0">
              <a:latin typeface="+mn-lt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675AB3A-6211-6241-ADCB-6E71702F6BEE}"/>
              </a:ext>
            </a:extLst>
          </p:cNvPr>
          <p:cNvCxnSpPr>
            <a:cxnSpLocks/>
            <a:stCxn id="15" idx="2"/>
            <a:endCxn id="6" idx="6"/>
          </p:cNvCxnSpPr>
          <p:nvPr/>
        </p:nvCxnSpPr>
        <p:spPr>
          <a:xfrm flipH="1" flipV="1">
            <a:off x="4120444" y="4498623"/>
            <a:ext cx="897466" cy="133208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3E3BDF3-6695-7847-B19C-2B4CF586DCAF}"/>
              </a:ext>
            </a:extLst>
          </p:cNvPr>
          <p:cNvSpPr txBox="1"/>
          <p:nvPr/>
        </p:nvSpPr>
        <p:spPr>
          <a:xfrm>
            <a:off x="3443160" y="2201926"/>
            <a:ext cx="1693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+mn-lt"/>
              </a:rPr>
              <a:t>actor_name</a:t>
            </a:r>
            <a:endParaRPr lang="en-US" dirty="0">
              <a:latin typeface="+mn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8C546F-8643-E74B-AA28-8D4D5FB25321}"/>
              </a:ext>
            </a:extLst>
          </p:cNvPr>
          <p:cNvSpPr txBox="1"/>
          <p:nvPr/>
        </p:nvSpPr>
        <p:spPr>
          <a:xfrm>
            <a:off x="2338235" y="3171297"/>
            <a:ext cx="1803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performance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BF18E1-E9DB-6541-85F0-5F263E7E8413}"/>
              </a:ext>
            </a:extLst>
          </p:cNvPr>
          <p:cNvSpPr txBox="1"/>
          <p:nvPr/>
        </p:nvSpPr>
        <p:spPr>
          <a:xfrm>
            <a:off x="3067519" y="5069010"/>
            <a:ext cx="1803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performance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B7D4969-60B9-DF4C-8C9F-9D46B2098B41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6355644" y="4194410"/>
            <a:ext cx="293512" cy="115088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B6C7F464-1235-A247-AD12-BB4771323BEA}"/>
              </a:ext>
            </a:extLst>
          </p:cNvPr>
          <p:cNvSpPr/>
          <p:nvPr/>
        </p:nvSpPr>
        <p:spPr>
          <a:xfrm>
            <a:off x="577144" y="5830712"/>
            <a:ext cx="3064934" cy="970844"/>
          </a:xfrm>
          <a:prstGeom prst="ellipse">
            <a:avLst/>
          </a:prstGeom>
          <a:ln w="28575" cmpd="sng">
            <a:solidFill>
              <a:srgbClr val="008000"/>
            </a:solidFill>
          </a:ln>
        </p:spPr>
        <p:txBody>
          <a:bodyPr rtlCol="0" anchor="ctr">
            <a:noAutofit/>
          </a:bodyPr>
          <a:lstStyle/>
          <a:p>
            <a:pPr algn="ctr"/>
            <a:r>
              <a:rPr lang="en-US">
                <a:latin typeface="+mn-lt"/>
              </a:rPr>
              <a:t>string</a:t>
            </a:r>
            <a:endParaRPr lang="en-US" dirty="0">
              <a:latin typeface="+mn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2EA2D2-6774-C541-BD23-A17E595A3046}"/>
              </a:ext>
            </a:extLst>
          </p:cNvPr>
          <p:cNvSpPr txBox="1"/>
          <p:nvPr/>
        </p:nvSpPr>
        <p:spPr>
          <a:xfrm>
            <a:off x="6649156" y="4601434"/>
            <a:ext cx="1173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director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A13F13E-6229-DA44-BC81-83C3505C9E96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3616749" y="5830712"/>
            <a:ext cx="1401161" cy="3978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7366353D-C98C-5E46-A4BA-99474D2CA009}"/>
              </a:ext>
            </a:extLst>
          </p:cNvPr>
          <p:cNvSpPr/>
          <p:nvPr/>
        </p:nvSpPr>
        <p:spPr>
          <a:xfrm>
            <a:off x="5463822" y="3343922"/>
            <a:ext cx="3064934" cy="970844"/>
          </a:xfrm>
          <a:prstGeom prst="ellipse">
            <a:avLst/>
          </a:prstGeom>
          <a:ln w="28575" cmpd="sng">
            <a:solidFill>
              <a:srgbClr val="008000"/>
            </a:solidFill>
          </a:ln>
        </p:spPr>
        <p:txBody>
          <a:bodyPr rtlCol="0" anchor="ctr">
            <a:noAutofit/>
          </a:bodyPr>
          <a:lstStyle/>
          <a:p>
            <a:pPr algn="ctr"/>
            <a:r>
              <a:rPr lang="en-US" dirty="0" err="1">
                <a:latin typeface="+mn-lt"/>
              </a:rPr>
              <a:t>movie:director</a:t>
            </a:r>
            <a:endParaRPr lang="en-US" dirty="0">
              <a:latin typeface="+mn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0D10D90-17F4-A94C-A95F-53F9ECA609A7}"/>
              </a:ext>
            </a:extLst>
          </p:cNvPr>
          <p:cNvSpPr txBox="1"/>
          <p:nvPr/>
        </p:nvSpPr>
        <p:spPr>
          <a:xfrm>
            <a:off x="3969336" y="6083828"/>
            <a:ext cx="1346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+mn-lt"/>
              </a:rPr>
              <a:t>rdfs:label</a:t>
            </a:r>
            <a:endParaRPr lang="en-US" dirty="0">
              <a:latin typeface="+mn-lt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03B0CC8-C41F-0F48-AFCB-6E4684D42C0E}"/>
              </a:ext>
            </a:extLst>
          </p:cNvPr>
          <p:cNvCxnSpPr>
            <a:cxnSpLocks/>
            <a:endCxn id="25" idx="4"/>
          </p:cNvCxnSpPr>
          <p:nvPr/>
        </p:nvCxnSpPr>
        <p:spPr>
          <a:xfrm flipV="1">
            <a:off x="6846735" y="2613083"/>
            <a:ext cx="149554" cy="7291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4DBA56E-306A-254A-AE6D-207F889FF03F}"/>
              </a:ext>
            </a:extLst>
          </p:cNvPr>
          <p:cNvSpPr txBox="1"/>
          <p:nvPr/>
        </p:nvSpPr>
        <p:spPr>
          <a:xfrm>
            <a:off x="6846735" y="2882257"/>
            <a:ext cx="2035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+mn-lt"/>
              </a:rPr>
              <a:t>director_name</a:t>
            </a:r>
            <a:endParaRPr lang="en-US" dirty="0">
              <a:latin typeface="+mn-lt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358F06C-17ED-2C45-A653-69469565D882}"/>
              </a:ext>
            </a:extLst>
          </p:cNvPr>
          <p:cNvSpPr/>
          <p:nvPr/>
        </p:nvSpPr>
        <p:spPr>
          <a:xfrm>
            <a:off x="5658555" y="1879303"/>
            <a:ext cx="2675467" cy="733780"/>
          </a:xfrm>
          <a:prstGeom prst="ellipse">
            <a:avLst/>
          </a:prstGeom>
          <a:ln w="28575" cmpd="sng">
            <a:solidFill>
              <a:srgbClr val="008000"/>
            </a:solidFill>
          </a:ln>
        </p:spPr>
        <p:txBody>
          <a:bodyPr rtlCol="0" anchor="ctr">
            <a:noAutofit/>
          </a:bodyPr>
          <a:lstStyle/>
          <a:p>
            <a:pPr algn="ctr"/>
            <a:r>
              <a:rPr lang="en-US" dirty="0">
                <a:latin typeface="+mn-lt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1931504330"/>
      </p:ext>
    </p:extLst>
  </p:cSld>
  <p:clrMapOvr>
    <a:masterClrMapping/>
  </p:clrMapOvr>
  <p:transition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6F8B4-7530-E04A-AA9B-AEE85E3B0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Worksheet #1: URIs of 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B1AA2-71EB-A64E-885C-D744EC309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938741"/>
      </p:ext>
    </p:extLst>
  </p:cSld>
  <p:clrMapOvr>
    <a:masterClrMapping/>
  </p:clrMapOvr>
  <p:transition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6F8B4-7530-E04A-AA9B-AEE85E3B0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Worksheet #1: URIs of 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B1AA2-71EB-A64E-885C-D744EC309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rgbClr val="FF0000"/>
                </a:solidFill>
                <a:latin typeface="Monaco" pitchFamily="2" charset="77"/>
              </a:rPr>
              <a:t>SELECT ?s WHERE {</a:t>
            </a:r>
            <a:br>
              <a:rPr lang="en-US" dirty="0">
                <a:solidFill>
                  <a:srgbClr val="FF0000"/>
                </a:solidFill>
                <a:latin typeface="Monaco" pitchFamily="2" charset="77"/>
              </a:rPr>
            </a:br>
            <a:r>
              <a:rPr lang="en-US" dirty="0">
                <a:solidFill>
                  <a:srgbClr val="FF0000"/>
                </a:solidFill>
                <a:latin typeface="Monaco" pitchFamily="2" charset="77"/>
              </a:rPr>
              <a:t>	?s </a:t>
            </a:r>
            <a:r>
              <a:rPr lang="en-US" dirty="0" err="1">
                <a:solidFill>
                  <a:srgbClr val="FF0000"/>
                </a:solidFill>
                <a:latin typeface="Monaco" pitchFamily="2" charset="77"/>
              </a:rPr>
              <a:t>rdf:type</a:t>
            </a:r>
            <a:r>
              <a:rPr lang="en-US" dirty="0">
                <a:solidFill>
                  <a:srgbClr val="FF0000"/>
                </a:solidFill>
                <a:latin typeface="Monaco" pitchFamily="2" charset="77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Monaco" pitchFamily="2" charset="77"/>
              </a:rPr>
              <a:t>movie:actor</a:t>
            </a:r>
            <a:r>
              <a:rPr lang="en-US" dirty="0">
                <a:solidFill>
                  <a:srgbClr val="FF0000"/>
                </a:solidFill>
                <a:latin typeface="Monaco" pitchFamily="2" charset="77"/>
              </a:rPr>
              <a:t> . </a:t>
            </a:r>
            <a:endParaRPr lang="en-US" dirty="0"/>
          </a:p>
          <a:p>
            <a:pPr marL="114300" indent="0">
              <a:buNone/>
            </a:pPr>
            <a:r>
              <a:rPr lang="en-US" dirty="0">
                <a:solidFill>
                  <a:srgbClr val="FF0000"/>
                </a:solidFill>
                <a:latin typeface="Monaco" pitchFamily="2" charset="77"/>
              </a:rPr>
              <a:t>} </a:t>
            </a: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057599"/>
      </p:ext>
    </p:extLst>
  </p:cSld>
  <p:clrMapOvr>
    <a:masterClrMapping/>
  </p:clrMapOvr>
  <p:transition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59841" y="1996820"/>
            <a:ext cx="7502264" cy="5847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sz="1600" dirty="0">
                <a:latin typeface="Courier"/>
                <a:cs typeface="Courier"/>
              </a:rPr>
              <a:t>  ?x  a  :Class1 .</a:t>
            </a:r>
          </a:p>
          <a:p>
            <a:r>
              <a:rPr lang="de-DE" sz="1600" dirty="0">
                <a:latin typeface="Courier"/>
                <a:cs typeface="Courier"/>
              </a:rPr>
              <a:t>  [ a :</a:t>
            </a:r>
            <a:r>
              <a:rPr lang="de-DE" sz="1600" dirty="0" err="1">
                <a:latin typeface="Courier"/>
                <a:cs typeface="Courier"/>
              </a:rPr>
              <a:t>appClass</a:t>
            </a:r>
            <a:r>
              <a:rPr lang="de-DE" sz="1600" dirty="0">
                <a:latin typeface="Courier"/>
                <a:cs typeface="Courier"/>
              </a:rPr>
              <a:t> ] :p "v" .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3660" y="1964170"/>
            <a:ext cx="817131" cy="707886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  <a:p>
            <a:pPr algn="r"/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Fragment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782101" y="0"/>
            <a:ext cx="7620000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4000" dirty="0"/>
              <a:t>More Syntax (Blank Nodes)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359841" y="4557071"/>
            <a:ext cx="7502264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sz="1600" dirty="0">
                <a:latin typeface="Courier"/>
                <a:cs typeface="Courier"/>
              </a:rPr>
              <a:t>  ?x    </a:t>
            </a:r>
            <a:r>
              <a:rPr lang="de-DE" sz="1600" dirty="0" err="1">
                <a:latin typeface="Courier"/>
                <a:cs typeface="Courier"/>
              </a:rPr>
              <a:t>rdf:type</a:t>
            </a:r>
            <a:r>
              <a:rPr lang="de-DE" sz="1600" dirty="0">
                <a:latin typeface="Courier"/>
                <a:cs typeface="Courier"/>
              </a:rPr>
              <a:t>  :Class1 .</a:t>
            </a:r>
          </a:p>
          <a:p>
            <a:r>
              <a:rPr lang="de-DE" sz="1600" dirty="0">
                <a:latin typeface="Courier"/>
                <a:cs typeface="Courier"/>
              </a:rPr>
              <a:t>  _:b0  </a:t>
            </a:r>
            <a:r>
              <a:rPr lang="de-DE" sz="1600" dirty="0" err="1">
                <a:latin typeface="Courier"/>
                <a:cs typeface="Courier"/>
              </a:rPr>
              <a:t>rdf:type</a:t>
            </a:r>
            <a:r>
              <a:rPr lang="de-DE" sz="1600" dirty="0">
                <a:latin typeface="Courier"/>
                <a:cs typeface="Courier"/>
              </a:rPr>
              <a:t>  :</a:t>
            </a:r>
            <a:r>
              <a:rPr lang="de-DE" sz="1600" dirty="0" err="1">
                <a:latin typeface="Courier"/>
                <a:cs typeface="Courier"/>
              </a:rPr>
              <a:t>appClass</a:t>
            </a:r>
            <a:r>
              <a:rPr lang="de-DE" sz="1600" dirty="0">
                <a:latin typeface="Courier"/>
                <a:cs typeface="Courier"/>
              </a:rPr>
              <a:t> .</a:t>
            </a:r>
          </a:p>
          <a:p>
            <a:r>
              <a:rPr lang="de-DE" sz="1600" dirty="0">
                <a:latin typeface="Courier"/>
                <a:cs typeface="Courier"/>
              </a:rPr>
              <a:t>  _:b0  :p        "v" .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87055" y="2600576"/>
            <a:ext cx="1200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+mn-lt"/>
              </a:rPr>
              <a:t>Short form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02863" y="5382578"/>
            <a:ext cx="1142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+mn-lt"/>
              </a:rPr>
              <a:t>Long form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3660" y="4524421"/>
            <a:ext cx="817131" cy="707886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  <a:p>
            <a:pPr algn="r"/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Fragment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390876" y="2620740"/>
            <a:ext cx="332602" cy="635015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/>
            <a:tailEnd type="triangle" w="med" len="lg"/>
          </a:ln>
        </p:spPr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532" y="6585924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75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09450" y="3468438"/>
            <a:ext cx="7502264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PREFIX 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:   &lt;http://</a:t>
            </a:r>
            <a:r>
              <a:rPr lang="en-US" sz="1600" dirty="0" err="1">
                <a:latin typeface="Courier"/>
                <a:cs typeface="Courier"/>
              </a:rPr>
              <a:t>xmlns.com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/0.1/&gt;</a:t>
            </a:r>
          </a:p>
          <a:p>
            <a:r>
              <a:rPr lang="en-US" sz="1600" dirty="0">
                <a:latin typeface="Courier"/>
                <a:cs typeface="Courier"/>
              </a:rPr>
              <a:t>SELECT ?x ?name</a:t>
            </a:r>
          </a:p>
          <a:p>
            <a:r>
              <a:rPr lang="en-US" sz="1600" dirty="0">
                <a:latin typeface="Courier"/>
                <a:cs typeface="Courier"/>
              </a:rPr>
              <a:t>WHERE  { ?x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?name }</a:t>
            </a:r>
          </a:p>
        </p:txBody>
      </p:sp>
      <p:sp>
        <p:nvSpPr>
          <p:cNvPr id="3" name="Rectangle 2"/>
          <p:cNvSpPr/>
          <p:nvPr/>
        </p:nvSpPr>
        <p:spPr>
          <a:xfrm>
            <a:off x="1309449" y="987576"/>
            <a:ext cx="7492419" cy="107721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@prefix 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:  &lt;http://</a:t>
            </a:r>
            <a:r>
              <a:rPr lang="en-US" sz="1600" dirty="0" err="1">
                <a:latin typeface="Courier"/>
                <a:cs typeface="Courier"/>
              </a:rPr>
              <a:t>xmlns.com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/0.1/&gt;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_:a 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  "Alice" .</a:t>
            </a:r>
          </a:p>
          <a:p>
            <a:r>
              <a:rPr lang="en-US" sz="1600" dirty="0">
                <a:latin typeface="Courier"/>
                <a:cs typeface="Courier"/>
              </a:rPr>
              <a:t>_:b 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  "Bob" 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355656"/>
              </p:ext>
            </p:extLst>
          </p:nvPr>
        </p:nvGraphicFramePr>
        <p:xfrm>
          <a:off x="1319295" y="5482523"/>
          <a:ext cx="7492420" cy="101491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746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_:c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“Alice”</a:t>
                      </a: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_:d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“Bob</a:t>
                      </a: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65817" y="964771"/>
            <a:ext cx="60458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3977" y="3435788"/>
            <a:ext cx="78642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1954" y="5404698"/>
            <a:ext cx="798446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</a:t>
            </a: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782101" y="0"/>
            <a:ext cx="7620000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4000" dirty="0"/>
              <a:t>Blank Nodes</a:t>
            </a:r>
          </a:p>
        </p:txBody>
      </p:sp>
      <p:sp>
        <p:nvSpPr>
          <p:cNvPr id="10" name="Oval 9"/>
          <p:cNvSpPr/>
          <p:nvPr/>
        </p:nvSpPr>
        <p:spPr>
          <a:xfrm>
            <a:off x="1161770" y="1417624"/>
            <a:ext cx="827022" cy="826947"/>
          </a:xfrm>
          <a:prstGeom prst="ellipse">
            <a:avLst/>
          </a:prstGeom>
          <a:ln w="57150" cmpd="sng">
            <a:solidFill>
              <a:srgbClr val="FF0000"/>
            </a:solidFill>
          </a:ln>
        </p:spPr>
        <p:txBody>
          <a:bodyPr rtlCol="0" anchor="ctr">
            <a:sp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815812" y="5808319"/>
            <a:ext cx="827022" cy="826947"/>
          </a:xfrm>
          <a:prstGeom prst="ellipse">
            <a:avLst/>
          </a:prstGeom>
          <a:ln w="57150" cmpd="sng">
            <a:solidFill>
              <a:srgbClr val="FF0000"/>
            </a:solidFill>
          </a:ln>
        </p:spPr>
        <p:txBody>
          <a:bodyPr rtlCol="0" anchor="ctr">
            <a:sp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583074" y="5808319"/>
            <a:ext cx="2722893" cy="689122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532" y="6585924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552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09450" y="2994697"/>
            <a:ext cx="7502264" cy="18158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PREFIX 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:   &lt;http://</a:t>
            </a:r>
            <a:r>
              <a:rPr lang="en-US" sz="1600" dirty="0" err="1">
                <a:latin typeface="Courier"/>
                <a:cs typeface="Courier"/>
              </a:rPr>
              <a:t>xmlns.com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/0.1/&gt;</a:t>
            </a:r>
          </a:p>
          <a:p>
            <a:r>
              <a:rPr lang="en-US" sz="1600" dirty="0">
                <a:latin typeface="Courier"/>
                <a:cs typeface="Courier"/>
              </a:rPr>
              <a:t>SELECT ?name</a:t>
            </a:r>
          </a:p>
          <a:p>
            <a:r>
              <a:rPr lang="en-US" sz="1600" dirty="0">
                <a:latin typeface="Courier"/>
                <a:cs typeface="Courier"/>
              </a:rPr>
              <a:t>WHERE  { </a:t>
            </a:r>
          </a:p>
          <a:p>
            <a:r>
              <a:rPr lang="en-US" sz="1600" dirty="0">
                <a:latin typeface="Courier"/>
                <a:cs typeface="Courier"/>
              </a:rPr>
              <a:t>   ?P </a:t>
            </a:r>
            <a:r>
              <a:rPr lang="en-US" sz="1600" dirty="0" err="1">
                <a:latin typeface="Courier"/>
                <a:cs typeface="Courier"/>
              </a:rPr>
              <a:t>foaf:givenName</a:t>
            </a:r>
            <a:r>
              <a:rPr lang="en-US" sz="1600" dirty="0">
                <a:latin typeface="Courier"/>
                <a:cs typeface="Courier"/>
              </a:rPr>
              <a:t> ?G ; </a:t>
            </a:r>
          </a:p>
          <a:p>
            <a:r>
              <a:rPr lang="en-US" sz="1600" dirty="0">
                <a:latin typeface="Courier"/>
                <a:cs typeface="Courier"/>
              </a:rPr>
              <a:t>      </a:t>
            </a:r>
            <a:r>
              <a:rPr lang="en-US" sz="1600" dirty="0" err="1">
                <a:latin typeface="Courier"/>
                <a:cs typeface="Courier"/>
              </a:rPr>
              <a:t>foaf:surname</a:t>
            </a:r>
            <a:r>
              <a:rPr lang="en-US" sz="1600" dirty="0">
                <a:latin typeface="Courier"/>
                <a:cs typeface="Courier"/>
              </a:rPr>
              <a:t> ?S </a:t>
            </a:r>
          </a:p>
          <a:p>
            <a:r>
              <a:rPr lang="en-US" sz="1600" dirty="0">
                <a:latin typeface="Courier"/>
                <a:cs typeface="Courier"/>
              </a:rPr>
              <a:t>   BIND(CONCAT(?G, " ", ?S) AS ?name)</a:t>
            </a:r>
          </a:p>
          <a:p>
            <a:r>
              <a:rPr lang="en-US" sz="1600" dirty="0">
                <a:latin typeface="Courier"/>
                <a:cs typeface="Courier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1309449" y="1259736"/>
            <a:ext cx="7492419" cy="107721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@prefix 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:  &lt;http://</a:t>
            </a:r>
            <a:r>
              <a:rPr lang="en-US" sz="1600" dirty="0" err="1">
                <a:latin typeface="Courier"/>
                <a:cs typeface="Courier"/>
              </a:rPr>
              <a:t>xmlns.com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/0.1/&gt; .</a:t>
            </a:r>
          </a:p>
          <a:p>
            <a:r>
              <a:rPr lang="en-US" sz="1600" dirty="0">
                <a:latin typeface="Courier"/>
                <a:cs typeface="Courier"/>
              </a:rPr>
              <a:t>          </a:t>
            </a:r>
          </a:p>
          <a:p>
            <a:r>
              <a:rPr lang="en-US" sz="1600" dirty="0">
                <a:latin typeface="Courier"/>
                <a:cs typeface="Courier"/>
              </a:rPr>
              <a:t>_:a  </a:t>
            </a:r>
            <a:r>
              <a:rPr lang="en-US" sz="1600" dirty="0" err="1">
                <a:latin typeface="Courier"/>
                <a:cs typeface="Courier"/>
              </a:rPr>
              <a:t>foaf:givenName</a:t>
            </a:r>
            <a:r>
              <a:rPr lang="en-US" sz="1600" dirty="0">
                <a:latin typeface="Courier"/>
                <a:cs typeface="Courier"/>
              </a:rPr>
              <a:t>   "John" .</a:t>
            </a:r>
          </a:p>
          <a:p>
            <a:r>
              <a:rPr lang="en-US" sz="1600" dirty="0">
                <a:latin typeface="Courier"/>
                <a:cs typeface="Courier"/>
              </a:rPr>
              <a:t>_:a  </a:t>
            </a:r>
            <a:r>
              <a:rPr lang="en-US" sz="1600" dirty="0" err="1">
                <a:latin typeface="Courier"/>
                <a:cs typeface="Courier"/>
              </a:rPr>
              <a:t>foaf:surname</a:t>
            </a:r>
            <a:r>
              <a:rPr lang="en-US" sz="1600" dirty="0">
                <a:latin typeface="Courier"/>
                <a:cs typeface="Courier"/>
              </a:rPr>
              <a:t>  "Doe" 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647531"/>
              </p:ext>
            </p:extLst>
          </p:nvPr>
        </p:nvGraphicFramePr>
        <p:xfrm>
          <a:off x="1319295" y="5482523"/>
          <a:ext cx="3746210" cy="67661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746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“John Doe”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65817" y="1236931"/>
            <a:ext cx="60458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3977" y="2962047"/>
            <a:ext cx="78642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1954" y="5404698"/>
            <a:ext cx="798446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</a:t>
            </a: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782101" y="0"/>
            <a:ext cx="7620000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4000" dirty="0"/>
              <a:t>Creating Values with Expressions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2963171" y="4556049"/>
            <a:ext cx="836540" cy="675341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/>
            <a:tailEnd type="triangle" w="med" len="lg"/>
          </a:ln>
        </p:spPr>
      </p:cxnSp>
      <p:sp>
        <p:nvSpPr>
          <p:cNvPr id="15" name="Rectangle 14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093653" y="5847836"/>
            <a:ext cx="2722893" cy="296474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532" y="6585924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014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09450" y="3609577"/>
            <a:ext cx="7502264" cy="15696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PREFIX 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:   &lt;http://</a:t>
            </a:r>
            <a:r>
              <a:rPr lang="en-US" sz="1600" dirty="0" err="1">
                <a:latin typeface="Courier"/>
                <a:cs typeface="Courier"/>
              </a:rPr>
              <a:t>xmlns.com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/0.1/&gt;</a:t>
            </a:r>
          </a:p>
          <a:p>
            <a:r>
              <a:rPr lang="en-US" sz="1600" dirty="0">
                <a:latin typeface="Courier"/>
                <a:cs typeface="Courier"/>
              </a:rPr>
              <a:t>PREFIX  dc:  &lt;http://</a:t>
            </a:r>
            <a:r>
              <a:rPr lang="en-US" sz="1600" dirty="0" err="1">
                <a:latin typeface="Courier"/>
                <a:cs typeface="Courier"/>
              </a:rPr>
              <a:t>purl.org</a:t>
            </a:r>
            <a:r>
              <a:rPr lang="en-US" sz="1600" dirty="0">
                <a:latin typeface="Courier"/>
                <a:cs typeface="Courier"/>
              </a:rPr>
              <a:t>/dc/elements/1.1/&gt;</a:t>
            </a:r>
          </a:p>
          <a:p>
            <a:r>
              <a:rPr lang="en-US" sz="1600" dirty="0">
                <a:latin typeface="Courier"/>
                <a:cs typeface="Courier"/>
              </a:rPr>
              <a:t>SELECT  ?title</a:t>
            </a:r>
          </a:p>
          <a:p>
            <a:r>
              <a:rPr lang="en-US" sz="1600" dirty="0">
                <a:latin typeface="Courier"/>
                <a:cs typeface="Courier"/>
              </a:rPr>
              <a:t>WHERE   { ?x </a:t>
            </a:r>
            <a:r>
              <a:rPr lang="en-US" sz="1600" dirty="0" err="1">
                <a:latin typeface="Courier"/>
                <a:cs typeface="Courier"/>
              </a:rPr>
              <a:t>dc:title</a:t>
            </a:r>
            <a:r>
              <a:rPr lang="en-US" sz="1600" dirty="0">
                <a:latin typeface="Courier"/>
                <a:cs typeface="Courier"/>
              </a:rPr>
              <a:t> ?title</a:t>
            </a:r>
          </a:p>
          <a:p>
            <a:r>
              <a:rPr lang="en-US" sz="1600" dirty="0">
                <a:latin typeface="Courier"/>
                <a:cs typeface="Courier"/>
              </a:rPr>
              <a:t>          FILTER regex(?title, "^SPARQL") </a:t>
            </a:r>
          </a:p>
          <a:p>
            <a:r>
              <a:rPr lang="en-US" sz="1600" dirty="0">
                <a:latin typeface="Courier"/>
                <a:cs typeface="Courier"/>
              </a:rPr>
              <a:t>        }</a:t>
            </a:r>
          </a:p>
        </p:txBody>
      </p:sp>
      <p:sp>
        <p:nvSpPr>
          <p:cNvPr id="3" name="Rectangle 2"/>
          <p:cNvSpPr/>
          <p:nvPr/>
        </p:nvSpPr>
        <p:spPr>
          <a:xfrm>
            <a:off x="1309449" y="1148856"/>
            <a:ext cx="7492419" cy="20621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@prefix dc:   &lt;http://</a:t>
            </a:r>
            <a:r>
              <a:rPr lang="en-US" sz="1600" dirty="0" err="1">
                <a:latin typeface="Courier"/>
                <a:cs typeface="Courier"/>
              </a:rPr>
              <a:t>purl.org</a:t>
            </a:r>
            <a:r>
              <a:rPr lang="en-US" sz="1600" dirty="0">
                <a:latin typeface="Courier"/>
                <a:cs typeface="Courier"/>
              </a:rPr>
              <a:t>/dc/elements/1.1/&gt; .</a:t>
            </a:r>
          </a:p>
          <a:p>
            <a:r>
              <a:rPr lang="en-US" sz="1600" dirty="0">
                <a:latin typeface="Courier"/>
                <a:cs typeface="Courier"/>
              </a:rPr>
              <a:t>@prefix :     &lt;http://</a:t>
            </a:r>
            <a:r>
              <a:rPr lang="en-US" sz="1600" dirty="0" err="1">
                <a:latin typeface="Courier"/>
                <a:cs typeface="Courier"/>
              </a:rPr>
              <a:t>example.org</a:t>
            </a:r>
            <a:r>
              <a:rPr lang="en-US" sz="1600" dirty="0">
                <a:latin typeface="Courier"/>
                <a:cs typeface="Courier"/>
              </a:rPr>
              <a:t>/book/&gt; .</a:t>
            </a:r>
          </a:p>
          <a:p>
            <a:r>
              <a:rPr lang="en-US" sz="1600" dirty="0">
                <a:latin typeface="Courier"/>
                <a:cs typeface="Courier"/>
              </a:rPr>
              <a:t>@prefix ns:   &lt;http://</a:t>
            </a:r>
            <a:r>
              <a:rPr lang="en-US" sz="1600" dirty="0" err="1">
                <a:latin typeface="Courier"/>
                <a:cs typeface="Courier"/>
              </a:rPr>
              <a:t>example.org</a:t>
            </a:r>
            <a:r>
              <a:rPr lang="en-US" sz="1600" dirty="0">
                <a:latin typeface="Courier"/>
                <a:cs typeface="Courier"/>
              </a:rPr>
              <a:t>/ns#&gt;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:book1  </a:t>
            </a:r>
            <a:r>
              <a:rPr lang="en-US" sz="1600" dirty="0" err="1">
                <a:latin typeface="Courier"/>
                <a:cs typeface="Courier"/>
              </a:rPr>
              <a:t>dc:title</a:t>
            </a:r>
            <a:r>
              <a:rPr lang="en-US" sz="1600" dirty="0">
                <a:latin typeface="Courier"/>
                <a:cs typeface="Courier"/>
              </a:rPr>
              <a:t>  "SPARQL Tutorial" .</a:t>
            </a:r>
          </a:p>
          <a:p>
            <a:r>
              <a:rPr lang="en-US" sz="1600" dirty="0">
                <a:latin typeface="Courier"/>
                <a:cs typeface="Courier"/>
              </a:rPr>
              <a:t>:book1  </a:t>
            </a:r>
            <a:r>
              <a:rPr lang="en-US" sz="1600" dirty="0" err="1">
                <a:latin typeface="Courier"/>
                <a:cs typeface="Courier"/>
              </a:rPr>
              <a:t>ns:price</a:t>
            </a:r>
            <a:r>
              <a:rPr lang="en-US" sz="1600" dirty="0">
                <a:latin typeface="Courier"/>
                <a:cs typeface="Courier"/>
              </a:rPr>
              <a:t>  42 .</a:t>
            </a:r>
          </a:p>
          <a:p>
            <a:r>
              <a:rPr lang="en-US" sz="1600" dirty="0">
                <a:latin typeface="Courier"/>
                <a:cs typeface="Courier"/>
              </a:rPr>
              <a:t>:book2  </a:t>
            </a:r>
            <a:r>
              <a:rPr lang="en-US" sz="1600" dirty="0" err="1">
                <a:latin typeface="Courier"/>
                <a:cs typeface="Courier"/>
              </a:rPr>
              <a:t>dc:title</a:t>
            </a:r>
            <a:r>
              <a:rPr lang="en-US" sz="1600" dirty="0">
                <a:latin typeface="Courier"/>
                <a:cs typeface="Courier"/>
              </a:rPr>
              <a:t>  "The Semantic Web" .</a:t>
            </a:r>
          </a:p>
          <a:p>
            <a:r>
              <a:rPr lang="en-US" sz="1600" dirty="0">
                <a:latin typeface="Courier"/>
                <a:cs typeface="Courier"/>
              </a:rPr>
              <a:t>:book2  </a:t>
            </a:r>
            <a:r>
              <a:rPr lang="en-US" sz="1600" dirty="0" err="1">
                <a:latin typeface="Courier"/>
                <a:cs typeface="Courier"/>
              </a:rPr>
              <a:t>ns:price</a:t>
            </a:r>
            <a:r>
              <a:rPr lang="en-US" sz="1600" dirty="0">
                <a:latin typeface="Courier"/>
                <a:cs typeface="Courier"/>
              </a:rPr>
              <a:t>  23 .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327126"/>
              </p:ext>
            </p:extLst>
          </p:nvPr>
        </p:nvGraphicFramePr>
        <p:xfrm>
          <a:off x="1319295" y="5744603"/>
          <a:ext cx="3746210" cy="67661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746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"SPARQL Tutorial"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65817" y="1126051"/>
            <a:ext cx="60458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3977" y="3576927"/>
            <a:ext cx="78642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1954" y="5666778"/>
            <a:ext cx="798446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</a:t>
            </a: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371954" y="11442"/>
            <a:ext cx="8540371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3600" dirty="0"/>
              <a:t>Selection: Restricting the Value of Strings</a:t>
            </a:r>
          </a:p>
          <a:p>
            <a:pPr algn="ctr"/>
            <a:endParaRPr lang="en-US" sz="36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3850106" y="4949159"/>
            <a:ext cx="1017959" cy="503978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/>
            <a:tailEnd type="triangle" w="med" len="lg"/>
          </a:ln>
        </p:spPr>
      </p:cxnSp>
      <p:sp>
        <p:nvSpPr>
          <p:cNvPr id="11" name="Rectangle 10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979245" y="6109984"/>
            <a:ext cx="2722893" cy="296474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5106" y="6596390"/>
            <a:ext cx="2459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</a:t>
            </a:r>
            <a:r>
              <a:rPr lang="en-US" sz="11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Szekely</a:t>
            </a:r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, Jose Luis Ambite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" y="6591425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33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09450" y="3609577"/>
            <a:ext cx="7502264" cy="15696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PREFIX  dc:  &lt;http://</a:t>
            </a:r>
            <a:r>
              <a:rPr lang="en-US" sz="1600" dirty="0" err="1">
                <a:latin typeface="Courier"/>
                <a:cs typeface="Courier"/>
              </a:rPr>
              <a:t>purl.org</a:t>
            </a:r>
            <a:r>
              <a:rPr lang="en-US" sz="1600" dirty="0">
                <a:latin typeface="Courier"/>
                <a:cs typeface="Courier"/>
              </a:rPr>
              <a:t>/dc/elements/1.1/&gt;</a:t>
            </a:r>
          </a:p>
          <a:p>
            <a:r>
              <a:rPr lang="en-US" sz="1600" dirty="0">
                <a:latin typeface="Courier"/>
                <a:cs typeface="Courier"/>
              </a:rPr>
              <a:t>PREFIX  ns:  &lt;http://</a:t>
            </a:r>
            <a:r>
              <a:rPr lang="en-US" sz="1600" dirty="0" err="1">
                <a:latin typeface="Courier"/>
                <a:cs typeface="Courier"/>
              </a:rPr>
              <a:t>example.org</a:t>
            </a:r>
            <a:r>
              <a:rPr lang="en-US" sz="1600" dirty="0">
                <a:latin typeface="Courier"/>
                <a:cs typeface="Courier"/>
              </a:rPr>
              <a:t>/ns#&gt;</a:t>
            </a:r>
          </a:p>
          <a:p>
            <a:r>
              <a:rPr lang="en-US" sz="1600" dirty="0">
                <a:latin typeface="Courier"/>
                <a:cs typeface="Courier"/>
              </a:rPr>
              <a:t>SELECT  ?title ?price</a:t>
            </a:r>
          </a:p>
          <a:p>
            <a:r>
              <a:rPr lang="en-US" sz="1600" dirty="0">
                <a:latin typeface="Courier"/>
                <a:cs typeface="Courier"/>
              </a:rPr>
              <a:t>WHERE   { ?x </a:t>
            </a:r>
            <a:r>
              <a:rPr lang="en-US" sz="1600" dirty="0" err="1">
                <a:latin typeface="Courier"/>
                <a:cs typeface="Courier"/>
              </a:rPr>
              <a:t>ns:price</a:t>
            </a:r>
            <a:r>
              <a:rPr lang="en-US" sz="1600" dirty="0">
                <a:latin typeface="Courier"/>
                <a:cs typeface="Courier"/>
              </a:rPr>
              <a:t> ?price .</a:t>
            </a:r>
          </a:p>
          <a:p>
            <a:r>
              <a:rPr lang="en-US" sz="1600" dirty="0">
                <a:latin typeface="Courier"/>
                <a:cs typeface="Courier"/>
              </a:rPr>
              <a:t>          FILTER (?price &lt; 30.5)</a:t>
            </a:r>
          </a:p>
          <a:p>
            <a:r>
              <a:rPr lang="en-US" sz="1600" dirty="0">
                <a:latin typeface="Courier"/>
                <a:cs typeface="Courier"/>
              </a:rPr>
              <a:t>          ?x </a:t>
            </a:r>
            <a:r>
              <a:rPr lang="en-US" sz="1600" dirty="0" err="1">
                <a:latin typeface="Courier"/>
                <a:cs typeface="Courier"/>
              </a:rPr>
              <a:t>dc:title</a:t>
            </a:r>
            <a:r>
              <a:rPr lang="en-US" sz="1600" dirty="0">
                <a:latin typeface="Courier"/>
                <a:cs typeface="Courier"/>
              </a:rPr>
              <a:t> ?title . }</a:t>
            </a:r>
          </a:p>
        </p:txBody>
      </p:sp>
      <p:sp>
        <p:nvSpPr>
          <p:cNvPr id="3" name="Rectangle 2"/>
          <p:cNvSpPr/>
          <p:nvPr/>
        </p:nvSpPr>
        <p:spPr>
          <a:xfrm>
            <a:off x="1309449" y="1148856"/>
            <a:ext cx="7492419" cy="20621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@prefix dc:   &lt;http://</a:t>
            </a:r>
            <a:r>
              <a:rPr lang="en-US" sz="1600" dirty="0" err="1">
                <a:latin typeface="Courier"/>
                <a:cs typeface="Courier"/>
              </a:rPr>
              <a:t>purl.org</a:t>
            </a:r>
            <a:r>
              <a:rPr lang="en-US" sz="1600" dirty="0">
                <a:latin typeface="Courier"/>
                <a:cs typeface="Courier"/>
              </a:rPr>
              <a:t>/dc/elements/1.1/&gt; .</a:t>
            </a:r>
          </a:p>
          <a:p>
            <a:r>
              <a:rPr lang="en-US" sz="1600" dirty="0">
                <a:latin typeface="Courier"/>
                <a:cs typeface="Courier"/>
              </a:rPr>
              <a:t>@prefix :     &lt;http://</a:t>
            </a:r>
            <a:r>
              <a:rPr lang="en-US" sz="1600" dirty="0" err="1">
                <a:latin typeface="Courier"/>
                <a:cs typeface="Courier"/>
              </a:rPr>
              <a:t>example.org</a:t>
            </a:r>
            <a:r>
              <a:rPr lang="en-US" sz="1600" dirty="0">
                <a:latin typeface="Courier"/>
                <a:cs typeface="Courier"/>
              </a:rPr>
              <a:t>/book/&gt; .</a:t>
            </a:r>
          </a:p>
          <a:p>
            <a:r>
              <a:rPr lang="en-US" sz="1600" dirty="0">
                <a:latin typeface="Courier"/>
                <a:cs typeface="Courier"/>
              </a:rPr>
              <a:t>@prefix ns:   &lt;http://</a:t>
            </a:r>
            <a:r>
              <a:rPr lang="en-US" sz="1600" dirty="0" err="1">
                <a:latin typeface="Courier"/>
                <a:cs typeface="Courier"/>
              </a:rPr>
              <a:t>example.org</a:t>
            </a:r>
            <a:r>
              <a:rPr lang="en-US" sz="1600" dirty="0">
                <a:latin typeface="Courier"/>
                <a:cs typeface="Courier"/>
              </a:rPr>
              <a:t>/ns#&gt;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:book1  </a:t>
            </a:r>
            <a:r>
              <a:rPr lang="en-US" sz="1600" dirty="0" err="1">
                <a:latin typeface="Courier"/>
                <a:cs typeface="Courier"/>
              </a:rPr>
              <a:t>dc:title</a:t>
            </a:r>
            <a:r>
              <a:rPr lang="en-US" sz="1600" dirty="0">
                <a:latin typeface="Courier"/>
                <a:cs typeface="Courier"/>
              </a:rPr>
              <a:t>  "SPARQL Tutorial" .</a:t>
            </a:r>
          </a:p>
          <a:p>
            <a:r>
              <a:rPr lang="en-US" sz="1600" dirty="0">
                <a:latin typeface="Courier"/>
                <a:cs typeface="Courier"/>
              </a:rPr>
              <a:t>:book1  </a:t>
            </a:r>
            <a:r>
              <a:rPr lang="en-US" sz="1600" dirty="0" err="1">
                <a:latin typeface="Courier"/>
                <a:cs typeface="Courier"/>
              </a:rPr>
              <a:t>ns:price</a:t>
            </a:r>
            <a:r>
              <a:rPr lang="en-US" sz="1600" dirty="0">
                <a:latin typeface="Courier"/>
                <a:cs typeface="Courier"/>
              </a:rPr>
              <a:t>  42 .</a:t>
            </a:r>
          </a:p>
          <a:p>
            <a:r>
              <a:rPr lang="en-US" sz="1600" dirty="0">
                <a:latin typeface="Courier"/>
                <a:cs typeface="Courier"/>
              </a:rPr>
              <a:t>:book2  </a:t>
            </a:r>
            <a:r>
              <a:rPr lang="en-US" sz="1600" dirty="0" err="1">
                <a:latin typeface="Courier"/>
                <a:cs typeface="Courier"/>
              </a:rPr>
              <a:t>dc:title</a:t>
            </a:r>
            <a:r>
              <a:rPr lang="en-US" sz="1600" dirty="0">
                <a:latin typeface="Courier"/>
                <a:cs typeface="Courier"/>
              </a:rPr>
              <a:t>  "The Semantic Web" .</a:t>
            </a:r>
          </a:p>
          <a:p>
            <a:r>
              <a:rPr lang="en-US" sz="1600" dirty="0">
                <a:latin typeface="Courier"/>
                <a:cs typeface="Courier"/>
              </a:rPr>
              <a:t>:book2  </a:t>
            </a:r>
            <a:r>
              <a:rPr lang="en-US" sz="1600" dirty="0" err="1">
                <a:latin typeface="Courier"/>
                <a:cs typeface="Courier"/>
              </a:rPr>
              <a:t>ns:price</a:t>
            </a:r>
            <a:r>
              <a:rPr lang="en-US" sz="1600" dirty="0">
                <a:latin typeface="Courier"/>
                <a:cs typeface="Courier"/>
              </a:rPr>
              <a:t>  23 .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5817" y="1126051"/>
            <a:ext cx="60458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3977" y="3576927"/>
            <a:ext cx="78642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782101" y="0"/>
            <a:ext cx="7620000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3600" dirty="0"/>
              <a:t>Selection: Restricting Numeric Values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5452637" y="4777804"/>
            <a:ext cx="1017959" cy="503978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/>
            <a:tailEnd type="triangle" w="med" len="lg"/>
          </a:ln>
        </p:spPr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808995"/>
              </p:ext>
            </p:extLst>
          </p:nvPr>
        </p:nvGraphicFramePr>
        <p:xfrm>
          <a:off x="1319295" y="5482523"/>
          <a:ext cx="7492420" cy="67661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746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"The Semantic Web"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71954" y="5404698"/>
            <a:ext cx="798446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</a:t>
            </a:r>
          </a:p>
        </p:txBody>
      </p:sp>
      <p:sp>
        <p:nvSpPr>
          <p:cNvPr id="4" name="Rectangle 3"/>
          <p:cNvSpPr/>
          <p:nvPr/>
        </p:nvSpPr>
        <p:spPr>
          <a:xfrm>
            <a:off x="2133683" y="6373286"/>
            <a:ext cx="22778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"SPARQL Tutorial" 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34676" y="6340154"/>
            <a:ext cx="149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+mn-lt"/>
              </a:rPr>
              <a:t>too expensive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616272" y="5854921"/>
            <a:ext cx="2722893" cy="296474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5106" y="6596390"/>
            <a:ext cx="2459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</a:t>
            </a:r>
            <a:r>
              <a:rPr lang="en-US" sz="11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Szekely</a:t>
            </a:r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, Jose Luis Ambite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" y="6591425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8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47278-BAA2-254B-8091-4F8E72082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209" y="903288"/>
            <a:ext cx="8279649" cy="1143000"/>
          </a:xfrm>
        </p:spPr>
        <p:txBody>
          <a:bodyPr/>
          <a:lstStyle/>
          <a:p>
            <a:r>
              <a:rPr lang="en-US" dirty="0"/>
              <a:t>Worksheet #2:</a:t>
            </a:r>
            <a:br>
              <a:rPr lang="en-US" dirty="0"/>
            </a:br>
            <a:r>
              <a:rPr lang="en-US" dirty="0"/>
              <a:t>Actor names &amp; the films they starred in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501416"/>
      </p:ext>
    </p:extLst>
  </p:cSld>
  <p:clrMapOvr>
    <a:masterClrMapping/>
  </p:clrMapOvr>
  <p:transition>
    <p:dissolv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1D7BE-B0E2-4944-BA6B-13B1EFCC0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Movie Database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23BE88F-4CB5-DC4F-B05A-9DC23ED6DCE4}"/>
              </a:ext>
            </a:extLst>
          </p:cNvPr>
          <p:cNvSpPr/>
          <p:nvPr/>
        </p:nvSpPr>
        <p:spPr>
          <a:xfrm>
            <a:off x="699911" y="1964268"/>
            <a:ext cx="2675467" cy="970844"/>
          </a:xfrm>
          <a:prstGeom prst="ellipse">
            <a:avLst/>
          </a:prstGeom>
          <a:ln w="28575" cmpd="sng">
            <a:solidFill>
              <a:srgbClr val="008000"/>
            </a:solidFill>
          </a:ln>
        </p:spPr>
        <p:txBody>
          <a:bodyPr rtlCol="0" anchor="ctr">
            <a:noAutofit/>
          </a:bodyPr>
          <a:lstStyle/>
          <a:p>
            <a:pPr algn="ctr"/>
            <a:r>
              <a:rPr lang="en-US" dirty="0" err="1">
                <a:latin typeface="+mn-lt"/>
              </a:rPr>
              <a:t>movie:actor</a:t>
            </a:r>
            <a:endParaRPr lang="en-US" dirty="0">
              <a:latin typeface="+mn-lt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2C37D3-7F30-5149-936D-D317EF6EE3B3}"/>
              </a:ext>
            </a:extLst>
          </p:cNvPr>
          <p:cNvSpPr/>
          <p:nvPr/>
        </p:nvSpPr>
        <p:spPr>
          <a:xfrm>
            <a:off x="378177" y="4013201"/>
            <a:ext cx="3742267" cy="970844"/>
          </a:xfrm>
          <a:prstGeom prst="ellipse">
            <a:avLst/>
          </a:prstGeom>
          <a:ln w="28575" cmpd="sng">
            <a:solidFill>
              <a:srgbClr val="008000"/>
            </a:solidFill>
          </a:ln>
        </p:spPr>
        <p:txBody>
          <a:bodyPr rtlCol="0" anchor="ctr">
            <a:noAutofit/>
          </a:bodyPr>
          <a:lstStyle/>
          <a:p>
            <a:pPr algn="ctr"/>
            <a:r>
              <a:rPr lang="en-US" dirty="0" err="1">
                <a:latin typeface="+mn-lt"/>
              </a:rPr>
              <a:t>movie:performance</a:t>
            </a:r>
            <a:endParaRPr lang="en-US" dirty="0">
              <a:latin typeface="+mn-lt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244C9E9-063E-0E42-8F09-F84816C1DFB0}"/>
              </a:ext>
            </a:extLst>
          </p:cNvPr>
          <p:cNvCxnSpPr>
            <a:stCxn id="4" idx="4"/>
            <a:endCxn id="6" idx="0"/>
          </p:cNvCxnSpPr>
          <p:nvPr/>
        </p:nvCxnSpPr>
        <p:spPr>
          <a:xfrm>
            <a:off x="2037645" y="2935112"/>
            <a:ext cx="211666" cy="107808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AF0C680-ACE3-C041-B830-15650E72A093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3375378" y="1761067"/>
            <a:ext cx="533401" cy="6886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12D715AD-62F2-4945-BE20-678FE0EEE530}"/>
              </a:ext>
            </a:extLst>
          </p:cNvPr>
          <p:cNvSpPr/>
          <p:nvPr/>
        </p:nvSpPr>
        <p:spPr>
          <a:xfrm>
            <a:off x="3798711" y="1275645"/>
            <a:ext cx="2675467" cy="733780"/>
          </a:xfrm>
          <a:prstGeom prst="ellipse">
            <a:avLst/>
          </a:prstGeom>
          <a:ln w="28575" cmpd="sng">
            <a:solidFill>
              <a:srgbClr val="008000"/>
            </a:solidFill>
          </a:ln>
        </p:spPr>
        <p:txBody>
          <a:bodyPr rtlCol="0" anchor="ctr">
            <a:noAutofit/>
          </a:bodyPr>
          <a:lstStyle/>
          <a:p>
            <a:pPr algn="ctr"/>
            <a:r>
              <a:rPr lang="en-US" dirty="0">
                <a:latin typeface="+mn-lt"/>
              </a:rPr>
              <a:t>string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2D983D3-62B6-B94A-B295-812CA99F9F0B}"/>
              </a:ext>
            </a:extLst>
          </p:cNvPr>
          <p:cNvSpPr/>
          <p:nvPr/>
        </p:nvSpPr>
        <p:spPr>
          <a:xfrm>
            <a:off x="5017910" y="5345290"/>
            <a:ext cx="2675467" cy="970844"/>
          </a:xfrm>
          <a:prstGeom prst="ellipse">
            <a:avLst/>
          </a:prstGeom>
          <a:ln w="28575" cmpd="sng">
            <a:solidFill>
              <a:srgbClr val="008000"/>
            </a:solidFill>
          </a:ln>
        </p:spPr>
        <p:txBody>
          <a:bodyPr rtlCol="0" anchor="ctr">
            <a:noAutofit/>
          </a:bodyPr>
          <a:lstStyle/>
          <a:p>
            <a:pPr algn="ctr"/>
            <a:r>
              <a:rPr lang="en-US" dirty="0" err="1">
                <a:latin typeface="+mn-lt"/>
              </a:rPr>
              <a:t>movie:film</a:t>
            </a:r>
            <a:endParaRPr lang="en-US" dirty="0">
              <a:latin typeface="+mn-lt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675AB3A-6211-6241-ADCB-6E71702F6BEE}"/>
              </a:ext>
            </a:extLst>
          </p:cNvPr>
          <p:cNvCxnSpPr>
            <a:cxnSpLocks/>
            <a:stCxn id="15" idx="2"/>
            <a:endCxn id="6" idx="6"/>
          </p:cNvCxnSpPr>
          <p:nvPr/>
        </p:nvCxnSpPr>
        <p:spPr>
          <a:xfrm flipH="1" flipV="1">
            <a:off x="4120444" y="4498623"/>
            <a:ext cx="897466" cy="133208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3E3BDF3-6695-7847-B19C-2B4CF586DCAF}"/>
              </a:ext>
            </a:extLst>
          </p:cNvPr>
          <p:cNvSpPr txBox="1"/>
          <p:nvPr/>
        </p:nvSpPr>
        <p:spPr>
          <a:xfrm>
            <a:off x="3443160" y="2201926"/>
            <a:ext cx="1693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+mn-lt"/>
              </a:rPr>
              <a:t>actor_name</a:t>
            </a:r>
            <a:endParaRPr lang="en-US" dirty="0">
              <a:latin typeface="+mn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8C546F-8643-E74B-AA28-8D4D5FB25321}"/>
              </a:ext>
            </a:extLst>
          </p:cNvPr>
          <p:cNvSpPr txBox="1"/>
          <p:nvPr/>
        </p:nvSpPr>
        <p:spPr>
          <a:xfrm>
            <a:off x="2338235" y="3171297"/>
            <a:ext cx="1803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performance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BF18E1-E9DB-6541-85F0-5F263E7E8413}"/>
              </a:ext>
            </a:extLst>
          </p:cNvPr>
          <p:cNvSpPr txBox="1"/>
          <p:nvPr/>
        </p:nvSpPr>
        <p:spPr>
          <a:xfrm>
            <a:off x="3067519" y="5069010"/>
            <a:ext cx="1803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performance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B7D4969-60B9-DF4C-8C9F-9D46B2098B41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6355644" y="4194410"/>
            <a:ext cx="293512" cy="115088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B6C7F464-1235-A247-AD12-BB4771323BEA}"/>
              </a:ext>
            </a:extLst>
          </p:cNvPr>
          <p:cNvSpPr/>
          <p:nvPr/>
        </p:nvSpPr>
        <p:spPr>
          <a:xfrm>
            <a:off x="577144" y="5830712"/>
            <a:ext cx="3064934" cy="970844"/>
          </a:xfrm>
          <a:prstGeom prst="ellipse">
            <a:avLst/>
          </a:prstGeom>
          <a:ln w="28575" cmpd="sng">
            <a:solidFill>
              <a:srgbClr val="008000"/>
            </a:solidFill>
          </a:ln>
        </p:spPr>
        <p:txBody>
          <a:bodyPr rtlCol="0" anchor="ctr">
            <a:noAutofit/>
          </a:bodyPr>
          <a:lstStyle/>
          <a:p>
            <a:pPr algn="ctr"/>
            <a:r>
              <a:rPr lang="en-US">
                <a:latin typeface="+mn-lt"/>
              </a:rPr>
              <a:t>string</a:t>
            </a:r>
            <a:endParaRPr lang="en-US" dirty="0">
              <a:latin typeface="+mn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2EA2D2-6774-C541-BD23-A17E595A3046}"/>
              </a:ext>
            </a:extLst>
          </p:cNvPr>
          <p:cNvSpPr txBox="1"/>
          <p:nvPr/>
        </p:nvSpPr>
        <p:spPr>
          <a:xfrm>
            <a:off x="6649156" y="4601434"/>
            <a:ext cx="1173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director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A13F13E-6229-DA44-BC81-83C3505C9E96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3616749" y="5830712"/>
            <a:ext cx="1401161" cy="3978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7366353D-C98C-5E46-A4BA-99474D2CA009}"/>
              </a:ext>
            </a:extLst>
          </p:cNvPr>
          <p:cNvSpPr/>
          <p:nvPr/>
        </p:nvSpPr>
        <p:spPr>
          <a:xfrm>
            <a:off x="5463822" y="3343922"/>
            <a:ext cx="3064934" cy="970844"/>
          </a:xfrm>
          <a:prstGeom prst="ellipse">
            <a:avLst/>
          </a:prstGeom>
          <a:ln w="28575" cmpd="sng">
            <a:solidFill>
              <a:srgbClr val="008000"/>
            </a:solidFill>
          </a:ln>
        </p:spPr>
        <p:txBody>
          <a:bodyPr rtlCol="0" anchor="ctr">
            <a:noAutofit/>
          </a:bodyPr>
          <a:lstStyle/>
          <a:p>
            <a:pPr algn="ctr"/>
            <a:r>
              <a:rPr lang="en-US" dirty="0" err="1">
                <a:latin typeface="+mn-lt"/>
              </a:rPr>
              <a:t>movie:director</a:t>
            </a:r>
            <a:endParaRPr lang="en-US" dirty="0">
              <a:latin typeface="+mn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0D10D90-17F4-A94C-A95F-53F9ECA609A7}"/>
              </a:ext>
            </a:extLst>
          </p:cNvPr>
          <p:cNvSpPr txBox="1"/>
          <p:nvPr/>
        </p:nvSpPr>
        <p:spPr>
          <a:xfrm>
            <a:off x="3969336" y="6083828"/>
            <a:ext cx="1346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+mn-lt"/>
              </a:rPr>
              <a:t>rdfs:label</a:t>
            </a:r>
            <a:endParaRPr lang="en-US" dirty="0">
              <a:latin typeface="+mn-lt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03B0CC8-C41F-0F48-AFCB-6E4684D42C0E}"/>
              </a:ext>
            </a:extLst>
          </p:cNvPr>
          <p:cNvCxnSpPr>
            <a:cxnSpLocks/>
            <a:endCxn id="25" idx="4"/>
          </p:cNvCxnSpPr>
          <p:nvPr/>
        </p:nvCxnSpPr>
        <p:spPr>
          <a:xfrm flipV="1">
            <a:off x="6846735" y="2613083"/>
            <a:ext cx="149554" cy="7291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4DBA56E-306A-254A-AE6D-207F889FF03F}"/>
              </a:ext>
            </a:extLst>
          </p:cNvPr>
          <p:cNvSpPr txBox="1"/>
          <p:nvPr/>
        </p:nvSpPr>
        <p:spPr>
          <a:xfrm>
            <a:off x="6846735" y="2882257"/>
            <a:ext cx="2035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+mn-lt"/>
              </a:rPr>
              <a:t>director_name</a:t>
            </a:r>
            <a:endParaRPr lang="en-US" dirty="0">
              <a:latin typeface="+mn-lt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358F06C-17ED-2C45-A653-69469565D882}"/>
              </a:ext>
            </a:extLst>
          </p:cNvPr>
          <p:cNvSpPr/>
          <p:nvPr/>
        </p:nvSpPr>
        <p:spPr>
          <a:xfrm>
            <a:off x="5658555" y="1879303"/>
            <a:ext cx="2675467" cy="733780"/>
          </a:xfrm>
          <a:prstGeom prst="ellipse">
            <a:avLst/>
          </a:prstGeom>
          <a:ln w="28575" cmpd="sng">
            <a:solidFill>
              <a:srgbClr val="008000"/>
            </a:solidFill>
          </a:ln>
        </p:spPr>
        <p:txBody>
          <a:bodyPr rtlCol="0" anchor="ctr">
            <a:noAutofit/>
          </a:bodyPr>
          <a:lstStyle/>
          <a:p>
            <a:pPr algn="ctr"/>
            <a:r>
              <a:rPr lang="en-US" dirty="0">
                <a:latin typeface="+mn-lt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476416713"/>
      </p:ext>
    </p:extLst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SPARQL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698832" y="6219666"/>
            <a:ext cx="1445168" cy="638334"/>
            <a:chOff x="7698832" y="6167290"/>
            <a:chExt cx="1445168" cy="63833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85824" y="6270996"/>
              <a:ext cx="779618" cy="27463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805576" y="6584916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698832" y="6167290"/>
              <a:ext cx="1445168" cy="63833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762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47278-BAA2-254B-8091-4F8E72082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209" y="903288"/>
            <a:ext cx="8279649" cy="1143000"/>
          </a:xfrm>
        </p:spPr>
        <p:txBody>
          <a:bodyPr/>
          <a:lstStyle/>
          <a:p>
            <a:r>
              <a:rPr lang="en-US" dirty="0"/>
              <a:t>Worksheet #2:</a:t>
            </a:r>
            <a:br>
              <a:rPr lang="en-US" dirty="0"/>
            </a:br>
            <a:r>
              <a:rPr lang="en-US" dirty="0"/>
              <a:t>Actor names &amp; the films they starred in 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82D6C3-A659-AF40-B03D-41670C122378}"/>
              </a:ext>
            </a:extLst>
          </p:cNvPr>
          <p:cNvSpPr txBox="1"/>
          <p:nvPr/>
        </p:nvSpPr>
        <p:spPr>
          <a:xfrm>
            <a:off x="143793" y="2380404"/>
            <a:ext cx="84809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Monaco" pitchFamily="2" charset="77"/>
              </a:rPr>
              <a:t>SELECT ?</a:t>
            </a:r>
            <a:r>
              <a:rPr lang="en-US" dirty="0" err="1">
                <a:solidFill>
                  <a:srgbClr val="FF0000"/>
                </a:solidFill>
                <a:latin typeface="Monaco" pitchFamily="2" charset="77"/>
              </a:rPr>
              <a:t>aname</a:t>
            </a:r>
            <a:r>
              <a:rPr lang="en-US" dirty="0">
                <a:solidFill>
                  <a:srgbClr val="FF0000"/>
                </a:solidFill>
                <a:latin typeface="Monaco" pitchFamily="2" charset="77"/>
              </a:rPr>
              <a:t> ?film ?</a:t>
            </a:r>
            <a:r>
              <a:rPr lang="en-US" dirty="0" err="1">
                <a:solidFill>
                  <a:srgbClr val="FF0000"/>
                </a:solidFill>
                <a:latin typeface="Monaco" pitchFamily="2" charset="77"/>
              </a:rPr>
              <a:t>mname</a:t>
            </a:r>
            <a:r>
              <a:rPr lang="en-US" dirty="0">
                <a:solidFill>
                  <a:srgbClr val="FF0000"/>
                </a:solidFill>
                <a:latin typeface="Monaco" pitchFamily="2" charset="77"/>
              </a:rPr>
              <a:t> </a:t>
            </a:r>
          </a:p>
          <a:p>
            <a:r>
              <a:rPr lang="en-US" dirty="0">
                <a:solidFill>
                  <a:srgbClr val="FF0000"/>
                </a:solidFill>
                <a:latin typeface="Monaco" pitchFamily="2" charset="77"/>
              </a:rPr>
              <a:t>WHERE { </a:t>
            </a:r>
          </a:p>
          <a:p>
            <a:r>
              <a:rPr lang="en-US" dirty="0">
                <a:solidFill>
                  <a:srgbClr val="FF0000"/>
                </a:solidFill>
                <a:latin typeface="Monaco" pitchFamily="2" charset="77"/>
              </a:rPr>
              <a:t>	?actor </a:t>
            </a:r>
            <a:r>
              <a:rPr lang="en-US" dirty="0" err="1">
                <a:solidFill>
                  <a:srgbClr val="FF0000"/>
                </a:solidFill>
                <a:latin typeface="Monaco" pitchFamily="2" charset="77"/>
              </a:rPr>
              <a:t>rdf:type</a:t>
            </a:r>
            <a:r>
              <a:rPr lang="en-US" dirty="0">
                <a:solidFill>
                  <a:srgbClr val="FF0000"/>
                </a:solidFill>
                <a:latin typeface="Monaco" pitchFamily="2" charset="77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Monaco" pitchFamily="2" charset="77"/>
              </a:rPr>
              <a:t>movie:actor</a:t>
            </a:r>
            <a:r>
              <a:rPr lang="en-US" dirty="0">
                <a:solidFill>
                  <a:srgbClr val="FF0000"/>
                </a:solidFill>
                <a:latin typeface="Monaco" pitchFamily="2" charset="77"/>
              </a:rPr>
              <a:t> ; 	</a:t>
            </a:r>
            <a:r>
              <a:rPr lang="en-US" dirty="0" err="1">
                <a:solidFill>
                  <a:srgbClr val="FF0000"/>
                </a:solidFill>
                <a:latin typeface="Monaco" pitchFamily="2" charset="77"/>
              </a:rPr>
              <a:t>movie:actor_name</a:t>
            </a:r>
            <a:r>
              <a:rPr lang="en-US" dirty="0">
                <a:solidFill>
                  <a:srgbClr val="FF0000"/>
                </a:solidFill>
                <a:latin typeface="Monaco" pitchFamily="2" charset="77"/>
              </a:rPr>
              <a:t> ?</a:t>
            </a:r>
            <a:r>
              <a:rPr lang="en-US" dirty="0" err="1">
                <a:solidFill>
                  <a:srgbClr val="FF0000"/>
                </a:solidFill>
                <a:latin typeface="Monaco" pitchFamily="2" charset="77"/>
              </a:rPr>
              <a:t>aname</a:t>
            </a:r>
            <a:r>
              <a:rPr lang="en-US" dirty="0">
                <a:solidFill>
                  <a:srgbClr val="FF0000"/>
                </a:solidFill>
                <a:latin typeface="Monaco" pitchFamily="2" charset="77"/>
              </a:rPr>
              <a:t> ; 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  <a:latin typeface="Monaco" pitchFamily="2" charset="77"/>
              </a:rPr>
              <a:t>	</a:t>
            </a:r>
            <a:r>
              <a:rPr lang="en-US" dirty="0" err="1">
                <a:solidFill>
                  <a:srgbClr val="FF0000"/>
                </a:solidFill>
                <a:latin typeface="Monaco" pitchFamily="2" charset="77"/>
              </a:rPr>
              <a:t>movie:performance</a:t>
            </a:r>
            <a:r>
              <a:rPr lang="en-US" dirty="0">
                <a:solidFill>
                  <a:srgbClr val="FF0000"/>
                </a:solidFill>
                <a:latin typeface="Monaco" pitchFamily="2" charset="77"/>
              </a:rPr>
              <a:t> ?perf . </a:t>
            </a:r>
          </a:p>
          <a:p>
            <a:r>
              <a:rPr lang="en-US" dirty="0">
                <a:solidFill>
                  <a:srgbClr val="FF0000"/>
                </a:solidFill>
                <a:latin typeface="Monaco" pitchFamily="2" charset="77"/>
              </a:rPr>
              <a:t>	?film </a:t>
            </a:r>
            <a:r>
              <a:rPr lang="en-US" dirty="0" err="1">
                <a:solidFill>
                  <a:srgbClr val="FF0000"/>
                </a:solidFill>
                <a:latin typeface="Monaco" pitchFamily="2" charset="77"/>
              </a:rPr>
              <a:t>movie:performance</a:t>
            </a:r>
            <a:r>
              <a:rPr lang="en-US" dirty="0">
                <a:solidFill>
                  <a:srgbClr val="FF0000"/>
                </a:solidFill>
                <a:latin typeface="Monaco" pitchFamily="2" charset="77"/>
              </a:rPr>
              <a:t> ?perf ; 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  <a:latin typeface="Monaco" pitchFamily="2" charset="77"/>
              </a:rPr>
              <a:t>	</a:t>
            </a:r>
            <a:r>
              <a:rPr lang="en-US" dirty="0" err="1">
                <a:solidFill>
                  <a:srgbClr val="FF0000"/>
                </a:solidFill>
                <a:latin typeface="Monaco" pitchFamily="2" charset="77"/>
              </a:rPr>
              <a:t>rdf:type</a:t>
            </a:r>
            <a:r>
              <a:rPr lang="en-US" dirty="0">
                <a:solidFill>
                  <a:srgbClr val="FF0000"/>
                </a:solidFill>
                <a:latin typeface="Monaco" pitchFamily="2" charset="77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Monaco" pitchFamily="2" charset="77"/>
              </a:rPr>
              <a:t>movie:film</a:t>
            </a:r>
            <a:r>
              <a:rPr lang="en-US" dirty="0">
                <a:solidFill>
                  <a:srgbClr val="FF0000"/>
                </a:solidFill>
                <a:latin typeface="Monaco" pitchFamily="2" charset="77"/>
              </a:rPr>
              <a:t> ; </a:t>
            </a:r>
          </a:p>
          <a:p>
            <a:r>
              <a:rPr lang="en-US" dirty="0">
                <a:solidFill>
                  <a:srgbClr val="FF0000"/>
                </a:solidFill>
                <a:latin typeface="Monaco" pitchFamily="2" charset="77"/>
              </a:rPr>
              <a:t>	</a:t>
            </a:r>
            <a:r>
              <a:rPr lang="en-US" dirty="0" err="1">
                <a:solidFill>
                  <a:srgbClr val="FF0000"/>
                </a:solidFill>
                <a:latin typeface="Monaco" pitchFamily="2" charset="77"/>
              </a:rPr>
              <a:t>rdfs:label</a:t>
            </a:r>
            <a:r>
              <a:rPr lang="en-US" dirty="0">
                <a:solidFill>
                  <a:srgbClr val="FF0000"/>
                </a:solidFill>
                <a:latin typeface="Monaco" pitchFamily="2" charset="77"/>
              </a:rPr>
              <a:t> ?</a:t>
            </a:r>
            <a:r>
              <a:rPr lang="en-US" dirty="0" err="1">
                <a:solidFill>
                  <a:srgbClr val="FF0000"/>
                </a:solidFill>
                <a:latin typeface="Monaco" pitchFamily="2" charset="77"/>
              </a:rPr>
              <a:t>mname</a:t>
            </a:r>
            <a:r>
              <a:rPr lang="en-US" dirty="0">
                <a:solidFill>
                  <a:srgbClr val="FF0000"/>
                </a:solidFill>
                <a:latin typeface="Monaco" pitchFamily="2" charset="77"/>
              </a:rPr>
              <a:t> . 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  <a:latin typeface="Monaco" pitchFamily="2" charset="77"/>
              </a:rPr>
              <a:t>} LIMIT 100 </a:t>
            </a:r>
            <a:endParaRPr lang="en-US" dirty="0"/>
          </a:p>
          <a:p>
            <a:endParaRPr lang="en-US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4714797"/>
      </p:ext>
    </p:extLst>
  </p:cSld>
  <p:clrMapOvr>
    <a:masterClrMapping/>
  </p:clrMapOvr>
  <p:transition>
    <p:dissolv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Basic Graph Patterns, </a:t>
            </a:r>
          </a:p>
          <a:p>
            <a:pPr lvl="1"/>
            <a:r>
              <a:rPr lang="en-US" sz="2400" dirty="0"/>
              <a:t>where a set of triple patterns must match</a:t>
            </a:r>
          </a:p>
          <a:p>
            <a:r>
              <a:rPr lang="en-US" sz="2800" dirty="0"/>
              <a:t>Group Graph Pattern: {}</a:t>
            </a:r>
          </a:p>
          <a:p>
            <a:pPr lvl="1"/>
            <a:r>
              <a:rPr lang="en-US" sz="2400" dirty="0"/>
              <a:t>where a set of graph patterns must all match</a:t>
            </a:r>
          </a:p>
          <a:p>
            <a:r>
              <a:rPr lang="en-US" sz="2800" dirty="0"/>
              <a:t>Optional Graph patterns: OPTIONAL </a:t>
            </a:r>
          </a:p>
          <a:p>
            <a:pPr lvl="1"/>
            <a:r>
              <a:rPr lang="en-US" sz="2400" dirty="0"/>
              <a:t>where additional patterns may extend the solution</a:t>
            </a:r>
          </a:p>
          <a:p>
            <a:r>
              <a:rPr lang="en-US" sz="2800" dirty="0"/>
              <a:t>Alternative Graph Pattern: UNION </a:t>
            </a:r>
          </a:p>
          <a:p>
            <a:pPr lvl="1"/>
            <a:r>
              <a:rPr lang="en-US" sz="2400" dirty="0"/>
              <a:t>where two or more possible patterns are tried</a:t>
            </a:r>
          </a:p>
          <a:p>
            <a:r>
              <a:rPr lang="en-US" sz="2800" dirty="0"/>
              <a:t>Patterns on Named Graphs: GRAPH</a:t>
            </a:r>
          </a:p>
          <a:p>
            <a:pPr lvl="1"/>
            <a:r>
              <a:rPr lang="en-US" sz="2400" dirty="0"/>
              <a:t>where patterns are matched against named graphs</a:t>
            </a:r>
          </a:p>
        </p:txBody>
      </p:sp>
      <p:sp>
        <p:nvSpPr>
          <p:cNvPr id="7" name="Rectangle 6"/>
          <p:cNvSpPr/>
          <p:nvPr/>
        </p:nvSpPr>
        <p:spPr>
          <a:xfrm>
            <a:off x="4502600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5106" y="6596390"/>
            <a:ext cx="2459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</a:t>
            </a:r>
            <a:r>
              <a:rPr lang="en-US" sz="11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Szekely</a:t>
            </a:r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, Jose Luis Ambite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" y="6591425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28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59841" y="1583540"/>
            <a:ext cx="7502264" cy="15696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ro-RO" sz="1600" dirty="0">
                <a:latin typeface="Courier"/>
                <a:cs typeface="Courier"/>
              </a:rPr>
              <a:t>PREFIX foaf:    &lt;http://xmlns.com/foaf/0.1/&gt;</a:t>
            </a:r>
          </a:p>
          <a:p>
            <a:r>
              <a:rPr lang="ro-RO" sz="1600" dirty="0">
                <a:latin typeface="Courier"/>
                <a:cs typeface="Courier"/>
              </a:rPr>
              <a:t>SELECT ?name ?mbox</a:t>
            </a:r>
          </a:p>
          <a:p>
            <a:r>
              <a:rPr lang="ro-RO" sz="1600" dirty="0">
                <a:latin typeface="Courier"/>
                <a:cs typeface="Courier"/>
              </a:rPr>
              <a:t>WHERE  {</a:t>
            </a:r>
          </a:p>
          <a:p>
            <a:r>
              <a:rPr lang="ro-RO" sz="1600" dirty="0">
                <a:latin typeface="Courier"/>
                <a:cs typeface="Courier"/>
              </a:rPr>
              <a:t>          ?x foaf:name ?name .</a:t>
            </a:r>
          </a:p>
          <a:p>
            <a:r>
              <a:rPr lang="ro-RO" sz="1600" dirty="0">
                <a:latin typeface="Courier"/>
                <a:cs typeface="Courier"/>
              </a:rPr>
              <a:t>          ?x foaf:mbox ?mbox .</a:t>
            </a:r>
          </a:p>
          <a:p>
            <a:r>
              <a:rPr lang="ro-RO" sz="1600" dirty="0">
                <a:latin typeface="Courier"/>
                <a:cs typeface="Courier"/>
              </a:rPr>
              <a:t>       }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368" y="1550890"/>
            <a:ext cx="78642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782101" y="0"/>
            <a:ext cx="7620000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4000" dirty="0"/>
              <a:t>Group Graph Patterns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359841" y="4556696"/>
            <a:ext cx="7502264" cy="13234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sz="1600" dirty="0">
                <a:latin typeface="Courier"/>
                <a:cs typeface="Courier"/>
              </a:rPr>
              <a:t>PREFIX </a:t>
            </a:r>
            <a:r>
              <a:rPr lang="de-DE" sz="1600" dirty="0" err="1">
                <a:latin typeface="Courier"/>
                <a:cs typeface="Courier"/>
              </a:rPr>
              <a:t>foaf</a:t>
            </a:r>
            <a:r>
              <a:rPr lang="de-DE" sz="1600" dirty="0">
                <a:latin typeface="Courier"/>
                <a:cs typeface="Courier"/>
              </a:rPr>
              <a:t>:    &lt;http://</a:t>
            </a:r>
            <a:r>
              <a:rPr lang="de-DE" sz="1600" dirty="0" err="1">
                <a:latin typeface="Courier"/>
                <a:cs typeface="Courier"/>
              </a:rPr>
              <a:t>xmlns.com</a:t>
            </a:r>
            <a:r>
              <a:rPr lang="de-DE" sz="1600" dirty="0">
                <a:latin typeface="Courier"/>
                <a:cs typeface="Courier"/>
              </a:rPr>
              <a:t>/</a:t>
            </a:r>
            <a:r>
              <a:rPr lang="de-DE" sz="1600" dirty="0" err="1">
                <a:latin typeface="Courier"/>
                <a:cs typeface="Courier"/>
              </a:rPr>
              <a:t>foaf</a:t>
            </a:r>
            <a:r>
              <a:rPr lang="de-DE" sz="1600" dirty="0">
                <a:latin typeface="Courier"/>
                <a:cs typeface="Courier"/>
              </a:rPr>
              <a:t>/0.1/&gt;</a:t>
            </a:r>
          </a:p>
          <a:p>
            <a:r>
              <a:rPr lang="de-DE" sz="1600" dirty="0">
                <a:latin typeface="Courier"/>
                <a:cs typeface="Courier"/>
              </a:rPr>
              <a:t>SELECT ?</a:t>
            </a:r>
            <a:r>
              <a:rPr lang="de-DE" sz="1600" dirty="0" err="1">
                <a:latin typeface="Courier"/>
                <a:cs typeface="Courier"/>
              </a:rPr>
              <a:t>name</a:t>
            </a:r>
            <a:r>
              <a:rPr lang="de-DE" sz="1600" dirty="0">
                <a:latin typeface="Courier"/>
                <a:cs typeface="Courier"/>
              </a:rPr>
              <a:t> ?</a:t>
            </a:r>
            <a:r>
              <a:rPr lang="de-DE" sz="1600" dirty="0" err="1">
                <a:latin typeface="Courier"/>
                <a:cs typeface="Courier"/>
              </a:rPr>
              <a:t>mbox</a:t>
            </a:r>
            <a:endParaRPr lang="de-DE" sz="1600" dirty="0">
              <a:latin typeface="Courier"/>
              <a:cs typeface="Courier"/>
            </a:endParaRPr>
          </a:p>
          <a:p>
            <a:r>
              <a:rPr lang="de-DE" sz="1600" dirty="0">
                <a:latin typeface="Courier"/>
                <a:cs typeface="Courier"/>
              </a:rPr>
              <a:t>WHERE  { { ?x </a:t>
            </a:r>
            <a:r>
              <a:rPr lang="de-DE" sz="1600" dirty="0" err="1">
                <a:latin typeface="Courier"/>
                <a:cs typeface="Courier"/>
              </a:rPr>
              <a:t>foaf:name</a:t>
            </a:r>
            <a:r>
              <a:rPr lang="de-DE" sz="1600" dirty="0">
                <a:latin typeface="Courier"/>
                <a:cs typeface="Courier"/>
              </a:rPr>
              <a:t> ?</a:t>
            </a:r>
            <a:r>
              <a:rPr lang="de-DE" sz="1600" dirty="0" err="1">
                <a:latin typeface="Courier"/>
                <a:cs typeface="Courier"/>
              </a:rPr>
              <a:t>name</a:t>
            </a:r>
            <a:r>
              <a:rPr lang="de-DE" sz="1600" dirty="0">
                <a:latin typeface="Courier"/>
                <a:cs typeface="Courier"/>
              </a:rPr>
              <a:t> . }</a:t>
            </a:r>
          </a:p>
          <a:p>
            <a:r>
              <a:rPr lang="de-DE" sz="1600" dirty="0">
                <a:latin typeface="Courier"/>
                <a:cs typeface="Courier"/>
              </a:rPr>
              <a:t>         { ?x </a:t>
            </a:r>
            <a:r>
              <a:rPr lang="de-DE" sz="1600" dirty="0" err="1">
                <a:latin typeface="Courier"/>
                <a:cs typeface="Courier"/>
              </a:rPr>
              <a:t>foaf:mbox</a:t>
            </a:r>
            <a:r>
              <a:rPr lang="de-DE" sz="1600" dirty="0">
                <a:latin typeface="Courier"/>
                <a:cs typeface="Courier"/>
              </a:rPr>
              <a:t> ?</a:t>
            </a:r>
            <a:r>
              <a:rPr lang="de-DE" sz="1600" dirty="0" err="1">
                <a:latin typeface="Courier"/>
                <a:cs typeface="Courier"/>
              </a:rPr>
              <a:t>mbox</a:t>
            </a:r>
            <a:r>
              <a:rPr lang="de-DE" sz="1600" dirty="0">
                <a:latin typeface="Courier"/>
                <a:cs typeface="Courier"/>
              </a:rPr>
              <a:t> . }</a:t>
            </a:r>
          </a:p>
          <a:p>
            <a:r>
              <a:rPr lang="de-DE" sz="1600" dirty="0">
                <a:latin typeface="Courier"/>
                <a:cs typeface="Courier"/>
              </a:rPr>
              <a:t>       }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53868" y="3144871"/>
            <a:ext cx="244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  <a:latin typeface="+mn-lt"/>
              </a:rPr>
              <a:t>One basic graph pattern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68287" y="5876484"/>
            <a:ext cx="2621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  <a:latin typeface="+mn-lt"/>
              </a:rPr>
              <a:t>Two group graph patterns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4368" y="4524421"/>
            <a:ext cx="78642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63506" y="5201142"/>
            <a:ext cx="806303" cy="20170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/>
            <a:tailEnd type="triangle" w="med" len="lg"/>
          </a:ln>
        </p:spPr>
      </p:cxnSp>
      <p:cxnSp>
        <p:nvCxnSpPr>
          <p:cNvPr id="17" name="Straight Arrow Connector 16"/>
          <p:cNvCxnSpPr/>
          <p:nvPr/>
        </p:nvCxnSpPr>
        <p:spPr>
          <a:xfrm flipH="1">
            <a:off x="5563506" y="5463215"/>
            <a:ext cx="806303" cy="20170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/>
            <a:tailEnd type="triangle" w="med" len="lg"/>
          </a:ln>
        </p:spPr>
      </p:cxnSp>
      <p:sp>
        <p:nvSpPr>
          <p:cNvPr id="12" name="TextBox 11"/>
          <p:cNvSpPr txBox="1"/>
          <p:nvPr/>
        </p:nvSpPr>
        <p:spPr>
          <a:xfrm>
            <a:off x="0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532" y="6585924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91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59841" y="1603710"/>
            <a:ext cx="7502264" cy="10772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   {  ?x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?name .</a:t>
            </a:r>
          </a:p>
          <a:p>
            <a:r>
              <a:rPr lang="en-US" sz="1600" dirty="0">
                <a:latin typeface="Courier"/>
                <a:cs typeface="Courier"/>
              </a:rPr>
              <a:t>      ?x </a:t>
            </a:r>
            <a:r>
              <a:rPr lang="en-US" sz="1600" dirty="0" err="1">
                <a:latin typeface="Courier"/>
                <a:cs typeface="Courier"/>
              </a:rPr>
              <a:t>foaf:mbox</a:t>
            </a:r>
            <a:r>
              <a:rPr lang="en-US" sz="1600" dirty="0">
                <a:latin typeface="Courier"/>
                <a:cs typeface="Courier"/>
              </a:rPr>
              <a:t> ?</a:t>
            </a:r>
            <a:r>
              <a:rPr lang="en-US" sz="1600" dirty="0" err="1">
                <a:latin typeface="Courier"/>
                <a:cs typeface="Courier"/>
              </a:rPr>
              <a:t>mbox</a:t>
            </a:r>
            <a:r>
              <a:rPr lang="en-US" sz="1600" dirty="0">
                <a:latin typeface="Courier"/>
                <a:cs typeface="Courier"/>
              </a:rPr>
              <a:t> .</a:t>
            </a:r>
          </a:p>
          <a:p>
            <a:r>
              <a:rPr lang="en-US" sz="1600" dirty="0">
                <a:latin typeface="Courier"/>
                <a:cs typeface="Courier"/>
              </a:rPr>
              <a:t>      FILTER regex(?name, "Smith")</a:t>
            </a:r>
          </a:p>
          <a:p>
            <a:r>
              <a:rPr lang="en-US" sz="1600" dirty="0">
                <a:latin typeface="Courier"/>
                <a:cs typeface="Courier"/>
              </a:rPr>
              <a:t>   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3660" y="1571060"/>
            <a:ext cx="817131" cy="707886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  <a:p>
            <a:pPr algn="r"/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Fragment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782101" y="0"/>
            <a:ext cx="7620000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4000" dirty="0"/>
              <a:t>Scope of Filters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359841" y="3186227"/>
            <a:ext cx="7502264" cy="10772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sz="1600" dirty="0">
                <a:latin typeface="Courier"/>
                <a:cs typeface="Courier"/>
              </a:rPr>
              <a:t>   {  FILTER </a:t>
            </a:r>
            <a:r>
              <a:rPr lang="de-DE" sz="1600" dirty="0" err="1">
                <a:latin typeface="Courier"/>
                <a:cs typeface="Courier"/>
              </a:rPr>
              <a:t>regex</a:t>
            </a:r>
            <a:r>
              <a:rPr lang="de-DE" sz="1600" dirty="0">
                <a:latin typeface="Courier"/>
                <a:cs typeface="Courier"/>
              </a:rPr>
              <a:t>(?</a:t>
            </a:r>
            <a:r>
              <a:rPr lang="de-DE" sz="1600" dirty="0" err="1">
                <a:latin typeface="Courier"/>
                <a:cs typeface="Courier"/>
              </a:rPr>
              <a:t>name</a:t>
            </a:r>
            <a:r>
              <a:rPr lang="de-DE" sz="1600" dirty="0">
                <a:latin typeface="Courier"/>
                <a:cs typeface="Courier"/>
              </a:rPr>
              <a:t>, "Smith")</a:t>
            </a:r>
          </a:p>
          <a:p>
            <a:r>
              <a:rPr lang="de-DE" sz="1600" dirty="0">
                <a:latin typeface="Courier"/>
                <a:cs typeface="Courier"/>
              </a:rPr>
              <a:t>      ?x </a:t>
            </a:r>
            <a:r>
              <a:rPr lang="de-DE" sz="1600" dirty="0" err="1">
                <a:latin typeface="Courier"/>
                <a:cs typeface="Courier"/>
              </a:rPr>
              <a:t>foaf:name</a:t>
            </a:r>
            <a:r>
              <a:rPr lang="de-DE" sz="1600" dirty="0">
                <a:latin typeface="Courier"/>
                <a:cs typeface="Courier"/>
              </a:rPr>
              <a:t> ?</a:t>
            </a:r>
            <a:r>
              <a:rPr lang="de-DE" sz="1600" dirty="0" err="1">
                <a:latin typeface="Courier"/>
                <a:cs typeface="Courier"/>
              </a:rPr>
              <a:t>name</a:t>
            </a:r>
            <a:r>
              <a:rPr lang="de-DE" sz="1600" dirty="0">
                <a:latin typeface="Courier"/>
                <a:cs typeface="Courier"/>
              </a:rPr>
              <a:t> .</a:t>
            </a:r>
          </a:p>
          <a:p>
            <a:r>
              <a:rPr lang="de-DE" sz="1600" dirty="0">
                <a:latin typeface="Courier"/>
                <a:cs typeface="Courier"/>
              </a:rPr>
              <a:t>      ?x </a:t>
            </a:r>
            <a:r>
              <a:rPr lang="de-DE" sz="1600" dirty="0" err="1">
                <a:latin typeface="Courier"/>
                <a:cs typeface="Courier"/>
              </a:rPr>
              <a:t>foaf:mbox</a:t>
            </a:r>
            <a:r>
              <a:rPr lang="de-DE" sz="1600" dirty="0">
                <a:latin typeface="Courier"/>
                <a:cs typeface="Courier"/>
              </a:rPr>
              <a:t> ?</a:t>
            </a:r>
            <a:r>
              <a:rPr lang="de-DE" sz="1600" dirty="0" err="1">
                <a:latin typeface="Courier"/>
                <a:cs typeface="Courier"/>
              </a:rPr>
              <a:t>mbox</a:t>
            </a:r>
            <a:r>
              <a:rPr lang="de-DE" sz="1600" dirty="0">
                <a:latin typeface="Courier"/>
                <a:cs typeface="Courier"/>
              </a:rPr>
              <a:t> .</a:t>
            </a:r>
          </a:p>
          <a:p>
            <a:r>
              <a:rPr lang="de-DE" sz="1600" dirty="0">
                <a:latin typeface="Courier"/>
                <a:cs typeface="Courier"/>
              </a:rPr>
              <a:t>   }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3660" y="3153577"/>
            <a:ext cx="817131" cy="707886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  <a:p>
            <a:pPr algn="r"/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Fragment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59841" y="4778825"/>
            <a:ext cx="7502264" cy="10772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sz="1600" dirty="0">
                <a:latin typeface="Courier"/>
                <a:cs typeface="Courier"/>
              </a:rPr>
              <a:t>   {  ?x </a:t>
            </a:r>
            <a:r>
              <a:rPr lang="de-DE" sz="1600" dirty="0" err="1">
                <a:latin typeface="Courier"/>
                <a:cs typeface="Courier"/>
              </a:rPr>
              <a:t>foaf:name</a:t>
            </a:r>
            <a:r>
              <a:rPr lang="de-DE" sz="1600" dirty="0">
                <a:latin typeface="Courier"/>
                <a:cs typeface="Courier"/>
              </a:rPr>
              <a:t> ?</a:t>
            </a:r>
            <a:r>
              <a:rPr lang="de-DE" sz="1600" dirty="0" err="1">
                <a:latin typeface="Courier"/>
                <a:cs typeface="Courier"/>
              </a:rPr>
              <a:t>name</a:t>
            </a:r>
            <a:r>
              <a:rPr lang="de-DE" sz="1600" dirty="0">
                <a:latin typeface="Courier"/>
                <a:cs typeface="Courier"/>
              </a:rPr>
              <a:t> .</a:t>
            </a:r>
          </a:p>
          <a:p>
            <a:r>
              <a:rPr lang="de-DE" sz="1600" dirty="0">
                <a:latin typeface="Courier"/>
                <a:cs typeface="Courier"/>
              </a:rPr>
              <a:t>      FILTER </a:t>
            </a:r>
            <a:r>
              <a:rPr lang="de-DE" sz="1600" dirty="0" err="1">
                <a:latin typeface="Courier"/>
                <a:cs typeface="Courier"/>
              </a:rPr>
              <a:t>regex</a:t>
            </a:r>
            <a:r>
              <a:rPr lang="de-DE" sz="1600" dirty="0">
                <a:latin typeface="Courier"/>
                <a:cs typeface="Courier"/>
              </a:rPr>
              <a:t>(?</a:t>
            </a:r>
            <a:r>
              <a:rPr lang="de-DE" sz="1600" dirty="0" err="1">
                <a:latin typeface="Courier"/>
                <a:cs typeface="Courier"/>
              </a:rPr>
              <a:t>name</a:t>
            </a:r>
            <a:r>
              <a:rPr lang="de-DE" sz="1600" dirty="0">
                <a:latin typeface="Courier"/>
                <a:cs typeface="Courier"/>
              </a:rPr>
              <a:t>, "Smith")</a:t>
            </a:r>
          </a:p>
          <a:p>
            <a:r>
              <a:rPr lang="de-DE" sz="1600" dirty="0">
                <a:latin typeface="Courier"/>
                <a:cs typeface="Courier"/>
              </a:rPr>
              <a:t>      ?x </a:t>
            </a:r>
            <a:r>
              <a:rPr lang="de-DE" sz="1600" dirty="0" err="1">
                <a:latin typeface="Courier"/>
                <a:cs typeface="Courier"/>
              </a:rPr>
              <a:t>foaf:mbox</a:t>
            </a:r>
            <a:r>
              <a:rPr lang="de-DE" sz="1600" dirty="0">
                <a:latin typeface="Courier"/>
                <a:cs typeface="Courier"/>
              </a:rPr>
              <a:t> ?</a:t>
            </a:r>
            <a:r>
              <a:rPr lang="de-DE" sz="1600" dirty="0" err="1">
                <a:latin typeface="Courier"/>
                <a:cs typeface="Courier"/>
              </a:rPr>
              <a:t>mbox</a:t>
            </a:r>
            <a:r>
              <a:rPr lang="de-DE" sz="1600" dirty="0">
                <a:latin typeface="Courier"/>
                <a:cs typeface="Courier"/>
              </a:rPr>
              <a:t> .</a:t>
            </a:r>
          </a:p>
          <a:p>
            <a:r>
              <a:rPr lang="de-DE" sz="1600" dirty="0">
                <a:latin typeface="Courier"/>
                <a:cs typeface="Courier"/>
              </a:rPr>
              <a:t>   }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3660" y="4746175"/>
            <a:ext cx="817131" cy="707886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  <a:p>
            <a:pPr algn="r"/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Fragment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Left Brace 2"/>
          <p:cNvSpPr/>
          <p:nvPr/>
        </p:nvSpPr>
        <p:spPr>
          <a:xfrm>
            <a:off x="1511824" y="1693395"/>
            <a:ext cx="201576" cy="927336"/>
          </a:xfrm>
          <a:prstGeom prst="leftBrac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/>
          <p:cNvSpPr/>
          <p:nvPr/>
        </p:nvSpPr>
        <p:spPr>
          <a:xfrm>
            <a:off x="1511824" y="3285993"/>
            <a:ext cx="201576" cy="927336"/>
          </a:xfrm>
          <a:prstGeom prst="leftBrac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/>
          <p:cNvSpPr/>
          <p:nvPr/>
        </p:nvSpPr>
        <p:spPr>
          <a:xfrm>
            <a:off x="1511824" y="4878591"/>
            <a:ext cx="201576" cy="927336"/>
          </a:xfrm>
          <a:prstGeom prst="leftBrac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55106" y="6596390"/>
            <a:ext cx="2459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</a:t>
            </a:r>
            <a:r>
              <a:rPr lang="en-US" sz="11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Szekely</a:t>
            </a:r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, Jose Luis Ambite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" y="6591425"/>
            <a:ext cx="779618" cy="2746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59841" y="6031348"/>
            <a:ext cx="5438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Scope is whole group where filter appears</a:t>
            </a:r>
          </a:p>
        </p:txBody>
      </p:sp>
    </p:spTree>
    <p:extLst>
      <p:ext uri="{BB962C8B-B14F-4D97-AF65-F5344CB8AC3E}">
        <p14:creationId xmlns:p14="http://schemas.microsoft.com/office/powerpoint/2010/main" val="166228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09450" y="3579337"/>
            <a:ext cx="7502264" cy="13234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PREFIX 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: &lt;http://</a:t>
            </a:r>
            <a:r>
              <a:rPr lang="en-US" sz="1600" dirty="0" err="1">
                <a:latin typeface="Courier"/>
                <a:cs typeface="Courier"/>
              </a:rPr>
              <a:t>xmlns.com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/0.1/&gt;</a:t>
            </a:r>
          </a:p>
          <a:p>
            <a:r>
              <a:rPr lang="en-US" sz="1600" dirty="0">
                <a:latin typeface="Courier"/>
                <a:cs typeface="Courier"/>
              </a:rPr>
              <a:t>SELECT ?name ?</a:t>
            </a:r>
            <a:r>
              <a:rPr lang="en-US" sz="1600" dirty="0" err="1">
                <a:latin typeface="Courier"/>
                <a:cs typeface="Courier"/>
              </a:rPr>
              <a:t>mbox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WHERE  { ?x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 ?name .</a:t>
            </a:r>
          </a:p>
          <a:p>
            <a:r>
              <a:rPr lang="en-US" sz="1600" dirty="0">
                <a:latin typeface="Courier"/>
                <a:cs typeface="Courier"/>
              </a:rPr>
              <a:t>         OPTIONAL { ?x  </a:t>
            </a:r>
            <a:r>
              <a:rPr lang="en-US" sz="1600" dirty="0" err="1">
                <a:latin typeface="Courier"/>
                <a:cs typeface="Courier"/>
              </a:rPr>
              <a:t>foaf:mbox</a:t>
            </a:r>
            <a:r>
              <a:rPr lang="en-US" sz="1600" dirty="0">
                <a:latin typeface="Courier"/>
                <a:cs typeface="Courier"/>
              </a:rPr>
              <a:t>  ?</a:t>
            </a:r>
            <a:r>
              <a:rPr lang="en-US" sz="1600" dirty="0" err="1">
                <a:latin typeface="Courier"/>
                <a:cs typeface="Courier"/>
              </a:rPr>
              <a:t>mbox</a:t>
            </a:r>
            <a:r>
              <a:rPr lang="en-US" sz="1600" dirty="0">
                <a:latin typeface="Courier"/>
                <a:cs typeface="Courier"/>
              </a:rPr>
              <a:t> }</a:t>
            </a:r>
          </a:p>
          <a:p>
            <a:r>
              <a:rPr lang="en-US" sz="1600" dirty="0">
                <a:latin typeface="Courier"/>
                <a:cs typeface="Courier"/>
              </a:rPr>
              <a:t>       }</a:t>
            </a:r>
          </a:p>
        </p:txBody>
      </p:sp>
      <p:sp>
        <p:nvSpPr>
          <p:cNvPr id="3" name="Rectangle 2"/>
          <p:cNvSpPr/>
          <p:nvPr/>
        </p:nvSpPr>
        <p:spPr>
          <a:xfrm>
            <a:off x="1309449" y="785976"/>
            <a:ext cx="7620376" cy="255454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@prefix 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: &lt;http://</a:t>
            </a:r>
            <a:r>
              <a:rPr lang="en-US" sz="1600" dirty="0" err="1">
                <a:latin typeface="Courier"/>
                <a:cs typeface="Courier"/>
              </a:rPr>
              <a:t>xmlns.com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/0.1/&gt; .</a:t>
            </a:r>
          </a:p>
          <a:p>
            <a:r>
              <a:rPr lang="en-US" sz="1600" dirty="0">
                <a:latin typeface="Courier"/>
                <a:cs typeface="Courier"/>
              </a:rPr>
              <a:t>@prefix </a:t>
            </a:r>
            <a:r>
              <a:rPr lang="en-US" sz="1600" dirty="0" err="1">
                <a:latin typeface="Courier"/>
                <a:cs typeface="Courier"/>
              </a:rPr>
              <a:t>rdf</a:t>
            </a:r>
            <a:r>
              <a:rPr lang="en-US" sz="1600" dirty="0">
                <a:latin typeface="Courier"/>
                <a:cs typeface="Courier"/>
              </a:rPr>
              <a:t>: &lt;http://www.w3.org/1999/02/22-rdf-syntax-ns#&gt;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_:a  </a:t>
            </a:r>
            <a:r>
              <a:rPr lang="en-US" sz="1600" dirty="0" err="1">
                <a:latin typeface="Courier"/>
                <a:cs typeface="Courier"/>
              </a:rPr>
              <a:t>rdf:type</a:t>
            </a:r>
            <a:r>
              <a:rPr lang="en-US" sz="1600" dirty="0">
                <a:latin typeface="Courier"/>
                <a:cs typeface="Courier"/>
              </a:rPr>
              <a:t>        </a:t>
            </a:r>
            <a:r>
              <a:rPr lang="en-US" sz="1600" dirty="0" err="1">
                <a:latin typeface="Courier"/>
                <a:cs typeface="Courier"/>
              </a:rPr>
              <a:t>foaf:Person</a:t>
            </a:r>
            <a:r>
              <a:rPr lang="en-US" sz="1600" dirty="0">
                <a:latin typeface="Courier"/>
                <a:cs typeface="Courier"/>
              </a:rPr>
              <a:t> .</a:t>
            </a:r>
          </a:p>
          <a:p>
            <a:r>
              <a:rPr lang="en-US" sz="1600" dirty="0">
                <a:latin typeface="Courier"/>
                <a:cs typeface="Courier"/>
              </a:rPr>
              <a:t>_:a 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      "Alice" .</a:t>
            </a:r>
          </a:p>
          <a:p>
            <a:r>
              <a:rPr lang="en-US" sz="1600" dirty="0">
                <a:latin typeface="Courier"/>
                <a:cs typeface="Courier"/>
              </a:rPr>
              <a:t>_:a  </a:t>
            </a:r>
            <a:r>
              <a:rPr lang="en-US" sz="1600" dirty="0" err="1">
                <a:latin typeface="Courier"/>
                <a:cs typeface="Courier"/>
              </a:rPr>
              <a:t>foaf:mbox</a:t>
            </a:r>
            <a:r>
              <a:rPr lang="en-US" sz="1600" dirty="0">
                <a:latin typeface="Courier"/>
                <a:cs typeface="Courier"/>
              </a:rPr>
              <a:t>       &lt;</a:t>
            </a:r>
            <a:r>
              <a:rPr lang="en-US" sz="1600" dirty="0" err="1">
                <a:latin typeface="Courier"/>
                <a:cs typeface="Courier"/>
              </a:rPr>
              <a:t>mailto:alice@example.com</a:t>
            </a:r>
            <a:r>
              <a:rPr lang="en-US" sz="1600" dirty="0">
                <a:latin typeface="Courier"/>
                <a:cs typeface="Courier"/>
              </a:rPr>
              <a:t>&gt; .</a:t>
            </a:r>
          </a:p>
          <a:p>
            <a:r>
              <a:rPr lang="en-US" sz="1600" dirty="0">
                <a:latin typeface="Courier"/>
                <a:cs typeface="Courier"/>
              </a:rPr>
              <a:t>_:a  </a:t>
            </a:r>
            <a:r>
              <a:rPr lang="en-US" sz="1600" dirty="0" err="1">
                <a:latin typeface="Courier"/>
                <a:cs typeface="Courier"/>
              </a:rPr>
              <a:t>foaf:mbox</a:t>
            </a:r>
            <a:r>
              <a:rPr lang="en-US" sz="1600" dirty="0">
                <a:latin typeface="Courier"/>
                <a:cs typeface="Courier"/>
              </a:rPr>
              <a:t>       &lt;</a:t>
            </a:r>
            <a:r>
              <a:rPr lang="en-US" sz="1600" dirty="0" err="1">
                <a:latin typeface="Courier"/>
                <a:cs typeface="Courier"/>
              </a:rPr>
              <a:t>mailto:alice@work.example</a:t>
            </a:r>
            <a:r>
              <a:rPr lang="en-US" sz="1600" dirty="0">
                <a:latin typeface="Courier"/>
                <a:cs typeface="Courier"/>
              </a:rPr>
              <a:t>&gt;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_:b  </a:t>
            </a:r>
            <a:r>
              <a:rPr lang="en-US" sz="1600" dirty="0" err="1">
                <a:latin typeface="Courier"/>
                <a:cs typeface="Courier"/>
              </a:rPr>
              <a:t>rdf:type</a:t>
            </a:r>
            <a:r>
              <a:rPr lang="en-US" sz="1600" dirty="0">
                <a:latin typeface="Courier"/>
                <a:cs typeface="Courier"/>
              </a:rPr>
              <a:t>        </a:t>
            </a:r>
            <a:r>
              <a:rPr lang="en-US" sz="1600" dirty="0" err="1">
                <a:latin typeface="Courier"/>
                <a:cs typeface="Courier"/>
              </a:rPr>
              <a:t>foaf:Person</a:t>
            </a:r>
            <a:r>
              <a:rPr lang="en-US" sz="1600" dirty="0">
                <a:latin typeface="Courier"/>
                <a:cs typeface="Courier"/>
              </a:rPr>
              <a:t> .</a:t>
            </a:r>
          </a:p>
          <a:p>
            <a:r>
              <a:rPr lang="en-US" sz="1600" dirty="0">
                <a:latin typeface="Courier"/>
                <a:cs typeface="Courier"/>
              </a:rPr>
              <a:t>_:b 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      "Bob" 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5817" y="763171"/>
            <a:ext cx="60458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3977" y="3546687"/>
            <a:ext cx="78642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782101" y="0"/>
            <a:ext cx="7620000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4000" dirty="0"/>
              <a:t>Optional Pattern Matching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652925" y="4495558"/>
            <a:ext cx="725674" cy="151196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/>
            <a:tailEnd type="triangle" w="med" len="lg"/>
          </a:ln>
        </p:spPr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342832"/>
              </p:ext>
            </p:extLst>
          </p:nvPr>
        </p:nvGraphicFramePr>
        <p:xfrm>
          <a:off x="1319295" y="5180123"/>
          <a:ext cx="7492420" cy="135322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746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mbox</a:t>
                      </a:r>
                      <a:endParaRPr lang="en-US" sz="1600" dirty="0">
                        <a:solidFill>
                          <a:schemeClr val="tx2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”Alice"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&lt;</a:t>
                      </a:r>
                      <a:r>
                        <a:rPr lang="en-US" sz="1600" dirty="0" err="1">
                          <a:latin typeface="Courier"/>
                          <a:cs typeface="Courier"/>
                        </a:rPr>
                        <a:t>mailto:alice@example.com</a:t>
                      </a:r>
                      <a:r>
                        <a:rPr lang="en-US" sz="1600" dirty="0">
                          <a:latin typeface="Courier"/>
                          <a:cs typeface="Courier"/>
                        </a:rPr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urier"/>
                          <a:cs typeface="Courier"/>
                        </a:rPr>
                        <a:t>”Alice”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&lt;</a:t>
                      </a:r>
                      <a:r>
                        <a:rPr lang="en-US" sz="1600" dirty="0" err="1">
                          <a:latin typeface="Courier"/>
                          <a:cs typeface="Courier"/>
                        </a:rPr>
                        <a:t>mailto:alice@work.example</a:t>
                      </a:r>
                      <a:r>
                        <a:rPr lang="en-US" sz="1600" dirty="0">
                          <a:latin typeface="Courier"/>
                          <a:cs typeface="Courier"/>
                        </a:rPr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urier"/>
                          <a:cs typeface="Courier"/>
                        </a:rPr>
                        <a:t>“Bob”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71954" y="5102298"/>
            <a:ext cx="798446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015769" y="6380469"/>
            <a:ext cx="725674" cy="151196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/>
            <a:tailEnd type="triangle" w="med" len="lg"/>
          </a:ln>
        </p:spPr>
      </p:cxnSp>
      <p:sp>
        <p:nvSpPr>
          <p:cNvPr id="12" name="TextBox 11"/>
          <p:cNvSpPr txBox="1"/>
          <p:nvPr/>
        </p:nvSpPr>
        <p:spPr>
          <a:xfrm>
            <a:off x="0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44532" y="6216209"/>
            <a:ext cx="6957569" cy="296474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532" y="6585924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269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09450" y="3004777"/>
            <a:ext cx="7502264" cy="15696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PREFIX 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: &lt;http://</a:t>
            </a:r>
            <a:r>
              <a:rPr lang="en-US" sz="1600" dirty="0" err="1">
                <a:latin typeface="Courier"/>
                <a:cs typeface="Courier"/>
              </a:rPr>
              <a:t>xmlns.com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/0.1/&gt;</a:t>
            </a:r>
          </a:p>
          <a:p>
            <a:r>
              <a:rPr lang="en-US" sz="1600" dirty="0">
                <a:latin typeface="Courier"/>
                <a:cs typeface="Courier"/>
              </a:rPr>
              <a:t>SELECT ?name ?</a:t>
            </a:r>
            <a:r>
              <a:rPr lang="en-US" sz="1600" dirty="0" err="1">
                <a:latin typeface="Courier"/>
                <a:cs typeface="Courier"/>
              </a:rPr>
              <a:t>mbox</a:t>
            </a:r>
            <a:r>
              <a:rPr lang="en-US" sz="1600" dirty="0">
                <a:latin typeface="Courier"/>
                <a:cs typeface="Courier"/>
              </a:rPr>
              <a:t> ?</a:t>
            </a:r>
            <a:r>
              <a:rPr lang="en-US" sz="1600" dirty="0" err="1">
                <a:latin typeface="Courier"/>
                <a:cs typeface="Courier"/>
              </a:rPr>
              <a:t>hpage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WHERE  { ?x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 ?name .</a:t>
            </a:r>
          </a:p>
          <a:p>
            <a:r>
              <a:rPr lang="en-US" sz="1600" dirty="0">
                <a:latin typeface="Courier"/>
                <a:cs typeface="Courier"/>
              </a:rPr>
              <a:t>         OPTIONAL { ?x </a:t>
            </a:r>
            <a:r>
              <a:rPr lang="en-US" sz="1600" dirty="0" err="1">
                <a:latin typeface="Courier"/>
                <a:cs typeface="Courier"/>
              </a:rPr>
              <a:t>foaf:mbox</a:t>
            </a:r>
            <a:r>
              <a:rPr lang="en-US" sz="1600" dirty="0">
                <a:latin typeface="Courier"/>
                <a:cs typeface="Courier"/>
              </a:rPr>
              <a:t> ?</a:t>
            </a:r>
            <a:r>
              <a:rPr lang="en-US" sz="1600" dirty="0" err="1">
                <a:latin typeface="Courier"/>
                <a:cs typeface="Courier"/>
              </a:rPr>
              <a:t>mbox</a:t>
            </a:r>
            <a:r>
              <a:rPr lang="en-US" sz="1600" dirty="0">
                <a:latin typeface="Courier"/>
                <a:cs typeface="Courier"/>
              </a:rPr>
              <a:t> } .</a:t>
            </a:r>
          </a:p>
          <a:p>
            <a:r>
              <a:rPr lang="en-US" sz="1600" dirty="0">
                <a:latin typeface="Courier"/>
                <a:cs typeface="Courier"/>
              </a:rPr>
              <a:t>         OPTIONAL { ?x </a:t>
            </a:r>
            <a:r>
              <a:rPr lang="en-US" sz="1600" dirty="0" err="1">
                <a:latin typeface="Courier"/>
                <a:cs typeface="Courier"/>
              </a:rPr>
              <a:t>foaf:homepage</a:t>
            </a:r>
            <a:r>
              <a:rPr lang="en-US" sz="1600" dirty="0">
                <a:latin typeface="Courier"/>
                <a:cs typeface="Courier"/>
              </a:rPr>
              <a:t> ?</a:t>
            </a:r>
            <a:r>
              <a:rPr lang="en-US" sz="1600" dirty="0" err="1">
                <a:latin typeface="Courier"/>
                <a:cs typeface="Courier"/>
              </a:rPr>
              <a:t>hpage</a:t>
            </a:r>
            <a:r>
              <a:rPr lang="en-US" sz="1600" dirty="0">
                <a:latin typeface="Courier"/>
                <a:cs typeface="Courier"/>
              </a:rPr>
              <a:t> }</a:t>
            </a:r>
          </a:p>
          <a:p>
            <a:r>
              <a:rPr lang="en-US" sz="1600" dirty="0">
                <a:latin typeface="Courier"/>
                <a:cs typeface="Courier"/>
              </a:rPr>
              <a:t>       }</a:t>
            </a:r>
          </a:p>
        </p:txBody>
      </p:sp>
      <p:sp>
        <p:nvSpPr>
          <p:cNvPr id="3" name="Rectangle 2"/>
          <p:cNvSpPr/>
          <p:nvPr/>
        </p:nvSpPr>
        <p:spPr>
          <a:xfrm>
            <a:off x="1309449" y="937176"/>
            <a:ext cx="7499431" cy="181588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@prefix 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:        &lt;http://</a:t>
            </a:r>
            <a:r>
              <a:rPr lang="en-US" sz="1600" dirty="0" err="1">
                <a:latin typeface="Courier"/>
                <a:cs typeface="Courier"/>
              </a:rPr>
              <a:t>xmlns.com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/0.1/&gt;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_:a 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      "Alice" .</a:t>
            </a:r>
          </a:p>
          <a:p>
            <a:r>
              <a:rPr lang="en-US" sz="1600" dirty="0">
                <a:latin typeface="Courier"/>
                <a:cs typeface="Courier"/>
              </a:rPr>
              <a:t>_:a  </a:t>
            </a:r>
            <a:r>
              <a:rPr lang="en-US" sz="1600" dirty="0" err="1">
                <a:latin typeface="Courier"/>
                <a:cs typeface="Courier"/>
              </a:rPr>
              <a:t>foaf:homepage</a:t>
            </a:r>
            <a:r>
              <a:rPr lang="en-US" sz="1600" dirty="0">
                <a:latin typeface="Courier"/>
                <a:cs typeface="Courier"/>
              </a:rPr>
              <a:t>   &lt;http://</a:t>
            </a:r>
            <a:r>
              <a:rPr lang="en-US" sz="1600" dirty="0" err="1">
                <a:latin typeface="Courier"/>
                <a:cs typeface="Courier"/>
              </a:rPr>
              <a:t>work.example.org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alice</a:t>
            </a:r>
            <a:r>
              <a:rPr lang="en-US" sz="1600" dirty="0">
                <a:latin typeface="Courier"/>
                <a:cs typeface="Courier"/>
              </a:rPr>
              <a:t>/&gt;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_:b 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      "Bob" .</a:t>
            </a:r>
          </a:p>
          <a:p>
            <a:r>
              <a:rPr lang="en-US" sz="1600" dirty="0">
                <a:latin typeface="Courier"/>
                <a:cs typeface="Courier"/>
              </a:rPr>
              <a:t>_:b  </a:t>
            </a:r>
            <a:r>
              <a:rPr lang="en-US" sz="1600" dirty="0" err="1">
                <a:latin typeface="Courier"/>
                <a:cs typeface="Courier"/>
              </a:rPr>
              <a:t>foaf:mbox</a:t>
            </a:r>
            <a:r>
              <a:rPr lang="en-US" sz="1600" dirty="0">
                <a:latin typeface="Courier"/>
                <a:cs typeface="Courier"/>
              </a:rPr>
              <a:t>       &lt;</a:t>
            </a:r>
            <a:r>
              <a:rPr lang="en-US" sz="1600" dirty="0" err="1">
                <a:latin typeface="Courier"/>
                <a:cs typeface="Courier"/>
              </a:rPr>
              <a:t>mailto:bob@work.example</a:t>
            </a:r>
            <a:r>
              <a:rPr lang="en-US" sz="1600" dirty="0">
                <a:latin typeface="Courier"/>
                <a:cs typeface="Courier"/>
              </a:rPr>
              <a:t>&gt; 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5817" y="914371"/>
            <a:ext cx="60458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3977" y="2972127"/>
            <a:ext cx="78642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782101" y="0"/>
            <a:ext cx="7620000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4000" dirty="0"/>
              <a:t>Multiple Optional Graph Patterns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642846" y="3920998"/>
            <a:ext cx="735753" cy="60497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/>
            <a:tailEnd type="triangle" w="med" len="lg"/>
          </a:ln>
        </p:spPr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200923"/>
              </p:ext>
            </p:extLst>
          </p:nvPr>
        </p:nvGraphicFramePr>
        <p:xfrm>
          <a:off x="1319295" y="4847483"/>
          <a:ext cx="7492419" cy="1496546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210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1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0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mbox</a:t>
                      </a:r>
                      <a:endParaRPr lang="en-US" sz="1600" dirty="0">
                        <a:solidFill>
                          <a:schemeClr val="tx2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hpage</a:t>
                      </a:r>
                      <a:endParaRPr lang="en-US" sz="1600" dirty="0">
                        <a:solidFill>
                          <a:schemeClr val="tx2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”Alice"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&lt;http://</a:t>
                      </a:r>
                      <a:r>
                        <a:rPr lang="en-US" sz="1600" dirty="0" err="1">
                          <a:latin typeface="Courier"/>
                          <a:cs typeface="Courier"/>
                        </a:rPr>
                        <a:t>work.example.org</a:t>
                      </a:r>
                      <a:r>
                        <a:rPr lang="en-US" sz="1600" dirty="0">
                          <a:latin typeface="Courier"/>
                          <a:cs typeface="Courier"/>
                        </a:rPr>
                        <a:t>/</a:t>
                      </a:r>
                      <a:r>
                        <a:rPr lang="en-US" sz="1600" dirty="0" err="1">
                          <a:latin typeface="Courier"/>
                          <a:cs typeface="Courier"/>
                        </a:rPr>
                        <a:t>alice</a:t>
                      </a:r>
                      <a:r>
                        <a:rPr lang="en-US" sz="1600" dirty="0">
                          <a:latin typeface="Courier"/>
                          <a:cs typeface="Courier"/>
                        </a:rPr>
                        <a:t>/&gt;</a:t>
                      </a: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urier"/>
                          <a:cs typeface="Courier"/>
                        </a:rPr>
                        <a:t>“Bob”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&lt;</a:t>
                      </a:r>
                      <a:r>
                        <a:rPr lang="en-US" sz="1600" dirty="0" err="1">
                          <a:latin typeface="Courier"/>
                          <a:cs typeface="Courier"/>
                        </a:rPr>
                        <a:t>mailto:bob@work.example</a:t>
                      </a:r>
                      <a:r>
                        <a:rPr lang="en-US" sz="1600" dirty="0">
                          <a:latin typeface="Courier"/>
                          <a:cs typeface="Courier"/>
                        </a:rPr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71954" y="4769658"/>
            <a:ext cx="798446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642846" y="4162912"/>
            <a:ext cx="735753" cy="60497"/>
          </a:xfrm>
          <a:prstGeom prst="straightConnector1">
            <a:avLst/>
          </a:prstGeom>
          <a:ln w="57150" cmpd="sng">
            <a:solidFill>
              <a:srgbClr val="0000FF"/>
            </a:solidFill>
            <a:headEnd type="none"/>
            <a:tailEnd type="triangle" w="med" len="lg"/>
          </a:ln>
        </p:spPr>
      </p:cxnSp>
      <p:cxnSp>
        <p:nvCxnSpPr>
          <p:cNvPr id="17" name="Straight Arrow Connector 16"/>
          <p:cNvCxnSpPr/>
          <p:nvPr/>
        </p:nvCxnSpPr>
        <p:spPr>
          <a:xfrm flipV="1">
            <a:off x="4918459" y="5584146"/>
            <a:ext cx="735753" cy="60497"/>
          </a:xfrm>
          <a:prstGeom prst="straightConnector1">
            <a:avLst/>
          </a:prstGeom>
          <a:ln w="57150" cmpd="sng">
            <a:solidFill>
              <a:srgbClr val="0000FF"/>
            </a:solidFill>
            <a:headEnd type="none"/>
            <a:tailEnd type="triangle" w="med" len="lg"/>
          </a:ln>
        </p:spPr>
      </p:cxnSp>
      <p:cxnSp>
        <p:nvCxnSpPr>
          <p:cNvPr id="18" name="Straight Arrow Connector 17"/>
          <p:cNvCxnSpPr/>
          <p:nvPr/>
        </p:nvCxnSpPr>
        <p:spPr>
          <a:xfrm flipV="1">
            <a:off x="2197180" y="6188930"/>
            <a:ext cx="735753" cy="60497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/>
            <a:tailEnd type="triangle" w="med" len="lg"/>
          </a:ln>
        </p:spPr>
      </p:cxnSp>
      <p:sp>
        <p:nvSpPr>
          <p:cNvPr id="16" name="TextBox 15"/>
          <p:cNvSpPr txBox="1"/>
          <p:nvPr/>
        </p:nvSpPr>
        <p:spPr>
          <a:xfrm>
            <a:off x="0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532" y="6585924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0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09450" y="3266857"/>
            <a:ext cx="7502264" cy="15696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PREFIX dc10:  &lt;http://</a:t>
            </a:r>
            <a:r>
              <a:rPr lang="en-US" sz="1600" dirty="0" err="1">
                <a:latin typeface="Courier"/>
                <a:cs typeface="Courier"/>
              </a:rPr>
              <a:t>purl.org</a:t>
            </a:r>
            <a:r>
              <a:rPr lang="en-US" sz="1600" dirty="0">
                <a:latin typeface="Courier"/>
                <a:cs typeface="Courier"/>
              </a:rPr>
              <a:t>/dc/elements/1.0/&gt;</a:t>
            </a:r>
          </a:p>
          <a:p>
            <a:r>
              <a:rPr lang="en-US" sz="1600" dirty="0">
                <a:latin typeface="Courier"/>
                <a:cs typeface="Courier"/>
              </a:rPr>
              <a:t>PREFIX dc11:  &lt;http://</a:t>
            </a:r>
            <a:r>
              <a:rPr lang="en-US" sz="1600" dirty="0" err="1">
                <a:latin typeface="Courier"/>
                <a:cs typeface="Courier"/>
              </a:rPr>
              <a:t>purl.org</a:t>
            </a:r>
            <a:r>
              <a:rPr lang="en-US" sz="1600" dirty="0">
                <a:latin typeface="Courier"/>
                <a:cs typeface="Courier"/>
              </a:rPr>
              <a:t>/dc/elements/1.1/&gt;</a:t>
            </a:r>
          </a:p>
          <a:p>
            <a:r>
              <a:rPr lang="en-US" sz="1600" dirty="0">
                <a:latin typeface="Courier"/>
                <a:cs typeface="Courier"/>
              </a:rPr>
              <a:t>SELECT ?title</a:t>
            </a:r>
          </a:p>
          <a:p>
            <a:r>
              <a:rPr lang="en-US" sz="1600" dirty="0">
                <a:latin typeface="Courier"/>
                <a:cs typeface="Courier"/>
              </a:rPr>
              <a:t>WHERE  { { ?book dc10:title  ?title } UNION </a:t>
            </a:r>
          </a:p>
          <a:p>
            <a:r>
              <a:rPr lang="en-US" sz="1600" dirty="0">
                <a:latin typeface="Courier"/>
                <a:cs typeface="Courier"/>
              </a:rPr>
              <a:t>         { ?book dc11:title  ?title } </a:t>
            </a:r>
          </a:p>
          <a:p>
            <a:r>
              <a:rPr lang="en-US" sz="1600" dirty="0">
                <a:latin typeface="Courier"/>
                <a:cs typeface="Courier"/>
              </a:rPr>
              <a:t>       }</a:t>
            </a:r>
          </a:p>
        </p:txBody>
      </p:sp>
      <p:sp>
        <p:nvSpPr>
          <p:cNvPr id="3" name="Rectangle 2"/>
          <p:cNvSpPr/>
          <p:nvPr/>
        </p:nvSpPr>
        <p:spPr>
          <a:xfrm>
            <a:off x="1309449" y="785976"/>
            <a:ext cx="7499431" cy="230832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@prefix dc10:  &lt;http://</a:t>
            </a:r>
            <a:r>
              <a:rPr lang="en-US" sz="1600" dirty="0" err="1">
                <a:latin typeface="Courier"/>
                <a:cs typeface="Courier"/>
              </a:rPr>
              <a:t>purl.org</a:t>
            </a:r>
            <a:r>
              <a:rPr lang="en-US" sz="1600" dirty="0">
                <a:latin typeface="Courier"/>
                <a:cs typeface="Courier"/>
              </a:rPr>
              <a:t>/dc/elements/1.0/&gt; .</a:t>
            </a:r>
          </a:p>
          <a:p>
            <a:r>
              <a:rPr lang="en-US" sz="1600" dirty="0">
                <a:latin typeface="Courier"/>
                <a:cs typeface="Courier"/>
              </a:rPr>
              <a:t>@prefix dc11:  &lt;http://</a:t>
            </a:r>
            <a:r>
              <a:rPr lang="en-US" sz="1600" dirty="0" err="1">
                <a:latin typeface="Courier"/>
                <a:cs typeface="Courier"/>
              </a:rPr>
              <a:t>purl.org</a:t>
            </a:r>
            <a:r>
              <a:rPr lang="en-US" sz="1600" dirty="0">
                <a:latin typeface="Courier"/>
                <a:cs typeface="Courier"/>
              </a:rPr>
              <a:t>/dc/elements/1.1/&gt;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_:a  dc10:title     "SPARQL Query Language Tutorial" .</a:t>
            </a:r>
          </a:p>
          <a:p>
            <a:r>
              <a:rPr lang="en-US" sz="1600" dirty="0">
                <a:latin typeface="Courier"/>
                <a:cs typeface="Courier"/>
              </a:rPr>
              <a:t>_:a  dc10:creator   "Alice" .</a:t>
            </a:r>
          </a:p>
          <a:p>
            <a:r>
              <a:rPr lang="en-US" sz="1600" dirty="0">
                <a:latin typeface="Courier"/>
                <a:cs typeface="Courier"/>
              </a:rPr>
              <a:t>_:b  dc11:title     "SPARQL Protocol Tutorial" .</a:t>
            </a:r>
          </a:p>
          <a:p>
            <a:r>
              <a:rPr lang="en-US" sz="1600" dirty="0">
                <a:latin typeface="Courier"/>
                <a:cs typeface="Courier"/>
              </a:rPr>
              <a:t>_:b  dc11:creator   "Bob" .</a:t>
            </a:r>
          </a:p>
          <a:p>
            <a:r>
              <a:rPr lang="en-US" sz="1600" dirty="0">
                <a:latin typeface="Courier"/>
                <a:cs typeface="Courier"/>
              </a:rPr>
              <a:t>_:c  dc10:title     "SPARQL" .</a:t>
            </a:r>
          </a:p>
          <a:p>
            <a:r>
              <a:rPr lang="en-US" sz="1600" dirty="0">
                <a:latin typeface="Courier"/>
                <a:cs typeface="Courier"/>
              </a:rPr>
              <a:t>_:c  dc11:title     "SPARQL (updated)" 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5817" y="763171"/>
            <a:ext cx="60458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3977" y="3234207"/>
            <a:ext cx="78642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782101" y="0"/>
            <a:ext cx="7620000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4000" dirty="0"/>
              <a:t>UNION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763792" y="4183078"/>
            <a:ext cx="725674" cy="151196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/>
            <a:tailEnd type="triangle" w="med" len="lg"/>
          </a:ln>
        </p:spPr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392636"/>
              </p:ext>
            </p:extLst>
          </p:nvPr>
        </p:nvGraphicFramePr>
        <p:xfrm>
          <a:off x="1319294" y="5039003"/>
          <a:ext cx="4909409" cy="169153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909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"SPARQL Protocol Tutorial"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urier"/>
                          <a:cs typeface="Courier"/>
                        </a:rPr>
                        <a:t>"SPARQL"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urier"/>
                          <a:cs typeface="Courier"/>
                        </a:rPr>
                        <a:t>"SPARQL (updated)"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urier"/>
                          <a:cs typeface="Courier"/>
                        </a:rPr>
                        <a:t>"SPARQL Query Language Tutorial"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71954" y="4961178"/>
            <a:ext cx="798446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1753719" y="4455231"/>
            <a:ext cx="725674" cy="151196"/>
          </a:xfrm>
          <a:prstGeom prst="straightConnector1">
            <a:avLst/>
          </a:prstGeom>
          <a:ln w="57150" cmpd="sng">
            <a:solidFill>
              <a:srgbClr val="0000FF"/>
            </a:solidFill>
            <a:headEnd type="none"/>
            <a:tailEnd type="triangle" w="med" len="lg"/>
          </a:ln>
        </p:spPr>
      </p:cxnSp>
      <p:cxnSp>
        <p:nvCxnSpPr>
          <p:cNvPr id="14" name="Straight Arrow Connector 13"/>
          <p:cNvCxnSpPr/>
          <p:nvPr/>
        </p:nvCxnSpPr>
        <p:spPr>
          <a:xfrm flipV="1">
            <a:off x="917172" y="5553922"/>
            <a:ext cx="725674" cy="151196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/>
            <a:tailEnd type="triangle" w="med" len="lg"/>
          </a:ln>
        </p:spPr>
      </p:cxnSp>
      <p:cxnSp>
        <p:nvCxnSpPr>
          <p:cNvPr id="17" name="Straight Arrow Connector 16"/>
          <p:cNvCxnSpPr/>
          <p:nvPr/>
        </p:nvCxnSpPr>
        <p:spPr>
          <a:xfrm flipV="1">
            <a:off x="917172" y="5866393"/>
            <a:ext cx="725674" cy="151196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/>
            <a:tailEnd type="triangle" w="med" len="lg"/>
          </a:ln>
        </p:spPr>
      </p:cxnSp>
      <p:cxnSp>
        <p:nvCxnSpPr>
          <p:cNvPr id="18" name="Straight Arrow Connector 17"/>
          <p:cNvCxnSpPr/>
          <p:nvPr/>
        </p:nvCxnSpPr>
        <p:spPr>
          <a:xfrm flipV="1">
            <a:off x="917172" y="6188944"/>
            <a:ext cx="725674" cy="151196"/>
          </a:xfrm>
          <a:prstGeom prst="straightConnector1">
            <a:avLst/>
          </a:prstGeom>
          <a:ln w="57150" cmpd="sng">
            <a:solidFill>
              <a:srgbClr val="0000FF"/>
            </a:solidFill>
            <a:headEnd type="none"/>
            <a:tailEnd type="triangle" w="med" len="lg"/>
          </a:ln>
        </p:spPr>
      </p:cxnSp>
      <p:cxnSp>
        <p:nvCxnSpPr>
          <p:cNvPr id="19" name="Straight Arrow Connector 18"/>
          <p:cNvCxnSpPr/>
          <p:nvPr/>
        </p:nvCxnSpPr>
        <p:spPr>
          <a:xfrm flipV="1">
            <a:off x="917172" y="6541735"/>
            <a:ext cx="725674" cy="151196"/>
          </a:xfrm>
          <a:prstGeom prst="straightConnector1">
            <a:avLst/>
          </a:prstGeom>
          <a:ln w="57150" cmpd="sng">
            <a:solidFill>
              <a:srgbClr val="0000FF"/>
            </a:solidFill>
            <a:headEnd type="none"/>
            <a:tailEnd type="triangle" w="med" len="lg"/>
          </a:ln>
        </p:spPr>
      </p:cxnSp>
      <p:cxnSp>
        <p:nvCxnSpPr>
          <p:cNvPr id="20" name="Straight Arrow Connector 19"/>
          <p:cNvCxnSpPr/>
          <p:nvPr/>
        </p:nvCxnSpPr>
        <p:spPr>
          <a:xfrm flipV="1">
            <a:off x="594650" y="1703463"/>
            <a:ext cx="725674" cy="151196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/>
            <a:tailEnd type="triangle" w="med" len="lg"/>
          </a:ln>
        </p:spPr>
      </p:cxnSp>
      <p:cxnSp>
        <p:nvCxnSpPr>
          <p:cNvPr id="22" name="Straight Arrow Connector 21"/>
          <p:cNvCxnSpPr/>
          <p:nvPr/>
        </p:nvCxnSpPr>
        <p:spPr>
          <a:xfrm flipV="1">
            <a:off x="594650" y="2199385"/>
            <a:ext cx="725674" cy="151196"/>
          </a:xfrm>
          <a:prstGeom prst="straightConnector1">
            <a:avLst/>
          </a:prstGeom>
          <a:ln w="57150" cmpd="sng">
            <a:solidFill>
              <a:srgbClr val="0000FF"/>
            </a:solidFill>
            <a:headEnd type="none"/>
            <a:tailEnd type="triangle" w="med" len="lg"/>
          </a:ln>
        </p:spPr>
      </p:cxnSp>
      <p:cxnSp>
        <p:nvCxnSpPr>
          <p:cNvPr id="24" name="Straight Arrow Connector 23"/>
          <p:cNvCxnSpPr/>
          <p:nvPr/>
        </p:nvCxnSpPr>
        <p:spPr>
          <a:xfrm flipV="1">
            <a:off x="594650" y="2695307"/>
            <a:ext cx="725674" cy="151196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/>
            <a:tailEnd type="triangle" w="med" len="lg"/>
          </a:ln>
        </p:spPr>
      </p:cxnSp>
      <p:cxnSp>
        <p:nvCxnSpPr>
          <p:cNvPr id="25" name="Straight Arrow Connector 24"/>
          <p:cNvCxnSpPr/>
          <p:nvPr/>
        </p:nvCxnSpPr>
        <p:spPr>
          <a:xfrm flipV="1">
            <a:off x="594650" y="2943269"/>
            <a:ext cx="725674" cy="151196"/>
          </a:xfrm>
          <a:prstGeom prst="straightConnector1">
            <a:avLst/>
          </a:prstGeom>
          <a:ln w="57150" cmpd="sng">
            <a:solidFill>
              <a:srgbClr val="0000FF"/>
            </a:solidFill>
            <a:headEnd type="none"/>
            <a:tailEnd type="triangle" w="med" len="lg"/>
          </a:ln>
        </p:spPr>
      </p:cxnSp>
      <p:sp>
        <p:nvSpPr>
          <p:cNvPr id="8" name="Rectangle 7"/>
          <p:cNvSpPr/>
          <p:nvPr/>
        </p:nvSpPr>
        <p:spPr>
          <a:xfrm>
            <a:off x="1985526" y="1562359"/>
            <a:ext cx="614808" cy="1501880"/>
          </a:xfrm>
          <a:prstGeom prst="rect">
            <a:avLst/>
          </a:prstGeom>
          <a:ln w="28575" cmpd="sng">
            <a:solidFill>
              <a:srgbClr val="008000"/>
            </a:solidFill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532" y="6585924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28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09450" y="3266857"/>
            <a:ext cx="7502264" cy="2308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PREFIX dc10:  &lt;http://</a:t>
            </a:r>
            <a:r>
              <a:rPr lang="en-US" sz="1600" dirty="0" err="1">
                <a:latin typeface="Courier"/>
                <a:cs typeface="Courier"/>
              </a:rPr>
              <a:t>purl.org</a:t>
            </a:r>
            <a:r>
              <a:rPr lang="en-US" sz="1600" dirty="0">
                <a:latin typeface="Courier"/>
                <a:cs typeface="Courier"/>
              </a:rPr>
              <a:t>/dc/elements/1.0/&gt;</a:t>
            </a:r>
          </a:p>
          <a:p>
            <a:r>
              <a:rPr lang="en-US" sz="1600" dirty="0">
                <a:latin typeface="Courier"/>
                <a:cs typeface="Courier"/>
              </a:rPr>
              <a:t>PREFIX dc11:  &lt;http://</a:t>
            </a:r>
            <a:r>
              <a:rPr lang="en-US" sz="1600" dirty="0" err="1">
                <a:latin typeface="Courier"/>
                <a:cs typeface="Courier"/>
              </a:rPr>
              <a:t>purl.org</a:t>
            </a:r>
            <a:r>
              <a:rPr lang="en-US" sz="1600" dirty="0">
                <a:latin typeface="Courier"/>
                <a:cs typeface="Courier"/>
              </a:rPr>
              <a:t>/dc/elements/1.1/&gt;</a:t>
            </a:r>
          </a:p>
          <a:p>
            <a:r>
              <a:rPr lang="en-US" sz="1600" dirty="0">
                <a:latin typeface="Courier"/>
                <a:cs typeface="Courier"/>
              </a:rPr>
              <a:t>SELECT ?title ?creator</a:t>
            </a:r>
          </a:p>
          <a:p>
            <a:r>
              <a:rPr lang="en-US" sz="1600" dirty="0">
                <a:latin typeface="Courier"/>
                <a:cs typeface="Courier"/>
              </a:rPr>
              <a:t>WHERE  { { ?book dc10:title  ?title } UNION </a:t>
            </a:r>
          </a:p>
          <a:p>
            <a:r>
              <a:rPr lang="en-US" sz="1600" dirty="0">
                <a:latin typeface="Courier"/>
                <a:cs typeface="Courier"/>
              </a:rPr>
              <a:t>         { ?book dc11:title  ?title } UNION </a:t>
            </a:r>
          </a:p>
          <a:p>
            <a:r>
              <a:rPr lang="en-US" sz="1600" dirty="0">
                <a:latin typeface="Courier"/>
                <a:cs typeface="Courier"/>
              </a:rPr>
              <a:t>	 { ?book dc10:title  ?creator } UNION </a:t>
            </a:r>
          </a:p>
          <a:p>
            <a:r>
              <a:rPr lang="en-US" sz="1600" dirty="0">
                <a:latin typeface="Courier"/>
                <a:cs typeface="Courier"/>
              </a:rPr>
              <a:t>         { ?book dc11:title  ?creator } 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      }</a:t>
            </a:r>
          </a:p>
        </p:txBody>
      </p:sp>
      <p:sp>
        <p:nvSpPr>
          <p:cNvPr id="3" name="Rectangle 2"/>
          <p:cNvSpPr/>
          <p:nvPr/>
        </p:nvSpPr>
        <p:spPr>
          <a:xfrm>
            <a:off x="1309449" y="785976"/>
            <a:ext cx="7499431" cy="230832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@prefix dc10:  &lt;http://</a:t>
            </a:r>
            <a:r>
              <a:rPr lang="en-US" sz="1600" dirty="0" err="1">
                <a:latin typeface="Courier"/>
                <a:cs typeface="Courier"/>
              </a:rPr>
              <a:t>purl.org</a:t>
            </a:r>
            <a:r>
              <a:rPr lang="en-US" sz="1600" dirty="0">
                <a:latin typeface="Courier"/>
                <a:cs typeface="Courier"/>
              </a:rPr>
              <a:t>/dc/elements/1.0/&gt; .</a:t>
            </a:r>
          </a:p>
          <a:p>
            <a:r>
              <a:rPr lang="en-US" sz="1600" dirty="0">
                <a:latin typeface="Courier"/>
                <a:cs typeface="Courier"/>
              </a:rPr>
              <a:t>@prefix dc11:  &lt;http://</a:t>
            </a:r>
            <a:r>
              <a:rPr lang="en-US" sz="1600" dirty="0" err="1">
                <a:latin typeface="Courier"/>
                <a:cs typeface="Courier"/>
              </a:rPr>
              <a:t>purl.org</a:t>
            </a:r>
            <a:r>
              <a:rPr lang="en-US" sz="1600" dirty="0">
                <a:latin typeface="Courier"/>
                <a:cs typeface="Courier"/>
              </a:rPr>
              <a:t>/dc/elements/1.1/&gt;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_:a  dc10:title     "SPARQL Query Language Tutorial" .</a:t>
            </a:r>
          </a:p>
          <a:p>
            <a:r>
              <a:rPr lang="en-US" sz="1600" dirty="0">
                <a:latin typeface="Courier"/>
                <a:cs typeface="Courier"/>
              </a:rPr>
              <a:t>_:a  dc10:creator   "Alice" .</a:t>
            </a:r>
          </a:p>
          <a:p>
            <a:r>
              <a:rPr lang="en-US" sz="1600" dirty="0">
                <a:latin typeface="Courier"/>
                <a:cs typeface="Courier"/>
              </a:rPr>
              <a:t>_:b  dc11:title     "SPARQL Protocol Tutorial" .</a:t>
            </a:r>
          </a:p>
          <a:p>
            <a:r>
              <a:rPr lang="en-US" sz="1600" dirty="0">
                <a:latin typeface="Courier"/>
                <a:cs typeface="Courier"/>
              </a:rPr>
              <a:t>_:b  dc11:creator   "Bob" .</a:t>
            </a:r>
          </a:p>
          <a:p>
            <a:r>
              <a:rPr lang="en-US" sz="1600" dirty="0">
                <a:latin typeface="Courier"/>
                <a:cs typeface="Courier"/>
              </a:rPr>
              <a:t>_:c  dc10:title     "SPARQL" .</a:t>
            </a:r>
          </a:p>
          <a:p>
            <a:r>
              <a:rPr lang="en-US" sz="1600" dirty="0">
                <a:latin typeface="Courier"/>
                <a:cs typeface="Courier"/>
              </a:rPr>
              <a:t>_:c  dc11:title     "SPARQL (updated)" 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5817" y="763171"/>
            <a:ext cx="60458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3977" y="3234207"/>
            <a:ext cx="78642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782101" y="0"/>
            <a:ext cx="7620000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4000" dirty="0"/>
              <a:t>UNION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753719" y="4176452"/>
            <a:ext cx="725674" cy="151196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/>
            <a:tailEnd type="triangle" w="med" len="lg"/>
          </a:ln>
        </p:spPr>
      </p:cxn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319294" y="5039003"/>
          <a:ext cx="4909409" cy="169153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909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"SPARQL Protocol Tutorial"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urier"/>
                          <a:cs typeface="Courier"/>
                        </a:rPr>
                        <a:t>"SPARQL"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urier"/>
                          <a:cs typeface="Courier"/>
                        </a:rPr>
                        <a:t>"SPARQL (updated)"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urier"/>
                          <a:cs typeface="Courier"/>
                        </a:rPr>
                        <a:t>"SPARQL Query Language Tutorial"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71954" y="4961178"/>
            <a:ext cx="798446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1753719" y="4455231"/>
            <a:ext cx="725674" cy="151196"/>
          </a:xfrm>
          <a:prstGeom prst="straightConnector1">
            <a:avLst/>
          </a:prstGeom>
          <a:ln w="57150" cmpd="sng">
            <a:solidFill>
              <a:srgbClr val="0000FF"/>
            </a:solidFill>
            <a:headEnd type="none"/>
            <a:tailEnd type="triangle" w="med" len="lg"/>
          </a:ln>
        </p:spPr>
      </p:cxnSp>
      <p:cxnSp>
        <p:nvCxnSpPr>
          <p:cNvPr id="14" name="Straight Arrow Connector 13"/>
          <p:cNvCxnSpPr/>
          <p:nvPr/>
        </p:nvCxnSpPr>
        <p:spPr>
          <a:xfrm flipV="1">
            <a:off x="917172" y="5553922"/>
            <a:ext cx="725674" cy="151196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/>
            <a:tailEnd type="triangle" w="med" len="lg"/>
          </a:ln>
        </p:spPr>
      </p:cxnSp>
      <p:cxnSp>
        <p:nvCxnSpPr>
          <p:cNvPr id="17" name="Straight Arrow Connector 16"/>
          <p:cNvCxnSpPr/>
          <p:nvPr/>
        </p:nvCxnSpPr>
        <p:spPr>
          <a:xfrm flipV="1">
            <a:off x="917172" y="5866393"/>
            <a:ext cx="725674" cy="151196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/>
            <a:tailEnd type="triangle" w="med" len="lg"/>
          </a:ln>
        </p:spPr>
      </p:cxnSp>
      <p:cxnSp>
        <p:nvCxnSpPr>
          <p:cNvPr id="18" name="Straight Arrow Connector 17"/>
          <p:cNvCxnSpPr/>
          <p:nvPr/>
        </p:nvCxnSpPr>
        <p:spPr>
          <a:xfrm flipV="1">
            <a:off x="917172" y="6188944"/>
            <a:ext cx="725674" cy="151196"/>
          </a:xfrm>
          <a:prstGeom prst="straightConnector1">
            <a:avLst/>
          </a:prstGeom>
          <a:ln w="57150" cmpd="sng">
            <a:solidFill>
              <a:srgbClr val="0000FF"/>
            </a:solidFill>
            <a:headEnd type="none"/>
            <a:tailEnd type="triangle" w="med" len="lg"/>
          </a:ln>
        </p:spPr>
      </p:cxnSp>
      <p:cxnSp>
        <p:nvCxnSpPr>
          <p:cNvPr id="19" name="Straight Arrow Connector 18"/>
          <p:cNvCxnSpPr/>
          <p:nvPr/>
        </p:nvCxnSpPr>
        <p:spPr>
          <a:xfrm flipV="1">
            <a:off x="917172" y="6541735"/>
            <a:ext cx="725674" cy="151196"/>
          </a:xfrm>
          <a:prstGeom prst="straightConnector1">
            <a:avLst/>
          </a:prstGeom>
          <a:ln w="57150" cmpd="sng">
            <a:solidFill>
              <a:srgbClr val="0000FF"/>
            </a:solidFill>
            <a:headEnd type="none"/>
            <a:tailEnd type="triangle" w="med" len="lg"/>
          </a:ln>
        </p:spPr>
      </p:cxnSp>
      <p:cxnSp>
        <p:nvCxnSpPr>
          <p:cNvPr id="20" name="Straight Arrow Connector 19"/>
          <p:cNvCxnSpPr/>
          <p:nvPr/>
        </p:nvCxnSpPr>
        <p:spPr>
          <a:xfrm flipV="1">
            <a:off x="594650" y="1703463"/>
            <a:ext cx="725674" cy="151196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/>
            <a:tailEnd type="triangle" w="med" len="lg"/>
          </a:ln>
        </p:spPr>
      </p:cxnSp>
      <p:cxnSp>
        <p:nvCxnSpPr>
          <p:cNvPr id="22" name="Straight Arrow Connector 21"/>
          <p:cNvCxnSpPr/>
          <p:nvPr/>
        </p:nvCxnSpPr>
        <p:spPr>
          <a:xfrm flipV="1">
            <a:off x="594650" y="2199385"/>
            <a:ext cx="725674" cy="151196"/>
          </a:xfrm>
          <a:prstGeom prst="straightConnector1">
            <a:avLst/>
          </a:prstGeom>
          <a:ln w="57150" cmpd="sng">
            <a:solidFill>
              <a:srgbClr val="0000FF"/>
            </a:solidFill>
            <a:headEnd type="none"/>
            <a:tailEnd type="triangle" w="med" len="lg"/>
          </a:ln>
        </p:spPr>
      </p:cxnSp>
      <p:cxnSp>
        <p:nvCxnSpPr>
          <p:cNvPr id="24" name="Straight Arrow Connector 23"/>
          <p:cNvCxnSpPr/>
          <p:nvPr/>
        </p:nvCxnSpPr>
        <p:spPr>
          <a:xfrm flipV="1">
            <a:off x="594650" y="2695307"/>
            <a:ext cx="725674" cy="151196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/>
            <a:tailEnd type="triangle" w="med" len="lg"/>
          </a:ln>
        </p:spPr>
      </p:cxnSp>
      <p:cxnSp>
        <p:nvCxnSpPr>
          <p:cNvPr id="25" name="Straight Arrow Connector 24"/>
          <p:cNvCxnSpPr/>
          <p:nvPr/>
        </p:nvCxnSpPr>
        <p:spPr>
          <a:xfrm flipV="1">
            <a:off x="594650" y="2943269"/>
            <a:ext cx="725674" cy="151196"/>
          </a:xfrm>
          <a:prstGeom prst="straightConnector1">
            <a:avLst/>
          </a:prstGeom>
          <a:ln w="57150" cmpd="sng">
            <a:solidFill>
              <a:srgbClr val="0000FF"/>
            </a:solidFill>
            <a:headEnd type="none"/>
            <a:tailEnd type="triangle" w="med" len="lg"/>
          </a:ln>
        </p:spPr>
      </p:cxnSp>
      <p:sp>
        <p:nvSpPr>
          <p:cNvPr id="8" name="Rectangle 7"/>
          <p:cNvSpPr/>
          <p:nvPr/>
        </p:nvSpPr>
        <p:spPr>
          <a:xfrm>
            <a:off x="1985526" y="1562359"/>
            <a:ext cx="614808" cy="1501880"/>
          </a:xfrm>
          <a:prstGeom prst="rect">
            <a:avLst/>
          </a:prstGeom>
          <a:ln w="28575" cmpd="sng">
            <a:solidFill>
              <a:srgbClr val="008000"/>
            </a:solidFill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532" y="6585924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04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31800" y="274638"/>
            <a:ext cx="8280400" cy="1143000"/>
          </a:xfrm>
        </p:spPr>
        <p:txBody>
          <a:bodyPr/>
          <a:lstStyle/>
          <a:p>
            <a:r>
              <a:rPr lang="en-US" sz="4000" dirty="0"/>
              <a:t>FILTER NOT EXISTS</a:t>
            </a:r>
          </a:p>
        </p:txBody>
      </p:sp>
      <p:sp>
        <p:nvSpPr>
          <p:cNvPr id="3" name="Rectangle 2"/>
          <p:cNvSpPr/>
          <p:nvPr/>
        </p:nvSpPr>
        <p:spPr>
          <a:xfrm>
            <a:off x="5163426" y="1843598"/>
            <a:ext cx="32693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accent5"/>
                </a:solidFill>
                <a:latin typeface="+mn-lt"/>
              </a:rPr>
              <a:t>testing whether a pattern exists in the data, </a:t>
            </a:r>
          </a:p>
          <a:p>
            <a:pPr algn="ctr"/>
            <a:r>
              <a:rPr lang="en-US" sz="1800" dirty="0">
                <a:solidFill>
                  <a:schemeClr val="accent5"/>
                </a:solidFill>
                <a:latin typeface="+mn-lt"/>
              </a:rPr>
              <a:t>given the bindings already determined by the query pattern</a:t>
            </a:r>
          </a:p>
        </p:txBody>
      </p:sp>
      <p:sp>
        <p:nvSpPr>
          <p:cNvPr id="4" name="Rectangle 3"/>
          <p:cNvSpPr/>
          <p:nvPr/>
        </p:nvSpPr>
        <p:spPr>
          <a:xfrm>
            <a:off x="431800" y="3547774"/>
            <a:ext cx="8280400" cy="8002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MINUS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247854"/>
              </p:ext>
            </p:extLst>
          </p:nvPr>
        </p:nvGraphicFramePr>
        <p:xfrm>
          <a:off x="579120" y="1367592"/>
          <a:ext cx="2307825" cy="175616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76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9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90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?x1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?x2</a:t>
                      </a: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?x3</a:t>
                      </a: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042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0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0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3505200" y="1843598"/>
            <a:ext cx="1076960" cy="31496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000" dirty="0">
                <a:latin typeface="+mn-lt"/>
              </a:rPr>
              <a:t>FILTER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505200" y="2290639"/>
            <a:ext cx="1076960" cy="31496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000" dirty="0">
                <a:latin typeface="+mn-lt"/>
              </a:rPr>
              <a:t>FILTER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505200" y="2737680"/>
            <a:ext cx="1076960" cy="31496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000" dirty="0">
                <a:latin typeface="+mn-lt"/>
              </a:rPr>
              <a:t>FILTER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976880" y="2016318"/>
            <a:ext cx="436880" cy="0"/>
          </a:xfrm>
          <a:prstGeom prst="straightConnector1">
            <a:avLst/>
          </a:prstGeom>
          <a:ln w="57150" cmpd="sng"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976880" y="2453198"/>
            <a:ext cx="436880" cy="0"/>
          </a:xfrm>
          <a:prstGeom prst="straightConnector1">
            <a:avLst/>
          </a:prstGeom>
          <a:ln w="57150" cmpd="sng"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976880" y="2890078"/>
            <a:ext cx="436880" cy="0"/>
          </a:xfrm>
          <a:prstGeom prst="straightConnector1">
            <a:avLst/>
          </a:prstGeom>
          <a:ln w="57150" cmpd="sng"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13232"/>
              </p:ext>
            </p:extLst>
          </p:nvPr>
        </p:nvGraphicFramePr>
        <p:xfrm>
          <a:off x="731521" y="4923592"/>
          <a:ext cx="1635759" cy="175616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545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904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?x1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?x2</a:t>
                      </a: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?y1</a:t>
                      </a: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04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0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0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79120" y="4350167"/>
            <a:ext cx="5011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Graph Pattern   </a:t>
            </a:r>
            <a:r>
              <a:rPr lang="en-US" dirty="0">
                <a:solidFill>
                  <a:schemeClr val="accent6"/>
                </a:solidFill>
                <a:latin typeface="+mn-lt"/>
              </a:rPr>
              <a:t>MINUS </a:t>
            </a:r>
            <a:r>
              <a:rPr lang="en-US" dirty="0">
                <a:latin typeface="+mn-lt"/>
              </a:rPr>
              <a:t>  Graph Pattern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921858"/>
              </p:ext>
            </p:extLst>
          </p:nvPr>
        </p:nvGraphicFramePr>
        <p:xfrm>
          <a:off x="3545840" y="4923592"/>
          <a:ext cx="2307824" cy="175617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5769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9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123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?x1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?x2</a:t>
                      </a: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?z1</a:t>
                      </a: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?z2</a:t>
                      </a: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234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2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2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2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" name="Rounded Rectangle 19"/>
          <p:cNvSpPr/>
          <p:nvPr/>
        </p:nvSpPr>
        <p:spPr>
          <a:xfrm>
            <a:off x="650240" y="4811832"/>
            <a:ext cx="1239520" cy="1954728"/>
          </a:xfrm>
          <a:prstGeom prst="roundRect">
            <a:avLst/>
          </a:prstGeom>
          <a:ln w="57150" cmpd="sng">
            <a:solidFill>
              <a:schemeClr val="accent5"/>
            </a:solidFill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444240" y="4811832"/>
            <a:ext cx="1371600" cy="1954728"/>
          </a:xfrm>
          <a:prstGeom prst="roundRect">
            <a:avLst/>
          </a:prstGeom>
          <a:ln w="57150" cmpd="sng">
            <a:solidFill>
              <a:schemeClr val="accent5"/>
            </a:solidFill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963920" y="4811832"/>
            <a:ext cx="2997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accent5"/>
                </a:solidFill>
                <a:latin typeface="+mn-lt"/>
              </a:rPr>
              <a:t>evaluates both its arguments, then calculates solutions in the left-hand side that are not compatible with the solutions on the right-hand side</a:t>
            </a:r>
          </a:p>
        </p:txBody>
      </p:sp>
    </p:spTree>
    <p:extLst>
      <p:ext uri="{BB962C8B-B14F-4D97-AF65-F5344CB8AC3E}">
        <p14:creationId xmlns:p14="http://schemas.microsoft.com/office/powerpoint/2010/main" val="31133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8" grpId="0"/>
      <p:bldP spid="20" grpId="0" animBg="1"/>
      <p:bldP spid="21" grpId="0" animBg="1"/>
      <p:bldP spid="2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5280" y="3246697"/>
            <a:ext cx="8136434" cy="2308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PREFIX  </a:t>
            </a:r>
            <a:r>
              <a:rPr lang="en-US" sz="1600" dirty="0" err="1">
                <a:latin typeface="Courier"/>
                <a:cs typeface="Courier"/>
              </a:rPr>
              <a:t>rdf</a:t>
            </a:r>
            <a:r>
              <a:rPr lang="en-US" sz="1600" dirty="0">
                <a:latin typeface="Courier"/>
                <a:cs typeface="Courier"/>
              </a:rPr>
              <a:t>:    &lt;http://www.w3.org/1999/02/22-rdf-syntax-ns#&gt; </a:t>
            </a:r>
          </a:p>
          <a:p>
            <a:r>
              <a:rPr lang="en-US" sz="1600" dirty="0">
                <a:latin typeface="Courier"/>
                <a:cs typeface="Courier"/>
              </a:rPr>
              <a:t>PREFIX  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:   &lt;http://</a:t>
            </a:r>
            <a:r>
              <a:rPr lang="en-US" sz="1600" dirty="0" err="1">
                <a:latin typeface="Courier"/>
                <a:cs typeface="Courier"/>
              </a:rPr>
              <a:t>xmlns.com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/0.1/&gt; 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SELECT ?person</a:t>
            </a:r>
          </a:p>
          <a:p>
            <a:r>
              <a:rPr lang="en-US" sz="1600" dirty="0">
                <a:latin typeface="Courier"/>
                <a:cs typeface="Courier"/>
              </a:rPr>
              <a:t>WHERE </a:t>
            </a:r>
          </a:p>
          <a:p>
            <a:r>
              <a:rPr lang="en-US" sz="1600" dirty="0">
                <a:latin typeface="Courier"/>
                <a:cs typeface="Courier"/>
              </a:rPr>
              <a:t>{</a:t>
            </a:r>
          </a:p>
          <a:p>
            <a:r>
              <a:rPr lang="en-US" sz="1600" dirty="0">
                <a:latin typeface="Courier"/>
                <a:cs typeface="Courier"/>
              </a:rPr>
              <a:t>    ?person </a:t>
            </a:r>
            <a:r>
              <a:rPr lang="en-US" sz="1600" dirty="0" err="1">
                <a:latin typeface="Courier"/>
                <a:cs typeface="Courier"/>
              </a:rPr>
              <a:t>rdf:type</a:t>
            </a:r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foaf:Person</a:t>
            </a:r>
            <a:r>
              <a:rPr lang="en-US" sz="1600" dirty="0">
                <a:latin typeface="Courier"/>
                <a:cs typeface="Courier"/>
              </a:rPr>
              <a:t> .</a:t>
            </a:r>
          </a:p>
          <a:p>
            <a:r>
              <a:rPr lang="en-US" sz="1600" dirty="0">
                <a:latin typeface="Courier"/>
                <a:cs typeface="Courier"/>
              </a:rPr>
              <a:t>    FILTER NOT EXISTS { ?person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?name }</a:t>
            </a:r>
          </a:p>
          <a:p>
            <a:r>
              <a:rPr lang="en-US" sz="1600" dirty="0">
                <a:latin typeface="Courier"/>
                <a:cs typeface="Courier"/>
              </a:rPr>
              <a:t>} </a:t>
            </a:r>
          </a:p>
        </p:txBody>
      </p:sp>
      <p:sp>
        <p:nvSpPr>
          <p:cNvPr id="3" name="Rectangle 2"/>
          <p:cNvSpPr/>
          <p:nvPr/>
        </p:nvSpPr>
        <p:spPr>
          <a:xfrm>
            <a:off x="675519" y="876696"/>
            <a:ext cx="8133362" cy="181588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@prefix  :       &lt;http://example/&gt; .</a:t>
            </a:r>
          </a:p>
          <a:p>
            <a:r>
              <a:rPr lang="en-US" sz="1600" dirty="0">
                <a:latin typeface="Courier"/>
                <a:cs typeface="Courier"/>
              </a:rPr>
              <a:t>@prefix  </a:t>
            </a:r>
            <a:r>
              <a:rPr lang="en-US" sz="1600" dirty="0" err="1">
                <a:latin typeface="Courier"/>
                <a:cs typeface="Courier"/>
              </a:rPr>
              <a:t>rdf</a:t>
            </a:r>
            <a:r>
              <a:rPr lang="en-US" sz="1600" dirty="0">
                <a:latin typeface="Courier"/>
                <a:cs typeface="Courier"/>
              </a:rPr>
              <a:t>:    &lt;http://www.w3.org/1999/02/22-rdf-syntax-ns#&gt; .</a:t>
            </a:r>
          </a:p>
          <a:p>
            <a:r>
              <a:rPr lang="en-US" sz="1600" dirty="0">
                <a:latin typeface="Courier"/>
                <a:cs typeface="Courier"/>
              </a:rPr>
              <a:t>@prefix  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:   &lt;http://</a:t>
            </a:r>
            <a:r>
              <a:rPr lang="en-US" sz="1600" dirty="0" err="1">
                <a:latin typeface="Courier"/>
                <a:cs typeface="Courier"/>
              </a:rPr>
              <a:t>xmlns.com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/0.1/&gt;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:</a:t>
            </a:r>
            <a:r>
              <a:rPr lang="en-US" sz="1600" dirty="0" err="1">
                <a:latin typeface="Courier"/>
                <a:cs typeface="Courier"/>
              </a:rPr>
              <a:t>alice</a:t>
            </a:r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rdf:type</a:t>
            </a:r>
            <a:r>
              <a:rPr lang="en-US" sz="1600" dirty="0">
                <a:latin typeface="Courier"/>
                <a:cs typeface="Courier"/>
              </a:rPr>
              <a:t>   </a:t>
            </a:r>
            <a:r>
              <a:rPr lang="en-US" sz="1600" dirty="0" err="1">
                <a:latin typeface="Courier"/>
                <a:cs typeface="Courier"/>
              </a:rPr>
              <a:t>foaf:Person</a:t>
            </a:r>
            <a:r>
              <a:rPr lang="en-US" sz="1600" dirty="0">
                <a:latin typeface="Courier"/>
                <a:cs typeface="Courier"/>
              </a:rPr>
              <a:t> .</a:t>
            </a:r>
          </a:p>
          <a:p>
            <a:r>
              <a:rPr lang="en-US" sz="1600" dirty="0">
                <a:latin typeface="Courier"/>
                <a:cs typeface="Courier"/>
              </a:rPr>
              <a:t>:</a:t>
            </a:r>
            <a:r>
              <a:rPr lang="en-US" sz="1600" dirty="0" err="1">
                <a:latin typeface="Courier"/>
                <a:cs typeface="Courier"/>
              </a:rPr>
              <a:t>alice</a:t>
            </a:r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 "Alice" .</a:t>
            </a:r>
          </a:p>
          <a:p>
            <a:r>
              <a:rPr lang="en-US" sz="1600" dirty="0">
                <a:latin typeface="Courier"/>
                <a:cs typeface="Courier"/>
              </a:rPr>
              <a:t>:bob    </a:t>
            </a:r>
            <a:r>
              <a:rPr lang="en-US" sz="1600" dirty="0" err="1">
                <a:latin typeface="Courier"/>
                <a:cs typeface="Courier"/>
              </a:rPr>
              <a:t>rdf:type</a:t>
            </a:r>
            <a:r>
              <a:rPr lang="en-US" sz="1600" dirty="0">
                <a:latin typeface="Courier"/>
                <a:cs typeface="Courier"/>
              </a:rPr>
              <a:t>   </a:t>
            </a:r>
            <a:r>
              <a:rPr lang="en-US" sz="1600" dirty="0" err="1">
                <a:latin typeface="Courier"/>
                <a:cs typeface="Courier"/>
              </a:rPr>
              <a:t>foaf:Person</a:t>
            </a:r>
            <a:r>
              <a:rPr lang="en-US" sz="1600" dirty="0">
                <a:latin typeface="Courier"/>
                <a:cs typeface="Courier"/>
              </a:rPr>
              <a:t> 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8895" y="410381"/>
            <a:ext cx="60458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1075" y="2780608"/>
            <a:ext cx="78642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782101" y="0"/>
            <a:ext cx="7620000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4000" dirty="0"/>
              <a:t>Negation: Absence of a Pattern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378058"/>
              </p:ext>
            </p:extLst>
          </p:nvPr>
        </p:nvGraphicFramePr>
        <p:xfrm>
          <a:off x="694408" y="6097386"/>
          <a:ext cx="4909409" cy="67661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909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person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&lt;http://example/bob&gt;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99367" y="5636513"/>
            <a:ext cx="798446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1995605" y="5291849"/>
            <a:ext cx="725674" cy="151196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/>
            <a:tailEnd type="triangle" w="med" len="lg"/>
          </a:ln>
        </p:spPr>
      </p:cxnSp>
      <p:sp>
        <p:nvSpPr>
          <p:cNvPr id="23" name="TextBox 22"/>
          <p:cNvSpPr txBox="1"/>
          <p:nvPr/>
        </p:nvSpPr>
        <p:spPr>
          <a:xfrm>
            <a:off x="6805283" y="6098233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  <a:latin typeface="+mn-lt"/>
              </a:rPr>
              <a:t>Can also do FILTER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332773" y="6448153"/>
            <a:ext cx="4163788" cy="296474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38833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30686" y="2038112"/>
            <a:ext cx="2225081" cy="64918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>
                <a:latin typeface="+mn-lt"/>
              </a:rPr>
              <a:t>SELECT</a:t>
            </a:r>
          </a:p>
        </p:txBody>
      </p:sp>
      <p:sp>
        <p:nvSpPr>
          <p:cNvPr id="3" name="Oval 2"/>
          <p:cNvSpPr/>
          <p:nvPr/>
        </p:nvSpPr>
        <p:spPr>
          <a:xfrm>
            <a:off x="4981818" y="2038112"/>
            <a:ext cx="2225081" cy="64918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>
                <a:latin typeface="+mn-lt"/>
              </a:rPr>
              <a:t>ASK</a:t>
            </a:r>
          </a:p>
        </p:txBody>
      </p:sp>
      <p:sp>
        <p:nvSpPr>
          <p:cNvPr id="4" name="Oval 3"/>
          <p:cNvSpPr/>
          <p:nvPr/>
        </p:nvSpPr>
        <p:spPr>
          <a:xfrm>
            <a:off x="1132236" y="4710923"/>
            <a:ext cx="2441682" cy="64918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>
                <a:latin typeface="+mn-lt"/>
              </a:rPr>
              <a:t>CONSTRUCT</a:t>
            </a:r>
          </a:p>
        </p:txBody>
      </p:sp>
      <p:sp>
        <p:nvSpPr>
          <p:cNvPr id="5" name="Oval 4"/>
          <p:cNvSpPr/>
          <p:nvPr/>
        </p:nvSpPr>
        <p:spPr>
          <a:xfrm>
            <a:off x="4981818" y="4710923"/>
            <a:ext cx="2225081" cy="649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>
                <a:latin typeface="+mn-lt"/>
              </a:rPr>
              <a:t>DESCRIBE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SPARQL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63888" y="2884470"/>
            <a:ext cx="1291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Get 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64423" y="2884470"/>
            <a:ext cx="2370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Yes/No questions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79339" y="5562203"/>
            <a:ext cx="2940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Get some information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59075" y="5562203"/>
            <a:ext cx="158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Create RDF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84635" y="197944"/>
            <a:ext cx="39560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3366FF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7698832" y="6219666"/>
            <a:ext cx="1445168" cy="638334"/>
            <a:chOff x="7698832" y="6167290"/>
            <a:chExt cx="1445168" cy="638334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85824" y="6270996"/>
              <a:ext cx="779618" cy="274638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7805576" y="6584916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698832" y="6167290"/>
              <a:ext cx="1445168" cy="63833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742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1497" y="917015"/>
            <a:ext cx="5996893" cy="280076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@prefix :       &lt;http://example/&gt; .</a:t>
            </a:r>
          </a:p>
          <a:p>
            <a:r>
              <a:rPr lang="en-US" sz="1600" dirty="0">
                <a:latin typeface="Courier"/>
                <a:cs typeface="Courier"/>
              </a:rPr>
              <a:t>@prefix 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:   &lt;http://</a:t>
            </a:r>
            <a:r>
              <a:rPr lang="en-US" sz="1600" dirty="0" err="1">
                <a:latin typeface="Courier"/>
                <a:cs typeface="Courier"/>
              </a:rPr>
              <a:t>xmlns.com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/0.1/&gt;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:</a:t>
            </a:r>
            <a:r>
              <a:rPr lang="en-US" sz="1600" dirty="0" err="1">
                <a:latin typeface="Courier"/>
                <a:cs typeface="Courier"/>
              </a:rPr>
              <a:t>alice</a:t>
            </a:r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foaf:givenName</a:t>
            </a:r>
            <a:r>
              <a:rPr lang="en-US" sz="1600" dirty="0">
                <a:latin typeface="Courier"/>
                <a:cs typeface="Courier"/>
              </a:rPr>
              <a:t> "Alice" ;</a:t>
            </a:r>
          </a:p>
          <a:p>
            <a:r>
              <a:rPr lang="en-US" sz="1600" dirty="0">
                <a:latin typeface="Courier"/>
                <a:cs typeface="Courier"/>
              </a:rPr>
              <a:t>        </a:t>
            </a:r>
            <a:r>
              <a:rPr lang="en-US" sz="1600" dirty="0" err="1">
                <a:latin typeface="Courier"/>
                <a:cs typeface="Courier"/>
              </a:rPr>
              <a:t>foaf:familyName</a:t>
            </a:r>
            <a:r>
              <a:rPr lang="en-US" sz="1600" dirty="0">
                <a:latin typeface="Courier"/>
                <a:cs typeface="Courier"/>
              </a:rPr>
              <a:t> "Smith"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:bob    </a:t>
            </a:r>
            <a:r>
              <a:rPr lang="en-US" sz="1600" dirty="0" err="1">
                <a:latin typeface="Courier"/>
                <a:cs typeface="Courier"/>
              </a:rPr>
              <a:t>foaf:givenName</a:t>
            </a:r>
            <a:r>
              <a:rPr lang="en-US" sz="1600" dirty="0">
                <a:latin typeface="Courier"/>
                <a:cs typeface="Courier"/>
              </a:rPr>
              <a:t> "Bob" ;</a:t>
            </a:r>
          </a:p>
          <a:p>
            <a:r>
              <a:rPr lang="en-US" sz="1600" dirty="0">
                <a:latin typeface="Courier"/>
                <a:cs typeface="Courier"/>
              </a:rPr>
              <a:t>        </a:t>
            </a:r>
            <a:r>
              <a:rPr lang="en-US" sz="1600" dirty="0" err="1">
                <a:latin typeface="Courier"/>
                <a:cs typeface="Courier"/>
              </a:rPr>
              <a:t>foaf:familyName</a:t>
            </a:r>
            <a:r>
              <a:rPr lang="en-US" sz="1600" dirty="0">
                <a:latin typeface="Courier"/>
                <a:cs typeface="Courier"/>
              </a:rPr>
              <a:t> "Jones"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:carol  </a:t>
            </a:r>
            <a:r>
              <a:rPr lang="en-US" sz="1600" dirty="0" err="1">
                <a:latin typeface="Courier"/>
                <a:cs typeface="Courier"/>
              </a:rPr>
              <a:t>foaf:givenName</a:t>
            </a:r>
            <a:r>
              <a:rPr lang="en-US" sz="1600" dirty="0">
                <a:latin typeface="Courier"/>
                <a:cs typeface="Courier"/>
              </a:rPr>
              <a:t> "Carol" ;</a:t>
            </a:r>
          </a:p>
          <a:p>
            <a:r>
              <a:rPr lang="en-US" sz="1600" dirty="0">
                <a:latin typeface="Courier"/>
                <a:cs typeface="Courier"/>
              </a:rPr>
              <a:t>        </a:t>
            </a:r>
            <a:r>
              <a:rPr lang="en-US" sz="1600" dirty="0" err="1">
                <a:latin typeface="Courier"/>
                <a:cs typeface="Courier"/>
              </a:rPr>
              <a:t>foaf:familyName</a:t>
            </a:r>
            <a:r>
              <a:rPr lang="en-US" sz="1600" dirty="0">
                <a:latin typeface="Courier"/>
                <a:cs typeface="Courier"/>
              </a:rPr>
              <a:t> "Smith" 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7713" y="3716534"/>
            <a:ext cx="60458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13444" y="2780619"/>
            <a:ext cx="78642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342680" y="0"/>
            <a:ext cx="8577066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4000" dirty="0"/>
              <a:t>Negation: Removing Possible Solutions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900149"/>
              </p:ext>
            </p:extLst>
          </p:nvPr>
        </p:nvGraphicFramePr>
        <p:xfrm>
          <a:off x="371888" y="5401884"/>
          <a:ext cx="3770504" cy="101491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770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&lt;http://example/carol&gt;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&lt;http://example/</a:t>
                      </a:r>
                      <a:r>
                        <a:rPr lang="en-US" sz="1600" dirty="0" err="1">
                          <a:latin typeface="Courier"/>
                          <a:cs typeface="Courier"/>
                        </a:rPr>
                        <a:t>alice</a:t>
                      </a:r>
                      <a:r>
                        <a:rPr lang="en-US" sz="1600" dirty="0">
                          <a:latin typeface="Courier"/>
                          <a:cs typeface="Courier"/>
                        </a:rPr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66766" y="4941012"/>
            <a:ext cx="798446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87959" y="6227839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4001290" y="2298180"/>
            <a:ext cx="745829" cy="231822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/>
            <a:tailEnd type="triangle" w="med" len="lg"/>
          </a:ln>
        </p:spPr>
      </p:cxnSp>
      <p:sp>
        <p:nvSpPr>
          <p:cNvPr id="2" name="Rectangle 1"/>
          <p:cNvSpPr/>
          <p:nvPr/>
        </p:nvSpPr>
        <p:spPr>
          <a:xfrm>
            <a:off x="4737030" y="3236629"/>
            <a:ext cx="4162562" cy="25545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PREFIX :     &lt;http://example/&gt;</a:t>
            </a:r>
          </a:p>
          <a:p>
            <a:r>
              <a:rPr lang="en-US" sz="1600" dirty="0">
                <a:latin typeface="Courier"/>
                <a:cs typeface="Courier"/>
              </a:rPr>
              <a:t>PREFIX 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: </a:t>
            </a:r>
            <a:r>
              <a:rPr lang="en-US" sz="1100" dirty="0">
                <a:latin typeface="Courier"/>
                <a:cs typeface="Courier"/>
              </a:rPr>
              <a:t>&lt;http://</a:t>
            </a:r>
            <a:r>
              <a:rPr lang="en-US" sz="1100" dirty="0" err="1">
                <a:latin typeface="Courier"/>
                <a:cs typeface="Courier"/>
              </a:rPr>
              <a:t>xmlns.com</a:t>
            </a:r>
            <a:r>
              <a:rPr lang="en-US" sz="1100" dirty="0">
                <a:latin typeface="Courier"/>
                <a:cs typeface="Courier"/>
              </a:rPr>
              <a:t>/</a:t>
            </a:r>
            <a:r>
              <a:rPr lang="en-US" sz="1100" dirty="0" err="1">
                <a:latin typeface="Courier"/>
                <a:cs typeface="Courier"/>
              </a:rPr>
              <a:t>foaf</a:t>
            </a:r>
            <a:r>
              <a:rPr lang="en-US" sz="1100" dirty="0">
                <a:latin typeface="Courier"/>
                <a:cs typeface="Courier"/>
              </a:rPr>
              <a:t>/0.1/&gt;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SELECT DISTINCT ?s</a:t>
            </a:r>
          </a:p>
          <a:p>
            <a:r>
              <a:rPr lang="en-US" sz="1600" dirty="0">
                <a:latin typeface="Courier"/>
                <a:cs typeface="Courier"/>
              </a:rPr>
              <a:t>WHERE {</a:t>
            </a:r>
          </a:p>
          <a:p>
            <a:r>
              <a:rPr lang="en-US" sz="1600" dirty="0">
                <a:latin typeface="Courier"/>
                <a:cs typeface="Courier"/>
              </a:rPr>
              <a:t>   ?s ?p ?o .</a:t>
            </a:r>
          </a:p>
          <a:p>
            <a:r>
              <a:rPr lang="en-US" sz="1600" dirty="0">
                <a:latin typeface="Courier"/>
                <a:cs typeface="Courier"/>
              </a:rPr>
              <a:t>   MINUS {</a:t>
            </a:r>
          </a:p>
          <a:p>
            <a:r>
              <a:rPr lang="en-US" sz="1600" dirty="0">
                <a:latin typeface="Courier"/>
                <a:cs typeface="Courier"/>
              </a:rPr>
              <a:t>      ?s </a:t>
            </a:r>
            <a:r>
              <a:rPr lang="en-US" sz="1600" dirty="0" err="1">
                <a:latin typeface="Courier"/>
                <a:cs typeface="Courier"/>
              </a:rPr>
              <a:t>foaf:givenName</a:t>
            </a:r>
            <a:r>
              <a:rPr lang="en-US" sz="1600" dirty="0">
                <a:latin typeface="Courier"/>
                <a:cs typeface="Courier"/>
              </a:rPr>
              <a:t> "Bob" .</a:t>
            </a:r>
          </a:p>
          <a:p>
            <a:r>
              <a:rPr lang="en-US" sz="1600" dirty="0">
                <a:latin typeface="Courier"/>
                <a:cs typeface="Courier"/>
              </a:rPr>
              <a:t>   }</a:t>
            </a:r>
          </a:p>
          <a:p>
            <a:r>
              <a:rPr lang="en-US" sz="1600" dirty="0">
                <a:latin typeface="Courier"/>
                <a:cs typeface="Courier"/>
              </a:rPr>
              <a:t>}</a:t>
            </a:r>
          </a:p>
        </p:txBody>
      </p:sp>
      <p:sp>
        <p:nvSpPr>
          <p:cNvPr id="14" name="Oval 13"/>
          <p:cNvSpPr/>
          <p:nvPr/>
        </p:nvSpPr>
        <p:spPr>
          <a:xfrm>
            <a:off x="5099811" y="4494320"/>
            <a:ext cx="413232" cy="292608"/>
          </a:xfrm>
          <a:prstGeom prst="ellipse">
            <a:avLst/>
          </a:prstGeom>
          <a:ln w="57150" cmpd="sng">
            <a:solidFill>
              <a:srgbClr val="FF0000"/>
            </a:solidFill>
          </a:ln>
        </p:spPr>
        <p:txBody>
          <a:bodyPr rtlCol="0" anchor="ctr">
            <a:sp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490580" y="4992551"/>
            <a:ext cx="413232" cy="292608"/>
          </a:xfrm>
          <a:prstGeom prst="ellipse">
            <a:avLst/>
          </a:prstGeom>
          <a:ln w="57150" cmpd="sng">
            <a:solidFill>
              <a:srgbClr val="FF0000"/>
            </a:solidFill>
          </a:ln>
        </p:spPr>
        <p:txBody>
          <a:bodyPr rtlCol="0" anchor="ctr">
            <a:sp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See section 8.3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0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2369" y="5831815"/>
            <a:ext cx="3629401" cy="538506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532" y="6585924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05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924351" y="1305239"/>
            <a:ext cx="3742108" cy="58477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@prefix : &lt;http://example/&gt; .</a:t>
            </a:r>
          </a:p>
          <a:p>
            <a:r>
              <a:rPr lang="en-US" sz="1600" dirty="0">
                <a:latin typeface="Courier"/>
                <a:cs typeface="Courier"/>
              </a:rPr>
              <a:t>:a :b :c 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61877" y="761424"/>
            <a:ext cx="60458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37427" y="820632"/>
            <a:ext cx="1954111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 “FILTER”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855562"/>
              </p:ext>
            </p:extLst>
          </p:nvPr>
        </p:nvGraphicFramePr>
        <p:xfrm>
          <a:off x="428799" y="2901755"/>
          <a:ext cx="8237661" cy="338306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745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5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5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700326" y="2397845"/>
            <a:ext cx="196613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 “FILTER”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2" name="Rectangle 1"/>
          <p:cNvSpPr/>
          <p:nvPr/>
        </p:nvSpPr>
        <p:spPr>
          <a:xfrm>
            <a:off x="428799" y="1305239"/>
            <a:ext cx="4162739" cy="13234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sz="1600" dirty="0">
                <a:latin typeface="Courier"/>
                <a:cs typeface="Courier"/>
              </a:rPr>
              <a:t>SELECT *</a:t>
            </a:r>
          </a:p>
          <a:p>
            <a:r>
              <a:rPr lang="fr-FR" sz="1600" dirty="0">
                <a:latin typeface="Courier"/>
                <a:cs typeface="Courier"/>
              </a:rPr>
              <a:t>{ </a:t>
            </a:r>
          </a:p>
          <a:p>
            <a:r>
              <a:rPr lang="fr-FR" sz="1600" dirty="0">
                <a:latin typeface="Courier"/>
                <a:cs typeface="Courier"/>
              </a:rPr>
              <a:t>  ?s ?p ?o</a:t>
            </a:r>
          </a:p>
          <a:p>
            <a:r>
              <a:rPr lang="fr-FR" sz="1600" dirty="0">
                <a:latin typeface="Courier"/>
                <a:cs typeface="Courier"/>
              </a:rPr>
              <a:t>  FILTER NOT EXISTS { ?x ?y ?z }</a:t>
            </a:r>
          </a:p>
          <a:p>
            <a:r>
              <a:rPr lang="fr-FR" sz="1600" dirty="0">
                <a:latin typeface="Courier"/>
                <a:cs typeface="Courier"/>
              </a:rPr>
              <a:t>}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0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924351" y="3930056"/>
            <a:ext cx="3654599" cy="296474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2176" y="0"/>
            <a:ext cx="8279649" cy="820632"/>
          </a:xfrm>
        </p:spPr>
        <p:txBody>
          <a:bodyPr/>
          <a:lstStyle/>
          <a:p>
            <a:r>
              <a:rPr lang="en-US" sz="4800" dirty="0"/>
              <a:t>FILTER </a:t>
            </a:r>
            <a:r>
              <a:rPr lang="en-US" sz="4800" dirty="0" err="1"/>
              <a:t>vs</a:t>
            </a:r>
            <a:r>
              <a:rPr lang="en-US" sz="4800" dirty="0"/>
              <a:t> MINUS, Example 1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32176" y="3087661"/>
            <a:ext cx="8234283" cy="538506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532" y="6585924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71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924351" y="1305239"/>
            <a:ext cx="3742108" cy="58477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@prefix : &lt;http://example/&gt; .</a:t>
            </a:r>
          </a:p>
          <a:p>
            <a:r>
              <a:rPr lang="en-US" sz="1600" dirty="0">
                <a:latin typeface="Courier"/>
                <a:cs typeface="Courier"/>
              </a:rPr>
              <a:t>:a :b :c 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61877" y="761424"/>
            <a:ext cx="60458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37427" y="820632"/>
            <a:ext cx="1954111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 “FILTER”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076939"/>
              </p:ext>
            </p:extLst>
          </p:nvPr>
        </p:nvGraphicFramePr>
        <p:xfrm>
          <a:off x="428799" y="2901755"/>
          <a:ext cx="8237661" cy="338306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745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5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5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700326" y="2397845"/>
            <a:ext cx="196613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 “FILTER”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2" name="Rectangle 1"/>
          <p:cNvSpPr/>
          <p:nvPr/>
        </p:nvSpPr>
        <p:spPr>
          <a:xfrm>
            <a:off x="428799" y="1305239"/>
            <a:ext cx="4162739" cy="13234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sz="1600" dirty="0">
                <a:latin typeface="Courier"/>
                <a:cs typeface="Courier"/>
              </a:rPr>
              <a:t>SELECT *</a:t>
            </a:r>
          </a:p>
          <a:p>
            <a:r>
              <a:rPr lang="fr-FR" sz="1600" dirty="0">
                <a:latin typeface="Courier"/>
                <a:cs typeface="Courier"/>
              </a:rPr>
              <a:t>{ </a:t>
            </a:r>
          </a:p>
          <a:p>
            <a:r>
              <a:rPr lang="fr-FR" sz="1600" dirty="0">
                <a:latin typeface="Courier"/>
                <a:cs typeface="Courier"/>
              </a:rPr>
              <a:t>  ?s ?p ?o</a:t>
            </a:r>
          </a:p>
          <a:p>
            <a:r>
              <a:rPr lang="fr-FR" sz="1600" dirty="0">
                <a:latin typeface="Courier"/>
                <a:cs typeface="Courier"/>
              </a:rPr>
              <a:t>  FILTER NOT EXISTS { ?x ?y ?z }</a:t>
            </a:r>
          </a:p>
          <a:p>
            <a:r>
              <a:rPr lang="fr-FR" sz="1600" dirty="0">
                <a:latin typeface="Courier"/>
                <a:cs typeface="Courier"/>
              </a:rPr>
              <a:t>}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2176" y="0"/>
            <a:ext cx="8279649" cy="820632"/>
          </a:xfrm>
        </p:spPr>
        <p:txBody>
          <a:bodyPr/>
          <a:lstStyle/>
          <a:p>
            <a:r>
              <a:rPr lang="en-US" sz="4800" dirty="0"/>
              <a:t>FILTER </a:t>
            </a:r>
            <a:r>
              <a:rPr lang="en-US" sz="4800" dirty="0" err="1"/>
              <a:t>vs</a:t>
            </a:r>
            <a:r>
              <a:rPr lang="en-US" sz="4800" dirty="0"/>
              <a:t> MINUS, Example 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67546" y="3731406"/>
            <a:ext cx="2023992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 “MINUS”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903698"/>
              </p:ext>
            </p:extLst>
          </p:nvPr>
        </p:nvGraphicFramePr>
        <p:xfrm>
          <a:off x="428799" y="5924289"/>
          <a:ext cx="8237661" cy="67661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745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5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5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&lt;http://example/a&gt;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urier"/>
                          <a:cs typeface="Courier"/>
                        </a:rPr>
                        <a:t>&lt;http://example/b&gt;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urier"/>
                          <a:cs typeface="Courier"/>
                        </a:rPr>
                        <a:t>&lt;http://example/c&gt;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630445" y="5420379"/>
            <a:ext cx="2036014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 “MINUS”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28799" y="4216013"/>
            <a:ext cx="4162739" cy="15696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sz="1600" dirty="0">
                <a:latin typeface="Courier"/>
                <a:cs typeface="Courier"/>
              </a:rPr>
              <a:t>SELECT *</a:t>
            </a:r>
          </a:p>
          <a:p>
            <a:r>
              <a:rPr lang="fr-FR" sz="1600" dirty="0">
                <a:latin typeface="Courier"/>
                <a:cs typeface="Courier"/>
              </a:rPr>
              <a:t>{ </a:t>
            </a:r>
          </a:p>
          <a:p>
            <a:r>
              <a:rPr lang="fr-FR" sz="1600" dirty="0">
                <a:latin typeface="Courier"/>
                <a:cs typeface="Courier"/>
              </a:rPr>
              <a:t>   ?s ?p ?o </a:t>
            </a:r>
          </a:p>
          <a:p>
            <a:r>
              <a:rPr lang="fr-FR" sz="1600" dirty="0">
                <a:latin typeface="Courier"/>
                <a:cs typeface="Courier"/>
              </a:rPr>
              <a:t>   MINUS </a:t>
            </a:r>
          </a:p>
          <a:p>
            <a:r>
              <a:rPr lang="fr-FR" sz="1600" dirty="0">
                <a:latin typeface="Courier"/>
                <a:cs typeface="Courier"/>
              </a:rPr>
              <a:t>     { ?x ?y ?z }</a:t>
            </a:r>
          </a:p>
          <a:p>
            <a:r>
              <a:rPr lang="fr-FR" sz="1600" dirty="0">
                <a:latin typeface="Courier"/>
                <a:cs typeface="Courier"/>
              </a:rPr>
              <a:t>}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32176" y="6072555"/>
            <a:ext cx="8234283" cy="538506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5106" y="6596390"/>
            <a:ext cx="2459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</a:t>
            </a:r>
            <a:r>
              <a:rPr lang="en-US" sz="11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Szekely</a:t>
            </a:r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, Jose Luis Ambite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" y="6591425"/>
            <a:ext cx="779618" cy="27463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640277" y="4595663"/>
            <a:ext cx="2754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No shared variables!</a:t>
            </a:r>
          </a:p>
        </p:txBody>
      </p:sp>
    </p:spTree>
    <p:extLst>
      <p:ext uri="{BB962C8B-B14F-4D97-AF65-F5344CB8AC3E}">
        <p14:creationId xmlns:p14="http://schemas.microsoft.com/office/powerpoint/2010/main" val="261906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924351" y="1305239"/>
            <a:ext cx="3742108" cy="58477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@prefix : &lt;http://example/&gt; .</a:t>
            </a:r>
          </a:p>
          <a:p>
            <a:r>
              <a:rPr lang="en-US" sz="1600" dirty="0">
                <a:latin typeface="Courier"/>
                <a:cs typeface="Courier"/>
              </a:rPr>
              <a:t>:a :b :c 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61877" y="761424"/>
            <a:ext cx="60458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37427" y="749512"/>
            <a:ext cx="1954111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 “FILTER”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724015"/>
              </p:ext>
            </p:extLst>
          </p:nvPr>
        </p:nvGraphicFramePr>
        <p:xfrm>
          <a:off x="428799" y="2901755"/>
          <a:ext cx="8237661" cy="338306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745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5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5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700326" y="2397845"/>
            <a:ext cx="196613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 “FILTER”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2" name="Rectangle 1"/>
          <p:cNvSpPr/>
          <p:nvPr/>
        </p:nvSpPr>
        <p:spPr>
          <a:xfrm>
            <a:off x="428799" y="1305239"/>
            <a:ext cx="4162739" cy="13234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sz="1600" dirty="0">
                <a:latin typeface="Courier"/>
                <a:cs typeface="Courier"/>
              </a:rPr>
              <a:t>SELECT *</a:t>
            </a:r>
          </a:p>
          <a:p>
            <a:r>
              <a:rPr lang="fr-FR" sz="1600" dirty="0">
                <a:latin typeface="Courier"/>
                <a:cs typeface="Courier"/>
              </a:rPr>
              <a:t>{ </a:t>
            </a:r>
          </a:p>
          <a:p>
            <a:r>
              <a:rPr lang="fr-FR" sz="1600" dirty="0">
                <a:latin typeface="Courier"/>
                <a:cs typeface="Courier"/>
              </a:rPr>
              <a:t>  ?s ?p ?o</a:t>
            </a:r>
          </a:p>
          <a:p>
            <a:r>
              <a:rPr lang="fr-FR" sz="1600" dirty="0">
                <a:latin typeface="Courier"/>
                <a:cs typeface="Courier"/>
              </a:rPr>
              <a:t>  FILTER NOT EXISTS { ?x ?y ?z }</a:t>
            </a:r>
          </a:p>
          <a:p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0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924351" y="3930056"/>
            <a:ext cx="3654599" cy="296474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2176" y="0"/>
            <a:ext cx="8279649" cy="820632"/>
          </a:xfrm>
        </p:spPr>
        <p:txBody>
          <a:bodyPr/>
          <a:lstStyle/>
          <a:p>
            <a:r>
              <a:rPr lang="en-US" sz="4800" dirty="0"/>
              <a:t>FILTER </a:t>
            </a:r>
            <a:r>
              <a:rPr lang="en-US" sz="4800" dirty="0" err="1"/>
              <a:t>vs</a:t>
            </a:r>
            <a:r>
              <a:rPr lang="en-US" sz="4800" dirty="0"/>
              <a:t> MINUS, Example 2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32176" y="3087661"/>
            <a:ext cx="8234283" cy="538506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28799" y="1203639"/>
            <a:ext cx="4162739" cy="15696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sz="1600" dirty="0">
                <a:latin typeface="Courier"/>
                <a:cs typeface="Courier"/>
              </a:rPr>
              <a:t>PREFIX : &lt;http://</a:t>
            </a:r>
            <a:r>
              <a:rPr lang="fr-FR" sz="1600" dirty="0" err="1">
                <a:latin typeface="Courier"/>
                <a:cs typeface="Courier"/>
              </a:rPr>
              <a:t>example</a:t>
            </a:r>
            <a:r>
              <a:rPr lang="fr-FR" sz="1600" dirty="0">
                <a:latin typeface="Courier"/>
                <a:cs typeface="Courier"/>
              </a:rPr>
              <a:t>/&gt;</a:t>
            </a:r>
          </a:p>
          <a:p>
            <a:r>
              <a:rPr lang="fr-FR" sz="1600" dirty="0">
                <a:latin typeface="Courier"/>
                <a:cs typeface="Courier"/>
              </a:rPr>
              <a:t>SELECT * </a:t>
            </a:r>
          </a:p>
          <a:p>
            <a:r>
              <a:rPr lang="fr-FR" sz="1600" dirty="0">
                <a:latin typeface="Courier"/>
                <a:cs typeface="Courier"/>
              </a:rPr>
              <a:t>{ </a:t>
            </a:r>
          </a:p>
          <a:p>
            <a:r>
              <a:rPr lang="fr-FR" sz="1600" dirty="0">
                <a:latin typeface="Courier"/>
                <a:cs typeface="Courier"/>
              </a:rPr>
              <a:t>  ?s ?p ?o </a:t>
            </a:r>
          </a:p>
          <a:p>
            <a:r>
              <a:rPr lang="fr-FR" sz="1600" dirty="0">
                <a:latin typeface="Courier"/>
                <a:cs typeface="Courier"/>
              </a:rPr>
              <a:t>  FILTER NOT EXISTS { :a :b :c }</a:t>
            </a:r>
          </a:p>
          <a:p>
            <a:r>
              <a:rPr lang="fr-FR" sz="1600" dirty="0">
                <a:latin typeface="Courier"/>
                <a:cs typeface="Courier"/>
              </a:rPr>
              <a:t>}</a:t>
            </a:r>
            <a:endParaRPr lang="en-US" sz="1600" dirty="0">
              <a:latin typeface="Courier"/>
              <a:cs typeface="Courier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532" y="6585924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96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924351" y="1305239"/>
            <a:ext cx="3742108" cy="58477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@prefix : &lt;http://example/&gt; .</a:t>
            </a:r>
          </a:p>
          <a:p>
            <a:r>
              <a:rPr lang="en-US" sz="1600" dirty="0">
                <a:latin typeface="Courier"/>
                <a:cs typeface="Courier"/>
              </a:rPr>
              <a:t>:a :b :c 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61877" y="761424"/>
            <a:ext cx="60458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37427" y="719032"/>
            <a:ext cx="1954111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 “FILTER”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103468"/>
              </p:ext>
            </p:extLst>
          </p:nvPr>
        </p:nvGraphicFramePr>
        <p:xfrm>
          <a:off x="428799" y="2901755"/>
          <a:ext cx="8237661" cy="67661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745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5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5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700326" y="2397845"/>
            <a:ext cx="196613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 “FILTER”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2" name="Rectangle 1"/>
          <p:cNvSpPr/>
          <p:nvPr/>
        </p:nvSpPr>
        <p:spPr>
          <a:xfrm>
            <a:off x="428799" y="1203639"/>
            <a:ext cx="4162739" cy="15696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sz="1600" dirty="0">
                <a:latin typeface="Courier"/>
                <a:cs typeface="Courier"/>
              </a:rPr>
              <a:t>PREFIX : &lt;http://</a:t>
            </a:r>
            <a:r>
              <a:rPr lang="fr-FR" sz="1600" dirty="0" err="1">
                <a:latin typeface="Courier"/>
                <a:cs typeface="Courier"/>
              </a:rPr>
              <a:t>example</a:t>
            </a:r>
            <a:r>
              <a:rPr lang="fr-FR" sz="1600" dirty="0">
                <a:latin typeface="Courier"/>
                <a:cs typeface="Courier"/>
              </a:rPr>
              <a:t>/&gt;</a:t>
            </a:r>
          </a:p>
          <a:p>
            <a:r>
              <a:rPr lang="fr-FR" sz="1600" dirty="0">
                <a:latin typeface="Courier"/>
                <a:cs typeface="Courier"/>
              </a:rPr>
              <a:t>SELECT * </a:t>
            </a:r>
          </a:p>
          <a:p>
            <a:r>
              <a:rPr lang="fr-FR" sz="1600" dirty="0">
                <a:latin typeface="Courier"/>
                <a:cs typeface="Courier"/>
              </a:rPr>
              <a:t>{ </a:t>
            </a:r>
          </a:p>
          <a:p>
            <a:r>
              <a:rPr lang="fr-FR" sz="1600" dirty="0">
                <a:latin typeface="Courier"/>
                <a:cs typeface="Courier"/>
              </a:rPr>
              <a:t>  ?s ?p ?o </a:t>
            </a:r>
          </a:p>
          <a:p>
            <a:r>
              <a:rPr lang="fr-FR" sz="1600" dirty="0">
                <a:latin typeface="Courier"/>
                <a:cs typeface="Courier"/>
              </a:rPr>
              <a:t>  FILTER NOT EXISTS { :a :b :c }</a:t>
            </a:r>
          </a:p>
          <a:p>
            <a:r>
              <a:rPr lang="fr-FR" sz="1600" dirty="0">
                <a:latin typeface="Courier"/>
                <a:cs typeface="Courier"/>
              </a:rPr>
              <a:t>}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0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2176" y="0"/>
            <a:ext cx="8279649" cy="820632"/>
          </a:xfrm>
        </p:spPr>
        <p:txBody>
          <a:bodyPr/>
          <a:lstStyle/>
          <a:p>
            <a:r>
              <a:rPr lang="en-US" sz="4800" dirty="0"/>
              <a:t>FILTER </a:t>
            </a:r>
            <a:r>
              <a:rPr lang="en-US" sz="4800" dirty="0" err="1"/>
              <a:t>vs</a:t>
            </a:r>
            <a:r>
              <a:rPr lang="en-US" sz="4800" dirty="0"/>
              <a:t> MINUS, Example 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67546" y="3731406"/>
            <a:ext cx="2023992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 “MINUS”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901775"/>
              </p:ext>
            </p:extLst>
          </p:nvPr>
        </p:nvGraphicFramePr>
        <p:xfrm>
          <a:off x="428799" y="5924289"/>
          <a:ext cx="8237661" cy="67661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745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5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5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&lt;http://example/a&gt;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urier"/>
                          <a:cs typeface="Courier"/>
                        </a:rPr>
                        <a:t>&lt;http://example/b&gt;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urier"/>
                          <a:cs typeface="Courier"/>
                        </a:rPr>
                        <a:t>&lt;http://example/c&gt;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630445" y="5420379"/>
            <a:ext cx="2036014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 “MINUS”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28799" y="4216013"/>
            <a:ext cx="4162739" cy="15696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PREFIX : &lt;http://example/&gt;</a:t>
            </a:r>
          </a:p>
          <a:p>
            <a:r>
              <a:rPr lang="en-US" sz="1600" dirty="0">
                <a:latin typeface="Courier"/>
                <a:cs typeface="Courier"/>
              </a:rPr>
              <a:t>SELECT * </a:t>
            </a:r>
          </a:p>
          <a:p>
            <a:r>
              <a:rPr lang="en-US" sz="1600" dirty="0">
                <a:latin typeface="Courier"/>
                <a:cs typeface="Courier"/>
              </a:rPr>
              <a:t>{ </a:t>
            </a:r>
          </a:p>
          <a:p>
            <a:r>
              <a:rPr lang="en-US" sz="1600" dirty="0">
                <a:latin typeface="Courier"/>
                <a:cs typeface="Courier"/>
              </a:rPr>
              <a:t>  ?s ?p ?o </a:t>
            </a:r>
          </a:p>
          <a:p>
            <a:r>
              <a:rPr lang="en-US" sz="1600" dirty="0">
                <a:latin typeface="Courier"/>
                <a:cs typeface="Courier"/>
              </a:rPr>
              <a:t>  MINUS { :a :b :c }</a:t>
            </a:r>
          </a:p>
          <a:p>
            <a:r>
              <a:rPr lang="en-US" sz="1600" dirty="0">
                <a:latin typeface="Courier"/>
                <a:cs typeface="Courier"/>
              </a:rPr>
              <a:t>}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32176" y="6072555"/>
            <a:ext cx="8234283" cy="538506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532" y="6585924"/>
            <a:ext cx="779618" cy="27463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640277" y="4595663"/>
            <a:ext cx="2754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No shared variables!</a:t>
            </a:r>
          </a:p>
        </p:txBody>
      </p:sp>
    </p:spTree>
    <p:extLst>
      <p:ext uri="{BB962C8B-B14F-4D97-AF65-F5344CB8AC3E}">
        <p14:creationId xmlns:p14="http://schemas.microsoft.com/office/powerpoint/2010/main" val="19618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303499" y="399246"/>
            <a:ext cx="1645118" cy="20621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@prefix : </a:t>
            </a:r>
            <a:r>
              <a:rPr lang="en-US" sz="1000" dirty="0">
                <a:latin typeface="Courier"/>
                <a:cs typeface="Courier"/>
              </a:rPr>
              <a:t>&lt;…</a:t>
            </a:r>
          </a:p>
          <a:p>
            <a:r>
              <a:rPr lang="en-US" sz="1600" dirty="0">
                <a:latin typeface="Courier"/>
                <a:cs typeface="Courier"/>
              </a:rPr>
              <a:t>:a :p 1 .</a:t>
            </a:r>
          </a:p>
          <a:p>
            <a:r>
              <a:rPr lang="en-US" sz="1600" dirty="0">
                <a:latin typeface="Courier"/>
                <a:cs typeface="Courier"/>
              </a:rPr>
              <a:t>:a :q 1 .</a:t>
            </a:r>
          </a:p>
          <a:p>
            <a:r>
              <a:rPr lang="en-US" sz="1600" dirty="0">
                <a:latin typeface="Courier"/>
                <a:cs typeface="Courier"/>
              </a:rPr>
              <a:t>:a :q 2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:b :p 3.0 .</a:t>
            </a:r>
          </a:p>
          <a:p>
            <a:r>
              <a:rPr lang="en-US" sz="1600" dirty="0">
                <a:latin typeface="Courier"/>
                <a:cs typeface="Courier"/>
              </a:rPr>
              <a:t>:b :q 4.0 .</a:t>
            </a:r>
          </a:p>
          <a:p>
            <a:r>
              <a:rPr lang="en-US" sz="1600" dirty="0">
                <a:latin typeface="Courier"/>
                <a:cs typeface="Courier"/>
              </a:rPr>
              <a:t>:b :q 5.0 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25483" y="0"/>
            <a:ext cx="60458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47294" y="1051465"/>
            <a:ext cx="1954111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 “FILTER”</a:t>
            </a: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342680" y="0"/>
            <a:ext cx="5831474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4000" dirty="0"/>
              <a:t>Brain Teaser: Inner Filter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637519"/>
              </p:ext>
            </p:extLst>
          </p:nvPr>
        </p:nvGraphicFramePr>
        <p:xfrm>
          <a:off x="4924351" y="2920500"/>
          <a:ext cx="3770504" cy="67661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20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8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&lt;http://</a:t>
                      </a:r>
                      <a:r>
                        <a:rPr lang="en-US" sz="1600" dirty="0" err="1">
                          <a:latin typeface="Courier"/>
                          <a:cs typeface="Courier"/>
                        </a:rPr>
                        <a:t>example.com</a:t>
                      </a:r>
                      <a:r>
                        <a:rPr lang="en-US" sz="1600" dirty="0">
                          <a:latin typeface="Courier"/>
                          <a:cs typeface="Courier"/>
                        </a:rPr>
                        <a:t>/b&gt;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3.0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923850" y="2440090"/>
            <a:ext cx="196613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 “FILTER”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2" name="Rectangle 1"/>
          <p:cNvSpPr/>
          <p:nvPr/>
        </p:nvSpPr>
        <p:spPr>
          <a:xfrm>
            <a:off x="428799" y="1536782"/>
            <a:ext cx="4162739" cy="20621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PREFIX : &lt;http://</a:t>
            </a:r>
            <a:r>
              <a:rPr lang="en-US" sz="1600" dirty="0" err="1">
                <a:latin typeface="Courier"/>
                <a:cs typeface="Courier"/>
              </a:rPr>
              <a:t>example.com</a:t>
            </a:r>
            <a:r>
              <a:rPr lang="en-US" sz="1600" dirty="0">
                <a:latin typeface="Courier"/>
                <a:cs typeface="Courier"/>
              </a:rPr>
              <a:t>/&gt;</a:t>
            </a:r>
          </a:p>
          <a:p>
            <a:r>
              <a:rPr lang="en-US" sz="1600" dirty="0">
                <a:latin typeface="Courier"/>
                <a:cs typeface="Courier"/>
              </a:rPr>
              <a:t>SELECT * WHERE {</a:t>
            </a:r>
          </a:p>
          <a:p>
            <a:r>
              <a:rPr lang="en-US" sz="1600" dirty="0">
                <a:latin typeface="Courier"/>
                <a:cs typeface="Courier"/>
              </a:rPr>
              <a:t>        ?x :p ?n</a:t>
            </a:r>
          </a:p>
          <a:p>
            <a:r>
              <a:rPr lang="en-US" sz="1600" dirty="0">
                <a:latin typeface="Courier"/>
                <a:cs typeface="Courier"/>
              </a:rPr>
              <a:t>        FILTER NOT EXISTS {</a:t>
            </a:r>
          </a:p>
          <a:p>
            <a:r>
              <a:rPr lang="en-US" sz="1600" dirty="0">
                <a:latin typeface="Courier"/>
                <a:cs typeface="Courier"/>
              </a:rPr>
              <a:t>                ?x :q ?m .</a:t>
            </a:r>
          </a:p>
          <a:p>
            <a:r>
              <a:rPr lang="en-US" sz="1600" dirty="0">
                <a:latin typeface="Courier"/>
                <a:cs typeface="Courier"/>
              </a:rPr>
              <a:t>                FILTER(?n = ?m)</a:t>
            </a:r>
          </a:p>
          <a:p>
            <a:r>
              <a:rPr lang="en-US" sz="1600" dirty="0">
                <a:latin typeface="Courier"/>
                <a:cs typeface="Courier"/>
              </a:rPr>
              <a:t>        }</a:t>
            </a:r>
          </a:p>
          <a:p>
            <a:r>
              <a:rPr lang="en-US" sz="1600" dirty="0">
                <a:latin typeface="Courier"/>
                <a:cs typeface="Courier"/>
              </a:rPr>
              <a:t>}</a:t>
            </a:r>
          </a:p>
        </p:txBody>
      </p:sp>
      <p:sp>
        <p:nvSpPr>
          <p:cNvPr id="14" name="Oval 13"/>
          <p:cNvSpPr/>
          <p:nvPr/>
        </p:nvSpPr>
        <p:spPr>
          <a:xfrm>
            <a:off x="2126768" y="2071550"/>
            <a:ext cx="413232" cy="292608"/>
          </a:xfrm>
          <a:prstGeom prst="ellipse">
            <a:avLst/>
          </a:prstGeom>
          <a:ln w="57150" cmpd="sng">
            <a:solidFill>
              <a:srgbClr val="CC66FF"/>
            </a:solidFill>
          </a:ln>
        </p:spPr>
        <p:txBody>
          <a:bodyPr rtlCol="0" anchor="ctr">
            <a:sp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243657" y="2814011"/>
            <a:ext cx="413232" cy="292608"/>
          </a:xfrm>
          <a:prstGeom prst="ellipse">
            <a:avLst/>
          </a:prstGeom>
          <a:ln w="57150" cmpd="sng">
            <a:solidFill>
              <a:srgbClr val="CC66FF"/>
            </a:solidFill>
          </a:ln>
        </p:spPr>
        <p:txBody>
          <a:bodyPr rtlCol="0" anchor="ctr">
            <a:sp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66077" y="2266461"/>
            <a:ext cx="1221154" cy="185617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/>
            <a:tailEnd type="triangle" w="med" len="lg"/>
          </a:ln>
        </p:spPr>
      </p:cxnSp>
      <p:sp>
        <p:nvSpPr>
          <p:cNvPr id="23" name="TextBox 22"/>
          <p:cNvSpPr txBox="1"/>
          <p:nvPr/>
        </p:nvSpPr>
        <p:spPr>
          <a:xfrm>
            <a:off x="0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964991" y="3279816"/>
            <a:ext cx="3654599" cy="296474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532" y="6585924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052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303499" y="399246"/>
            <a:ext cx="1645118" cy="20621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@prefix : </a:t>
            </a:r>
            <a:r>
              <a:rPr lang="en-US" sz="1000" dirty="0">
                <a:latin typeface="Courier"/>
                <a:cs typeface="Courier"/>
              </a:rPr>
              <a:t>&lt;…</a:t>
            </a:r>
          </a:p>
          <a:p>
            <a:r>
              <a:rPr lang="en-US" sz="1600" dirty="0">
                <a:latin typeface="Courier"/>
                <a:cs typeface="Courier"/>
              </a:rPr>
              <a:t>:a :p 1 .</a:t>
            </a:r>
          </a:p>
          <a:p>
            <a:r>
              <a:rPr lang="en-US" sz="1600" dirty="0">
                <a:latin typeface="Courier"/>
                <a:cs typeface="Courier"/>
              </a:rPr>
              <a:t>:a :q 1 .</a:t>
            </a:r>
          </a:p>
          <a:p>
            <a:r>
              <a:rPr lang="en-US" sz="1600" dirty="0">
                <a:latin typeface="Courier"/>
                <a:cs typeface="Courier"/>
              </a:rPr>
              <a:t>:a :q 2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:b :p 3.0 .</a:t>
            </a:r>
          </a:p>
          <a:p>
            <a:r>
              <a:rPr lang="en-US" sz="1600" dirty="0">
                <a:latin typeface="Courier"/>
                <a:cs typeface="Courier"/>
              </a:rPr>
              <a:t>:b :q 4.0 .</a:t>
            </a:r>
          </a:p>
          <a:p>
            <a:r>
              <a:rPr lang="en-US" sz="1600" dirty="0">
                <a:latin typeface="Courier"/>
                <a:cs typeface="Courier"/>
              </a:rPr>
              <a:t>:b :q 5.0 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25483" y="0"/>
            <a:ext cx="60458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47294" y="1051465"/>
            <a:ext cx="1954111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 “FILTER”</a:t>
            </a: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342680" y="0"/>
            <a:ext cx="5831474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4000" dirty="0"/>
              <a:t>Brain Teaser: Inner Filter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100340"/>
              </p:ext>
            </p:extLst>
          </p:nvPr>
        </p:nvGraphicFramePr>
        <p:xfrm>
          <a:off x="4924351" y="2920500"/>
          <a:ext cx="3770504" cy="67661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20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8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&lt;http://</a:t>
                      </a:r>
                      <a:r>
                        <a:rPr lang="en-US" sz="1600" dirty="0" err="1">
                          <a:latin typeface="Courier"/>
                          <a:cs typeface="Courier"/>
                        </a:rPr>
                        <a:t>example.com</a:t>
                      </a:r>
                      <a:r>
                        <a:rPr lang="en-US" sz="1600" dirty="0">
                          <a:latin typeface="Courier"/>
                          <a:cs typeface="Courier"/>
                        </a:rPr>
                        <a:t>/b&gt;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3.0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923850" y="2440090"/>
            <a:ext cx="196613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 “FILTER”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2" name="Rectangle 1"/>
          <p:cNvSpPr/>
          <p:nvPr/>
        </p:nvSpPr>
        <p:spPr>
          <a:xfrm>
            <a:off x="428799" y="1536782"/>
            <a:ext cx="4162739" cy="20621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PREFIX : &lt;http://</a:t>
            </a:r>
            <a:r>
              <a:rPr lang="en-US" sz="1600" dirty="0" err="1">
                <a:latin typeface="Courier"/>
                <a:cs typeface="Courier"/>
              </a:rPr>
              <a:t>example.com</a:t>
            </a:r>
            <a:r>
              <a:rPr lang="en-US" sz="1600" dirty="0">
                <a:latin typeface="Courier"/>
                <a:cs typeface="Courier"/>
              </a:rPr>
              <a:t>/&gt;</a:t>
            </a:r>
          </a:p>
          <a:p>
            <a:r>
              <a:rPr lang="en-US" sz="1600" dirty="0">
                <a:latin typeface="Courier"/>
                <a:cs typeface="Courier"/>
              </a:rPr>
              <a:t>SELECT * WHERE {</a:t>
            </a:r>
          </a:p>
          <a:p>
            <a:r>
              <a:rPr lang="en-US" sz="1600" dirty="0">
                <a:latin typeface="Courier"/>
                <a:cs typeface="Courier"/>
              </a:rPr>
              <a:t>        ?x :p ?n</a:t>
            </a:r>
          </a:p>
          <a:p>
            <a:r>
              <a:rPr lang="en-US" sz="1600" dirty="0">
                <a:latin typeface="Courier"/>
                <a:cs typeface="Courier"/>
              </a:rPr>
              <a:t>        FILTER NOT EXISTS {</a:t>
            </a:r>
          </a:p>
          <a:p>
            <a:r>
              <a:rPr lang="en-US" sz="1600" dirty="0">
                <a:latin typeface="Courier"/>
                <a:cs typeface="Courier"/>
              </a:rPr>
              <a:t>                ?x :q ?m .</a:t>
            </a:r>
          </a:p>
          <a:p>
            <a:r>
              <a:rPr lang="en-US" sz="1600" dirty="0">
                <a:latin typeface="Courier"/>
                <a:cs typeface="Courier"/>
              </a:rPr>
              <a:t>                FILTER(?n = ?m)</a:t>
            </a:r>
          </a:p>
          <a:p>
            <a:r>
              <a:rPr lang="en-US" sz="1600" dirty="0">
                <a:latin typeface="Courier"/>
                <a:cs typeface="Courier"/>
              </a:rPr>
              <a:t>        }</a:t>
            </a:r>
          </a:p>
          <a:p>
            <a:r>
              <a:rPr lang="en-US" sz="1600" dirty="0">
                <a:latin typeface="Courier"/>
                <a:cs typeface="Courier"/>
              </a:rPr>
              <a:t>}</a:t>
            </a:r>
          </a:p>
        </p:txBody>
      </p:sp>
      <p:sp>
        <p:nvSpPr>
          <p:cNvPr id="14" name="Oval 13"/>
          <p:cNvSpPr/>
          <p:nvPr/>
        </p:nvSpPr>
        <p:spPr>
          <a:xfrm>
            <a:off x="2126768" y="2071550"/>
            <a:ext cx="413232" cy="292608"/>
          </a:xfrm>
          <a:prstGeom prst="ellipse">
            <a:avLst/>
          </a:prstGeom>
          <a:ln w="57150" cmpd="sng">
            <a:solidFill>
              <a:srgbClr val="CC66FF"/>
            </a:solidFill>
          </a:ln>
        </p:spPr>
        <p:txBody>
          <a:bodyPr rtlCol="0" anchor="ctr">
            <a:sp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243657" y="2814011"/>
            <a:ext cx="413232" cy="292608"/>
          </a:xfrm>
          <a:prstGeom prst="ellipse">
            <a:avLst/>
          </a:prstGeom>
          <a:ln w="57150" cmpd="sng">
            <a:solidFill>
              <a:srgbClr val="CC66FF"/>
            </a:solidFill>
          </a:ln>
        </p:spPr>
        <p:txBody>
          <a:bodyPr rtlCol="0" anchor="ctr">
            <a:sp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38336" y="3786849"/>
            <a:ext cx="2023992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 “MINUS”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99491" y="4242859"/>
            <a:ext cx="4162739" cy="20621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PREFIX : &lt;http://example/&gt;</a:t>
            </a:r>
          </a:p>
          <a:p>
            <a:r>
              <a:rPr lang="en-US" sz="1600" dirty="0">
                <a:latin typeface="Courier"/>
                <a:cs typeface="Courier"/>
              </a:rPr>
              <a:t>SELECT * WHERE {</a:t>
            </a:r>
          </a:p>
          <a:p>
            <a:r>
              <a:rPr lang="en-US" sz="1600" dirty="0">
                <a:latin typeface="Courier"/>
                <a:cs typeface="Courier"/>
              </a:rPr>
              <a:t>        ?x :p ?n</a:t>
            </a:r>
          </a:p>
          <a:p>
            <a:r>
              <a:rPr lang="en-US" sz="1600" dirty="0">
                <a:latin typeface="Courier"/>
                <a:cs typeface="Courier"/>
              </a:rPr>
              <a:t>        MINUS {</a:t>
            </a:r>
          </a:p>
          <a:p>
            <a:r>
              <a:rPr lang="en-US" sz="1600" dirty="0">
                <a:latin typeface="Courier"/>
                <a:cs typeface="Courier"/>
              </a:rPr>
              <a:t>                ?x :q ?m .</a:t>
            </a:r>
          </a:p>
          <a:p>
            <a:r>
              <a:rPr lang="en-US" sz="1600" dirty="0">
                <a:latin typeface="Courier"/>
                <a:cs typeface="Courier"/>
              </a:rPr>
              <a:t>                FILTER(?n = ?m)</a:t>
            </a:r>
          </a:p>
          <a:p>
            <a:r>
              <a:rPr lang="en-US" sz="1600" dirty="0">
                <a:latin typeface="Courier"/>
                <a:cs typeface="Courier"/>
              </a:rPr>
              <a:t>        }</a:t>
            </a:r>
          </a:p>
          <a:p>
            <a:r>
              <a:rPr lang="en-US" sz="1600" dirty="0">
                <a:latin typeface="Courier"/>
                <a:cs typeface="Courier"/>
              </a:rPr>
              <a:t>}</a:t>
            </a:r>
          </a:p>
        </p:txBody>
      </p:sp>
      <p:sp>
        <p:nvSpPr>
          <p:cNvPr id="20" name="Oval 19"/>
          <p:cNvSpPr/>
          <p:nvPr/>
        </p:nvSpPr>
        <p:spPr>
          <a:xfrm>
            <a:off x="2110426" y="4777626"/>
            <a:ext cx="413232" cy="292608"/>
          </a:xfrm>
          <a:prstGeom prst="ellipse">
            <a:avLst/>
          </a:prstGeom>
          <a:ln w="57150" cmpd="sng">
            <a:solidFill>
              <a:srgbClr val="000090"/>
            </a:solidFill>
          </a:ln>
        </p:spPr>
        <p:txBody>
          <a:bodyPr rtlCol="0" anchor="ctr">
            <a:sp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204580" y="5520088"/>
            <a:ext cx="413232" cy="292608"/>
          </a:xfrm>
          <a:prstGeom prst="ellipse">
            <a:avLst/>
          </a:prstGeom>
          <a:ln w="57150" cmpd="sng">
            <a:solidFill>
              <a:srgbClr val="FF6600"/>
            </a:solidFill>
          </a:ln>
        </p:spPr>
        <p:txBody>
          <a:bodyPr rtlCol="0" anchor="ctr">
            <a:sp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66077" y="2266461"/>
            <a:ext cx="1221154" cy="185617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/>
            <a:tailEnd type="triangle" w="med" len="lg"/>
          </a:ln>
        </p:spPr>
      </p:cxnSp>
      <p:cxnSp>
        <p:nvCxnSpPr>
          <p:cNvPr id="24" name="Straight Arrow Connector 23"/>
          <p:cNvCxnSpPr/>
          <p:nvPr/>
        </p:nvCxnSpPr>
        <p:spPr>
          <a:xfrm>
            <a:off x="166077" y="4962769"/>
            <a:ext cx="1221154" cy="185617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/>
            <a:tailEnd type="triangle" w="med" len="lg"/>
          </a:ln>
        </p:spPr>
      </p:cxn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239071"/>
              </p:ext>
            </p:extLst>
          </p:nvPr>
        </p:nvGraphicFramePr>
        <p:xfrm>
          <a:off x="4924351" y="5245575"/>
          <a:ext cx="3770504" cy="101491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20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8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&lt;http://</a:t>
                      </a:r>
                      <a:r>
                        <a:rPr lang="en-US" sz="1600" dirty="0" err="1">
                          <a:latin typeface="Courier"/>
                          <a:cs typeface="Courier"/>
                        </a:rPr>
                        <a:t>example.com</a:t>
                      </a:r>
                      <a:r>
                        <a:rPr lang="en-US" sz="1600" dirty="0">
                          <a:latin typeface="Courier"/>
                          <a:cs typeface="Courier"/>
                        </a:rPr>
                        <a:t>/b&gt;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3.0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&lt;http://</a:t>
                      </a:r>
                      <a:r>
                        <a:rPr lang="en-US" sz="1600" dirty="0" err="1">
                          <a:latin typeface="Courier"/>
                          <a:cs typeface="Courier"/>
                        </a:rPr>
                        <a:t>example.com</a:t>
                      </a:r>
                      <a:r>
                        <a:rPr lang="en-US" sz="1600" dirty="0">
                          <a:latin typeface="Courier"/>
                          <a:cs typeface="Courier"/>
                        </a:rPr>
                        <a:t>/a&gt;	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921301" y="4765165"/>
            <a:ext cx="2037066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 “MINUS”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998720" y="5659121"/>
            <a:ext cx="3586480" cy="558800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55106" y="6596390"/>
            <a:ext cx="2459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</a:t>
            </a:r>
            <a:r>
              <a:rPr lang="en-US" sz="11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Szekely</a:t>
            </a:r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, Jose Luis Ambite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" y="6591425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25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A7BBD-1195-6F43-B401-5FD24F32B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71818"/>
            <a:ext cx="8237165" cy="1143000"/>
          </a:xfrm>
        </p:spPr>
        <p:txBody>
          <a:bodyPr/>
          <a:lstStyle/>
          <a:p>
            <a:r>
              <a:rPr lang="en-US" dirty="0"/>
              <a:t>Worksheet #3: URIs of actors who are (aren’t) directors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5C00F-3F03-EB4B-A0C8-BEDF08893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121027"/>
      </p:ext>
    </p:extLst>
  </p:cSld>
  <p:clrMapOvr>
    <a:masterClrMapping/>
  </p:clrMapOvr>
  <p:transition>
    <p:dissolv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1D7BE-B0E2-4944-BA6B-13B1EFCC0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Movie Database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23BE88F-4CB5-DC4F-B05A-9DC23ED6DCE4}"/>
              </a:ext>
            </a:extLst>
          </p:cNvPr>
          <p:cNvSpPr/>
          <p:nvPr/>
        </p:nvSpPr>
        <p:spPr>
          <a:xfrm>
            <a:off x="699911" y="1964268"/>
            <a:ext cx="2675467" cy="970844"/>
          </a:xfrm>
          <a:prstGeom prst="ellipse">
            <a:avLst/>
          </a:prstGeom>
          <a:ln w="28575" cmpd="sng">
            <a:solidFill>
              <a:srgbClr val="008000"/>
            </a:solidFill>
          </a:ln>
        </p:spPr>
        <p:txBody>
          <a:bodyPr rtlCol="0" anchor="ctr">
            <a:noAutofit/>
          </a:bodyPr>
          <a:lstStyle/>
          <a:p>
            <a:pPr algn="ctr"/>
            <a:r>
              <a:rPr lang="en-US" dirty="0" err="1">
                <a:latin typeface="+mn-lt"/>
              </a:rPr>
              <a:t>movie:actor</a:t>
            </a:r>
            <a:endParaRPr lang="en-US" dirty="0">
              <a:latin typeface="+mn-lt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2C37D3-7F30-5149-936D-D317EF6EE3B3}"/>
              </a:ext>
            </a:extLst>
          </p:cNvPr>
          <p:cNvSpPr/>
          <p:nvPr/>
        </p:nvSpPr>
        <p:spPr>
          <a:xfrm>
            <a:off x="378177" y="4013201"/>
            <a:ext cx="3742267" cy="970844"/>
          </a:xfrm>
          <a:prstGeom prst="ellipse">
            <a:avLst/>
          </a:prstGeom>
          <a:ln w="28575" cmpd="sng">
            <a:solidFill>
              <a:srgbClr val="008000"/>
            </a:solidFill>
          </a:ln>
        </p:spPr>
        <p:txBody>
          <a:bodyPr rtlCol="0" anchor="ctr">
            <a:noAutofit/>
          </a:bodyPr>
          <a:lstStyle/>
          <a:p>
            <a:pPr algn="ctr"/>
            <a:r>
              <a:rPr lang="en-US" dirty="0" err="1">
                <a:latin typeface="+mn-lt"/>
              </a:rPr>
              <a:t>movie:performance</a:t>
            </a:r>
            <a:endParaRPr lang="en-US" dirty="0">
              <a:latin typeface="+mn-lt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244C9E9-063E-0E42-8F09-F84816C1DFB0}"/>
              </a:ext>
            </a:extLst>
          </p:cNvPr>
          <p:cNvCxnSpPr>
            <a:stCxn id="4" idx="4"/>
            <a:endCxn id="6" idx="0"/>
          </p:cNvCxnSpPr>
          <p:nvPr/>
        </p:nvCxnSpPr>
        <p:spPr>
          <a:xfrm>
            <a:off x="2037645" y="2935112"/>
            <a:ext cx="211666" cy="107808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AF0C680-ACE3-C041-B830-15650E72A093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3375378" y="1761067"/>
            <a:ext cx="533401" cy="6886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12D715AD-62F2-4945-BE20-678FE0EEE530}"/>
              </a:ext>
            </a:extLst>
          </p:cNvPr>
          <p:cNvSpPr/>
          <p:nvPr/>
        </p:nvSpPr>
        <p:spPr>
          <a:xfrm>
            <a:off x="3798711" y="1275645"/>
            <a:ext cx="2675467" cy="733780"/>
          </a:xfrm>
          <a:prstGeom prst="ellipse">
            <a:avLst/>
          </a:prstGeom>
          <a:ln w="28575" cmpd="sng">
            <a:solidFill>
              <a:srgbClr val="008000"/>
            </a:solidFill>
          </a:ln>
        </p:spPr>
        <p:txBody>
          <a:bodyPr rtlCol="0" anchor="ctr">
            <a:noAutofit/>
          </a:bodyPr>
          <a:lstStyle/>
          <a:p>
            <a:pPr algn="ctr"/>
            <a:r>
              <a:rPr lang="en-US" dirty="0">
                <a:latin typeface="+mn-lt"/>
              </a:rPr>
              <a:t>string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2D983D3-62B6-B94A-B295-812CA99F9F0B}"/>
              </a:ext>
            </a:extLst>
          </p:cNvPr>
          <p:cNvSpPr/>
          <p:nvPr/>
        </p:nvSpPr>
        <p:spPr>
          <a:xfrm>
            <a:off x="5017910" y="5345290"/>
            <a:ext cx="2675467" cy="970844"/>
          </a:xfrm>
          <a:prstGeom prst="ellipse">
            <a:avLst/>
          </a:prstGeom>
          <a:ln w="28575" cmpd="sng">
            <a:solidFill>
              <a:srgbClr val="008000"/>
            </a:solidFill>
          </a:ln>
        </p:spPr>
        <p:txBody>
          <a:bodyPr rtlCol="0" anchor="ctr">
            <a:noAutofit/>
          </a:bodyPr>
          <a:lstStyle/>
          <a:p>
            <a:pPr algn="ctr"/>
            <a:r>
              <a:rPr lang="en-US" dirty="0" err="1">
                <a:latin typeface="+mn-lt"/>
              </a:rPr>
              <a:t>movie:film</a:t>
            </a:r>
            <a:endParaRPr lang="en-US" dirty="0">
              <a:latin typeface="+mn-lt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675AB3A-6211-6241-ADCB-6E71702F6BEE}"/>
              </a:ext>
            </a:extLst>
          </p:cNvPr>
          <p:cNvCxnSpPr>
            <a:cxnSpLocks/>
            <a:stCxn id="15" idx="2"/>
            <a:endCxn id="6" idx="6"/>
          </p:cNvCxnSpPr>
          <p:nvPr/>
        </p:nvCxnSpPr>
        <p:spPr>
          <a:xfrm flipH="1" flipV="1">
            <a:off x="4120444" y="4498623"/>
            <a:ext cx="897466" cy="133208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3E3BDF3-6695-7847-B19C-2B4CF586DCAF}"/>
              </a:ext>
            </a:extLst>
          </p:cNvPr>
          <p:cNvSpPr txBox="1"/>
          <p:nvPr/>
        </p:nvSpPr>
        <p:spPr>
          <a:xfrm>
            <a:off x="3443160" y="2201926"/>
            <a:ext cx="1693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+mn-lt"/>
              </a:rPr>
              <a:t>actor_name</a:t>
            </a:r>
            <a:endParaRPr lang="en-US" dirty="0">
              <a:latin typeface="+mn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8C546F-8643-E74B-AA28-8D4D5FB25321}"/>
              </a:ext>
            </a:extLst>
          </p:cNvPr>
          <p:cNvSpPr txBox="1"/>
          <p:nvPr/>
        </p:nvSpPr>
        <p:spPr>
          <a:xfrm>
            <a:off x="2338235" y="3171297"/>
            <a:ext cx="1803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performance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BF18E1-E9DB-6541-85F0-5F263E7E8413}"/>
              </a:ext>
            </a:extLst>
          </p:cNvPr>
          <p:cNvSpPr txBox="1"/>
          <p:nvPr/>
        </p:nvSpPr>
        <p:spPr>
          <a:xfrm>
            <a:off x="3067519" y="5069010"/>
            <a:ext cx="1803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performance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B7D4969-60B9-DF4C-8C9F-9D46B2098B41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6355644" y="4194410"/>
            <a:ext cx="293512" cy="115088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B6C7F464-1235-A247-AD12-BB4771323BEA}"/>
              </a:ext>
            </a:extLst>
          </p:cNvPr>
          <p:cNvSpPr/>
          <p:nvPr/>
        </p:nvSpPr>
        <p:spPr>
          <a:xfrm>
            <a:off x="577144" y="5830712"/>
            <a:ext cx="3064934" cy="970844"/>
          </a:xfrm>
          <a:prstGeom prst="ellipse">
            <a:avLst/>
          </a:prstGeom>
          <a:ln w="28575" cmpd="sng">
            <a:solidFill>
              <a:srgbClr val="008000"/>
            </a:solidFill>
          </a:ln>
        </p:spPr>
        <p:txBody>
          <a:bodyPr rtlCol="0" anchor="ctr">
            <a:noAutofit/>
          </a:bodyPr>
          <a:lstStyle/>
          <a:p>
            <a:pPr algn="ctr"/>
            <a:r>
              <a:rPr lang="en-US">
                <a:latin typeface="+mn-lt"/>
              </a:rPr>
              <a:t>string</a:t>
            </a:r>
            <a:endParaRPr lang="en-US" dirty="0">
              <a:latin typeface="+mn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2EA2D2-6774-C541-BD23-A17E595A3046}"/>
              </a:ext>
            </a:extLst>
          </p:cNvPr>
          <p:cNvSpPr txBox="1"/>
          <p:nvPr/>
        </p:nvSpPr>
        <p:spPr>
          <a:xfrm>
            <a:off x="6649156" y="4601434"/>
            <a:ext cx="1173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director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A13F13E-6229-DA44-BC81-83C3505C9E96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3616749" y="5830712"/>
            <a:ext cx="1401161" cy="3978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7366353D-C98C-5E46-A4BA-99474D2CA009}"/>
              </a:ext>
            </a:extLst>
          </p:cNvPr>
          <p:cNvSpPr/>
          <p:nvPr/>
        </p:nvSpPr>
        <p:spPr>
          <a:xfrm>
            <a:off x="5463822" y="3343922"/>
            <a:ext cx="3064934" cy="970844"/>
          </a:xfrm>
          <a:prstGeom prst="ellipse">
            <a:avLst/>
          </a:prstGeom>
          <a:ln w="28575" cmpd="sng">
            <a:solidFill>
              <a:srgbClr val="008000"/>
            </a:solidFill>
          </a:ln>
        </p:spPr>
        <p:txBody>
          <a:bodyPr rtlCol="0" anchor="ctr">
            <a:noAutofit/>
          </a:bodyPr>
          <a:lstStyle/>
          <a:p>
            <a:pPr algn="ctr"/>
            <a:r>
              <a:rPr lang="en-US" dirty="0" err="1">
                <a:latin typeface="+mn-lt"/>
              </a:rPr>
              <a:t>movie:director</a:t>
            </a:r>
            <a:endParaRPr lang="en-US" dirty="0">
              <a:latin typeface="+mn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0D10D90-17F4-A94C-A95F-53F9ECA609A7}"/>
              </a:ext>
            </a:extLst>
          </p:cNvPr>
          <p:cNvSpPr txBox="1"/>
          <p:nvPr/>
        </p:nvSpPr>
        <p:spPr>
          <a:xfrm>
            <a:off x="3969336" y="6083828"/>
            <a:ext cx="1346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+mn-lt"/>
              </a:rPr>
              <a:t>rdfs:label</a:t>
            </a:r>
            <a:endParaRPr lang="en-US" dirty="0">
              <a:latin typeface="+mn-lt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03B0CC8-C41F-0F48-AFCB-6E4684D42C0E}"/>
              </a:ext>
            </a:extLst>
          </p:cNvPr>
          <p:cNvCxnSpPr>
            <a:cxnSpLocks/>
            <a:endCxn id="25" idx="4"/>
          </p:cNvCxnSpPr>
          <p:nvPr/>
        </p:nvCxnSpPr>
        <p:spPr>
          <a:xfrm flipV="1">
            <a:off x="6846735" y="2613083"/>
            <a:ext cx="149554" cy="7291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4DBA56E-306A-254A-AE6D-207F889FF03F}"/>
              </a:ext>
            </a:extLst>
          </p:cNvPr>
          <p:cNvSpPr txBox="1"/>
          <p:nvPr/>
        </p:nvSpPr>
        <p:spPr>
          <a:xfrm>
            <a:off x="6846735" y="2882257"/>
            <a:ext cx="2035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+mn-lt"/>
              </a:rPr>
              <a:t>director_name</a:t>
            </a:r>
            <a:endParaRPr lang="en-US" dirty="0">
              <a:latin typeface="+mn-lt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358F06C-17ED-2C45-A653-69469565D882}"/>
              </a:ext>
            </a:extLst>
          </p:cNvPr>
          <p:cNvSpPr/>
          <p:nvPr/>
        </p:nvSpPr>
        <p:spPr>
          <a:xfrm>
            <a:off x="5658555" y="1879303"/>
            <a:ext cx="2675467" cy="733780"/>
          </a:xfrm>
          <a:prstGeom prst="ellipse">
            <a:avLst/>
          </a:prstGeom>
          <a:ln w="28575" cmpd="sng">
            <a:solidFill>
              <a:srgbClr val="008000"/>
            </a:solidFill>
          </a:ln>
        </p:spPr>
        <p:txBody>
          <a:bodyPr rtlCol="0" anchor="ctr">
            <a:noAutofit/>
          </a:bodyPr>
          <a:lstStyle/>
          <a:p>
            <a:pPr algn="ctr"/>
            <a:r>
              <a:rPr lang="en-US" dirty="0">
                <a:latin typeface="+mn-lt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1493661902"/>
      </p:ext>
    </p:extLst>
  </p:cSld>
  <p:clrMapOvr>
    <a:masterClrMapping/>
  </p:clrMapOvr>
  <p:transition>
    <p:dissolv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A7BBD-1195-6F43-B401-5FD24F32B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71818"/>
            <a:ext cx="8237165" cy="1143000"/>
          </a:xfrm>
        </p:spPr>
        <p:txBody>
          <a:bodyPr/>
          <a:lstStyle/>
          <a:p>
            <a:r>
              <a:rPr lang="en-US" dirty="0"/>
              <a:t>Worksheet #3: URIs of actors who are (aren’t) directors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5C00F-3F03-EB4B-A0C8-BEDF08893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SELECT ?</a:t>
            </a:r>
            <a:r>
              <a:rPr lang="en-US" dirty="0" err="1"/>
              <a:t>sn</a:t>
            </a:r>
            <a:r>
              <a:rPr lang="en-US" dirty="0"/>
              <a:t> </a:t>
            </a:r>
          </a:p>
          <a:p>
            <a:pPr marL="114300" indent="0">
              <a:buNone/>
            </a:pPr>
            <a:r>
              <a:rPr lang="en-US" dirty="0"/>
              <a:t>WHERE {</a:t>
            </a:r>
            <a:br>
              <a:rPr lang="en-US" dirty="0"/>
            </a:br>
            <a:r>
              <a:rPr lang="en-US" dirty="0"/>
              <a:t>	?s </a:t>
            </a:r>
            <a:r>
              <a:rPr lang="en-US" dirty="0" err="1"/>
              <a:t>rdf:type</a:t>
            </a:r>
            <a:r>
              <a:rPr lang="en-US" dirty="0"/>
              <a:t> </a:t>
            </a:r>
            <a:r>
              <a:rPr lang="en-US" dirty="0" err="1"/>
              <a:t>movie:actor</a:t>
            </a:r>
            <a:r>
              <a:rPr lang="en-US" dirty="0"/>
              <a:t> . </a:t>
            </a:r>
          </a:p>
          <a:p>
            <a:pPr marL="114300" indent="0">
              <a:buNone/>
            </a:pPr>
            <a:r>
              <a:rPr lang="en-US" dirty="0"/>
              <a:t>	?r </a:t>
            </a:r>
            <a:r>
              <a:rPr lang="en-US" dirty="0" err="1"/>
              <a:t>rdf:type</a:t>
            </a:r>
            <a:r>
              <a:rPr lang="en-US" dirty="0"/>
              <a:t> </a:t>
            </a:r>
            <a:r>
              <a:rPr lang="en-US" dirty="0" err="1"/>
              <a:t>movie:director</a:t>
            </a:r>
            <a:r>
              <a:rPr lang="en-US" dirty="0"/>
              <a:t> . </a:t>
            </a:r>
          </a:p>
          <a:p>
            <a:pPr marL="114300" indent="0">
              <a:buNone/>
            </a:pPr>
            <a:r>
              <a:rPr lang="en-US" dirty="0"/>
              <a:t>	?s </a:t>
            </a:r>
            <a:r>
              <a:rPr lang="en-US" dirty="0" err="1"/>
              <a:t>movie:actor_name</a:t>
            </a:r>
            <a:r>
              <a:rPr lang="en-US" dirty="0"/>
              <a:t> ?</a:t>
            </a:r>
            <a:r>
              <a:rPr lang="en-US" dirty="0" err="1"/>
              <a:t>sn</a:t>
            </a:r>
            <a:r>
              <a:rPr lang="en-US" dirty="0"/>
              <a:t> . </a:t>
            </a:r>
          </a:p>
          <a:p>
            <a:pPr marL="114300" indent="0">
              <a:buNone/>
            </a:pPr>
            <a:r>
              <a:rPr lang="en-US" dirty="0"/>
              <a:t>	?r </a:t>
            </a:r>
            <a:r>
              <a:rPr lang="en-US" dirty="0" err="1"/>
              <a:t>movie:director_name</a:t>
            </a:r>
            <a:r>
              <a:rPr lang="en-US" dirty="0"/>
              <a:t> ?</a:t>
            </a:r>
            <a:r>
              <a:rPr lang="en-US" dirty="0" err="1"/>
              <a:t>sn</a:t>
            </a:r>
            <a:r>
              <a:rPr lang="en-US" dirty="0"/>
              <a:t> . </a:t>
            </a:r>
          </a:p>
          <a:p>
            <a:pPr marL="114300" indent="0">
              <a:buNone/>
            </a:pPr>
            <a:r>
              <a:rPr lang="en-US" dirty="0"/>
              <a:t>} 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311886"/>
      </p:ext>
    </p:extLst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SPARQL Query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EUCLID - Querying Linked Data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3588567" y="1383979"/>
            <a:ext cx="1921694" cy="72351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prstClr val="black"/>
                </a:solidFill>
                <a:latin typeface="Calibri"/>
              </a:rPr>
              <a:t>dbpedia</a:t>
            </a:r>
            <a:r>
              <a:rPr lang="en-US" sz="1800" dirty="0">
                <a:solidFill>
                  <a:prstClr val="black"/>
                </a:solidFill>
                <a:latin typeface="Calibri"/>
              </a:rPr>
              <a:t>: </a:t>
            </a:r>
            <a:r>
              <a:rPr lang="en-US" sz="1800" dirty="0" err="1">
                <a:solidFill>
                  <a:prstClr val="black"/>
                </a:solidFill>
                <a:latin typeface="Calibri"/>
              </a:rPr>
              <a:t>The_Beatles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71051" y="1653434"/>
            <a:ext cx="1043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prstClr val="black"/>
                </a:solidFill>
                <a:latin typeface="Calibri"/>
                <a:ea typeface="+mn-ea"/>
              </a:rPr>
              <a:t>foaf:made</a:t>
            </a:r>
            <a:endParaRPr lang="en-US" sz="16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71658" y="2307616"/>
            <a:ext cx="1921694" cy="72351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prstClr val="black"/>
                </a:solidFill>
                <a:latin typeface="Calibri"/>
              </a:rPr>
              <a:t>dbpedia</a:t>
            </a:r>
            <a:r>
              <a:rPr lang="en-US" sz="1400" dirty="0">
                <a:solidFill>
                  <a:prstClr val="black"/>
                </a:solidFill>
                <a:latin typeface="Calibri"/>
              </a:rPr>
              <a:t>:     Help!_(album)</a:t>
            </a:r>
          </a:p>
        </p:txBody>
      </p:sp>
      <p:sp>
        <p:nvSpPr>
          <p:cNvPr id="21" name="Oval 20"/>
          <p:cNvSpPr/>
          <p:nvPr/>
        </p:nvSpPr>
        <p:spPr>
          <a:xfrm>
            <a:off x="6188603" y="2307616"/>
            <a:ext cx="1921694" cy="72351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prstClr val="black"/>
                </a:solidFill>
                <a:latin typeface="Calibri"/>
              </a:rPr>
              <a:t>dbpedia</a:t>
            </a:r>
            <a:r>
              <a:rPr lang="en-US" sz="1400" dirty="0">
                <a:solidFill>
                  <a:prstClr val="black"/>
                </a:solidFill>
                <a:latin typeface="Calibri"/>
              </a:rPr>
              <a:t>:     </a:t>
            </a:r>
            <a:r>
              <a:rPr lang="en-US" sz="1400" dirty="0" err="1">
                <a:solidFill>
                  <a:prstClr val="black"/>
                </a:solidFill>
                <a:latin typeface="Calibri"/>
              </a:rPr>
              <a:t>Let_It_Be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2" name="Straight Arrow Connector 21"/>
          <p:cNvCxnSpPr>
            <a:stCxn id="15" idx="3"/>
            <a:endCxn id="19" idx="0"/>
          </p:cNvCxnSpPr>
          <p:nvPr/>
        </p:nvCxnSpPr>
        <p:spPr>
          <a:xfrm flipH="1">
            <a:off x="2032505" y="2001539"/>
            <a:ext cx="1837488" cy="3060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5" idx="5"/>
            <a:endCxn id="21" idx="0"/>
          </p:cNvCxnSpPr>
          <p:nvPr/>
        </p:nvCxnSpPr>
        <p:spPr>
          <a:xfrm>
            <a:off x="5228835" y="2001539"/>
            <a:ext cx="1920615" cy="3060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987209" y="1650542"/>
            <a:ext cx="1043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prstClr val="black"/>
                </a:solidFill>
                <a:latin typeface="Calibri"/>
                <a:ea typeface="+mn-ea"/>
              </a:rPr>
              <a:t>foaf:made</a:t>
            </a:r>
            <a:endParaRPr lang="en-US" sz="16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61759" y="1177049"/>
            <a:ext cx="8435878" cy="3002406"/>
          </a:xfrm>
          <a:prstGeom prst="roundRect">
            <a:avLst/>
          </a:prstGeom>
          <a:noFill/>
          <a:ln w="19050" cmpd="sng">
            <a:solidFill>
              <a:schemeClr val="tx1">
                <a:lumMod val="65000"/>
                <a:lumOff val="35000"/>
              </a:schemeClr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7272" y="1256643"/>
            <a:ext cx="854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+mn-ea"/>
              </a:rPr>
              <a:t>Data: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368605" y="3525212"/>
            <a:ext cx="1331620" cy="4849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  <a:sym typeface="Symbol" pitchFamily="18" charset="2"/>
              </a:rPr>
              <a:t>"</a:t>
            </a:r>
            <a:r>
              <a:rPr lang="en-US" sz="1400" dirty="0">
                <a:solidFill>
                  <a:prstClr val="black"/>
                </a:solidFill>
                <a:latin typeface="Calibri"/>
              </a:rPr>
              <a:t>Help!</a:t>
            </a: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  <a:sym typeface="Symbol" pitchFamily="18" charset="2"/>
              </a:rPr>
              <a:t>"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6" name="Straight Arrow Connector 35"/>
          <p:cNvCxnSpPr>
            <a:stCxn id="19" idx="4"/>
            <a:endCxn id="35" idx="0"/>
          </p:cNvCxnSpPr>
          <p:nvPr/>
        </p:nvCxnSpPr>
        <p:spPr>
          <a:xfrm>
            <a:off x="2032505" y="3031132"/>
            <a:ext cx="1910" cy="494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497909" y="3539066"/>
            <a:ext cx="1331620" cy="4849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  <a:sym typeface="Symbol" pitchFamily="18" charset="2"/>
              </a:rPr>
              <a:t>"</a:t>
            </a:r>
            <a:r>
              <a:rPr lang="en-US" sz="1400" dirty="0">
                <a:solidFill>
                  <a:prstClr val="black"/>
                </a:solidFill>
                <a:latin typeface="Calibri"/>
              </a:rPr>
              <a:t>Let It Be</a:t>
            </a: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  <a:sym typeface="Symbol" pitchFamily="18" charset="2"/>
              </a:rPr>
              <a:t>"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0" name="Straight Arrow Connector 39"/>
          <p:cNvCxnSpPr>
            <a:stCxn id="21" idx="4"/>
            <a:endCxn id="39" idx="0"/>
          </p:cNvCxnSpPr>
          <p:nvPr/>
        </p:nvCxnSpPr>
        <p:spPr>
          <a:xfrm>
            <a:off x="7149450" y="3031132"/>
            <a:ext cx="14269" cy="507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029175" y="3077314"/>
            <a:ext cx="9641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prstClr val="black"/>
                </a:solidFill>
                <a:latin typeface="Calibri"/>
                <a:ea typeface="+mn-ea"/>
              </a:rPr>
              <a:t>rdfs:label</a:t>
            </a:r>
            <a:endParaRPr lang="en-US" sz="16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14845" y="3060442"/>
            <a:ext cx="9641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prstClr val="black"/>
                </a:solidFill>
                <a:latin typeface="Calibri"/>
                <a:ea typeface="+mn-ea"/>
              </a:rPr>
              <a:t>rdfs:label</a:t>
            </a:r>
            <a:endParaRPr lang="en-US" sz="16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3591397" y="2338404"/>
            <a:ext cx="1921694" cy="72351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prstClr val="black"/>
                </a:solidFill>
                <a:latin typeface="Calibri"/>
              </a:rPr>
              <a:t>dbpedia</a:t>
            </a:r>
            <a:r>
              <a:rPr lang="en-US" sz="1400" dirty="0">
                <a:solidFill>
                  <a:prstClr val="black"/>
                </a:solidFill>
                <a:latin typeface="Calibri"/>
              </a:rPr>
              <a:t>:     </a:t>
            </a:r>
            <a:r>
              <a:rPr lang="en-US" sz="1400" dirty="0" err="1">
                <a:solidFill>
                  <a:prstClr val="black"/>
                </a:solidFill>
                <a:latin typeface="Calibri"/>
              </a:rPr>
              <a:t>Abbey_Road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900703" y="3569854"/>
            <a:ext cx="1331620" cy="4849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  <a:sym typeface="Symbol" pitchFamily="18" charset="2"/>
              </a:rPr>
              <a:t>"</a:t>
            </a:r>
            <a:r>
              <a:rPr lang="en-US" sz="1400" dirty="0">
                <a:solidFill>
                  <a:prstClr val="black"/>
                </a:solidFill>
                <a:latin typeface="Calibri"/>
              </a:rPr>
              <a:t>Abbey Road</a:t>
            </a: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  <a:sym typeface="Symbol" pitchFamily="18" charset="2"/>
              </a:rPr>
              <a:t>"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8" name="Straight Arrow Connector 47"/>
          <p:cNvCxnSpPr>
            <a:stCxn id="46" idx="4"/>
            <a:endCxn id="47" idx="0"/>
          </p:cNvCxnSpPr>
          <p:nvPr/>
        </p:nvCxnSpPr>
        <p:spPr>
          <a:xfrm>
            <a:off x="4552244" y="3061920"/>
            <a:ext cx="14269" cy="507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617639" y="3091230"/>
            <a:ext cx="9641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prstClr val="black"/>
                </a:solidFill>
                <a:latin typeface="Calibri"/>
                <a:ea typeface="+mn-ea"/>
              </a:rPr>
              <a:t>rdfs:label</a:t>
            </a:r>
            <a:endParaRPr lang="en-US" sz="16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cxnSp>
        <p:nvCxnSpPr>
          <p:cNvPr id="50" name="Straight Arrow Connector 49"/>
          <p:cNvCxnSpPr>
            <a:stCxn id="15" idx="4"/>
            <a:endCxn id="46" idx="0"/>
          </p:cNvCxnSpPr>
          <p:nvPr/>
        </p:nvCxnSpPr>
        <p:spPr>
          <a:xfrm>
            <a:off x="4549414" y="2107495"/>
            <a:ext cx="2830" cy="2309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486983" y="2015131"/>
            <a:ext cx="1043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prstClr val="black"/>
                </a:solidFill>
                <a:latin typeface="Calibri"/>
                <a:ea typeface="+mn-ea"/>
              </a:rPr>
              <a:t>foaf:made</a:t>
            </a:r>
            <a:endParaRPr lang="en-US" sz="16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396108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A7BBD-1195-6F43-B401-5FD24F32B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71818"/>
            <a:ext cx="8237165" cy="1143000"/>
          </a:xfrm>
        </p:spPr>
        <p:txBody>
          <a:bodyPr/>
          <a:lstStyle/>
          <a:p>
            <a:r>
              <a:rPr lang="en-US" dirty="0"/>
              <a:t>Worksheet #3: URIs of actors who are (aren’t) directors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5C00F-3F03-EB4B-A0C8-BEDF08893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rgbClr val="FF0000"/>
                </a:solidFill>
                <a:latin typeface="Monaco" pitchFamily="2" charset="77"/>
              </a:rPr>
              <a:t>SELECT </a:t>
            </a:r>
            <a:r>
              <a:rPr lang="en-US">
                <a:solidFill>
                  <a:srgbClr val="FF0000"/>
                </a:solidFill>
                <a:latin typeface="Monaco" pitchFamily="2" charset="77"/>
              </a:rPr>
              <a:t>?s </a:t>
            </a:r>
            <a:endParaRPr lang="en-US" dirty="0">
              <a:solidFill>
                <a:srgbClr val="FF0000"/>
              </a:solidFill>
              <a:latin typeface="Monaco" pitchFamily="2" charset="77"/>
            </a:endParaRPr>
          </a:p>
          <a:p>
            <a:pPr marL="114300" indent="0">
              <a:buNone/>
            </a:pPr>
            <a:r>
              <a:rPr lang="en-US" dirty="0">
                <a:solidFill>
                  <a:srgbClr val="FF0000"/>
                </a:solidFill>
                <a:latin typeface="Monaco" pitchFamily="2" charset="77"/>
              </a:rPr>
              <a:t>WHERE { </a:t>
            </a:r>
          </a:p>
          <a:p>
            <a:pPr marL="114300" indent="0">
              <a:buNone/>
            </a:pPr>
            <a:r>
              <a:rPr lang="en-US" dirty="0">
                <a:solidFill>
                  <a:srgbClr val="FF0000"/>
                </a:solidFill>
                <a:latin typeface="Monaco" pitchFamily="2" charset="77"/>
              </a:rPr>
              <a:t>	?s </a:t>
            </a:r>
            <a:r>
              <a:rPr lang="en-US" dirty="0" err="1">
                <a:solidFill>
                  <a:srgbClr val="FF0000"/>
                </a:solidFill>
                <a:latin typeface="Monaco" pitchFamily="2" charset="77"/>
              </a:rPr>
              <a:t>rdf:type</a:t>
            </a:r>
            <a:r>
              <a:rPr lang="en-US" dirty="0">
                <a:solidFill>
                  <a:srgbClr val="FF0000"/>
                </a:solidFill>
                <a:latin typeface="Monaco" pitchFamily="2" charset="77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Monaco" pitchFamily="2" charset="77"/>
              </a:rPr>
              <a:t>movie:actor</a:t>
            </a:r>
            <a:r>
              <a:rPr lang="en-US" dirty="0">
                <a:solidFill>
                  <a:srgbClr val="FF0000"/>
                </a:solidFill>
                <a:latin typeface="Monaco" pitchFamily="2" charset="77"/>
              </a:rPr>
              <a:t> ;	 </a:t>
            </a:r>
          </a:p>
          <a:p>
            <a:pPr marL="114300" indent="0">
              <a:buNone/>
            </a:pPr>
            <a:r>
              <a:rPr lang="en-US" dirty="0">
                <a:solidFill>
                  <a:srgbClr val="FF0000"/>
                </a:solidFill>
                <a:latin typeface="Monaco" pitchFamily="2" charset="77"/>
              </a:rPr>
              <a:t>	</a:t>
            </a:r>
            <a:r>
              <a:rPr lang="en-US" dirty="0" err="1">
                <a:solidFill>
                  <a:srgbClr val="FF0000"/>
                </a:solidFill>
                <a:latin typeface="Monaco" pitchFamily="2" charset="77"/>
              </a:rPr>
              <a:t>movie:actor_name</a:t>
            </a:r>
            <a:r>
              <a:rPr lang="en-US" dirty="0">
                <a:solidFill>
                  <a:srgbClr val="FF0000"/>
                </a:solidFill>
                <a:latin typeface="Monaco" pitchFamily="2" charset="77"/>
              </a:rPr>
              <a:t> ?</a:t>
            </a:r>
            <a:r>
              <a:rPr lang="en-US" dirty="0" err="1">
                <a:solidFill>
                  <a:srgbClr val="FF0000"/>
                </a:solidFill>
                <a:latin typeface="Monaco" pitchFamily="2" charset="77"/>
              </a:rPr>
              <a:t>sn</a:t>
            </a:r>
            <a:r>
              <a:rPr lang="en-US" dirty="0">
                <a:solidFill>
                  <a:srgbClr val="FF0000"/>
                </a:solidFill>
                <a:latin typeface="Monaco" pitchFamily="2" charset="77"/>
              </a:rPr>
              <a:t> . </a:t>
            </a:r>
          </a:p>
          <a:p>
            <a:pPr marL="114300" indent="0">
              <a:buNone/>
            </a:pPr>
            <a:r>
              <a:rPr lang="en-US" dirty="0">
                <a:solidFill>
                  <a:srgbClr val="FF0000"/>
                </a:solidFill>
                <a:latin typeface="Monaco" pitchFamily="2" charset="77"/>
              </a:rPr>
              <a:t>	FILTER NOT EXISTS { </a:t>
            </a:r>
            <a:endParaRPr lang="en-US" dirty="0"/>
          </a:p>
          <a:p>
            <a:pPr marL="114300" indent="0">
              <a:buNone/>
            </a:pPr>
            <a:r>
              <a:rPr lang="en-US" dirty="0">
                <a:solidFill>
                  <a:srgbClr val="FF0000"/>
                </a:solidFill>
                <a:latin typeface="Monaco" pitchFamily="2" charset="77"/>
              </a:rPr>
              <a:t>	?r </a:t>
            </a:r>
            <a:r>
              <a:rPr lang="en-US" dirty="0" err="1">
                <a:solidFill>
                  <a:srgbClr val="FF0000"/>
                </a:solidFill>
                <a:latin typeface="Monaco" pitchFamily="2" charset="77"/>
              </a:rPr>
              <a:t>rdf:type</a:t>
            </a:r>
            <a:r>
              <a:rPr lang="en-US" dirty="0">
                <a:solidFill>
                  <a:srgbClr val="FF0000"/>
                </a:solidFill>
                <a:latin typeface="Monaco" pitchFamily="2" charset="77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Monaco" pitchFamily="2" charset="77"/>
              </a:rPr>
              <a:t>movie:director</a:t>
            </a:r>
            <a:r>
              <a:rPr lang="en-US" dirty="0">
                <a:solidFill>
                  <a:srgbClr val="FF0000"/>
                </a:solidFill>
                <a:latin typeface="Monaco" pitchFamily="2" charset="77"/>
              </a:rPr>
              <a:t> ; 	</a:t>
            </a:r>
            <a:r>
              <a:rPr lang="en-US" dirty="0" err="1">
                <a:solidFill>
                  <a:srgbClr val="FF0000"/>
                </a:solidFill>
                <a:latin typeface="Monaco" pitchFamily="2" charset="77"/>
              </a:rPr>
              <a:t>movie:director_name</a:t>
            </a:r>
            <a:r>
              <a:rPr lang="en-US" dirty="0">
                <a:solidFill>
                  <a:srgbClr val="FF0000"/>
                </a:solidFill>
                <a:latin typeface="Monaco" pitchFamily="2" charset="77"/>
              </a:rPr>
              <a:t> ?</a:t>
            </a:r>
            <a:r>
              <a:rPr lang="en-US" dirty="0" err="1">
                <a:solidFill>
                  <a:srgbClr val="FF0000"/>
                </a:solidFill>
                <a:latin typeface="Monaco" pitchFamily="2" charset="77"/>
              </a:rPr>
              <a:t>sn</a:t>
            </a:r>
            <a:r>
              <a:rPr lang="en-US" dirty="0">
                <a:solidFill>
                  <a:srgbClr val="FF0000"/>
                </a:solidFill>
                <a:latin typeface="Monaco" pitchFamily="2" charset="77"/>
              </a:rPr>
              <a:t> . </a:t>
            </a:r>
            <a:endParaRPr lang="en-US" dirty="0"/>
          </a:p>
          <a:p>
            <a:pPr marL="114300" indent="0">
              <a:buNone/>
            </a:pPr>
            <a:r>
              <a:rPr lang="en-US" dirty="0">
                <a:solidFill>
                  <a:srgbClr val="FF0000"/>
                </a:solidFill>
                <a:latin typeface="Monaco" pitchFamily="2" charset="77"/>
              </a:rPr>
              <a:t>	} </a:t>
            </a:r>
          </a:p>
          <a:p>
            <a:pPr marL="114300" indent="0">
              <a:buNone/>
            </a:pPr>
            <a:r>
              <a:rPr lang="en-US" dirty="0">
                <a:solidFill>
                  <a:srgbClr val="FF0000"/>
                </a:solidFill>
                <a:latin typeface="Monaco" pitchFamily="2" charset="77"/>
              </a:rPr>
              <a:t>} </a:t>
            </a: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320494"/>
      </p:ext>
    </p:extLst>
  </p:cSld>
  <p:clrMapOvr>
    <a:masterClrMapping/>
  </p:clrMapOvr>
  <p:transition>
    <p:dissolv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59841" y="890561"/>
            <a:ext cx="7502264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{ :book1 </a:t>
            </a:r>
            <a:r>
              <a:rPr lang="en-US" sz="1600" dirty="0" err="1">
                <a:latin typeface="Courier"/>
                <a:cs typeface="Courier"/>
              </a:rPr>
              <a:t>dc:title</a:t>
            </a:r>
            <a:r>
              <a:rPr lang="en-US" sz="1600" b="1" dirty="0" err="1">
                <a:solidFill>
                  <a:srgbClr val="FF0000"/>
                </a:solidFill>
                <a:latin typeface="Courier"/>
                <a:cs typeface="Courier"/>
              </a:rPr>
              <a:t>|</a:t>
            </a:r>
            <a:r>
              <a:rPr lang="en-US" sz="1600" dirty="0" err="1">
                <a:latin typeface="Courier"/>
                <a:cs typeface="Courier"/>
              </a:rPr>
              <a:t>rdfs:label</a:t>
            </a:r>
            <a:r>
              <a:rPr lang="en-US" sz="1600" dirty="0">
                <a:latin typeface="Courier"/>
                <a:cs typeface="Courier"/>
              </a:rPr>
              <a:t> ?</a:t>
            </a:r>
            <a:r>
              <a:rPr lang="en-US" sz="1600" dirty="0" err="1">
                <a:latin typeface="Courier"/>
                <a:cs typeface="Courier"/>
              </a:rPr>
              <a:t>displayString</a:t>
            </a:r>
            <a:r>
              <a:rPr lang="en-US" sz="1600" dirty="0">
                <a:latin typeface="Courier"/>
                <a:cs typeface="Courier"/>
              </a:rPr>
              <a:t> 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3660" y="779759"/>
            <a:ext cx="817131" cy="707886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  <a:p>
            <a:pPr algn="r"/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Fragment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782101" y="0"/>
            <a:ext cx="7620000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4000" dirty="0"/>
              <a:t>Property Paths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359841" y="1736506"/>
            <a:ext cx="7502264" cy="10772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sz="1600" dirty="0">
                <a:latin typeface="Courier"/>
                <a:cs typeface="Courier"/>
              </a:rPr>
              <a:t>{</a:t>
            </a:r>
          </a:p>
          <a:p>
            <a:r>
              <a:rPr lang="de-DE" sz="1600" dirty="0">
                <a:latin typeface="Courier"/>
                <a:cs typeface="Courier"/>
              </a:rPr>
              <a:t>  ?x </a:t>
            </a:r>
            <a:r>
              <a:rPr lang="de-DE" sz="1600" dirty="0" err="1">
                <a:latin typeface="Courier"/>
                <a:cs typeface="Courier"/>
              </a:rPr>
              <a:t>foaf:mbox</a:t>
            </a:r>
            <a:r>
              <a:rPr lang="de-DE" sz="1600" dirty="0">
                <a:latin typeface="Courier"/>
                <a:cs typeface="Courier"/>
              </a:rPr>
              <a:t> &lt;</a:t>
            </a:r>
            <a:r>
              <a:rPr lang="de-DE" sz="1600" dirty="0" err="1">
                <a:latin typeface="Courier"/>
                <a:cs typeface="Courier"/>
              </a:rPr>
              <a:t>mailto:alice@example</a:t>
            </a:r>
            <a:r>
              <a:rPr lang="de-DE" sz="1600" dirty="0">
                <a:latin typeface="Courier"/>
                <a:cs typeface="Courier"/>
              </a:rPr>
              <a:t>&gt; .</a:t>
            </a:r>
          </a:p>
          <a:p>
            <a:r>
              <a:rPr lang="de-DE" sz="1600" dirty="0">
                <a:latin typeface="Courier"/>
                <a:cs typeface="Courier"/>
              </a:rPr>
              <a:t>  ?x </a:t>
            </a:r>
            <a:r>
              <a:rPr lang="de-DE" sz="1600" dirty="0" err="1">
                <a:latin typeface="Courier"/>
                <a:cs typeface="Courier"/>
              </a:rPr>
              <a:t>foaf:knows</a:t>
            </a:r>
            <a:r>
              <a:rPr lang="de-DE" sz="1600" b="1" dirty="0">
                <a:solidFill>
                  <a:srgbClr val="FF0000"/>
                </a:solidFill>
                <a:latin typeface="Courier"/>
                <a:cs typeface="Courier"/>
              </a:rPr>
              <a:t>/</a:t>
            </a:r>
            <a:r>
              <a:rPr lang="de-DE" sz="1600" dirty="0" err="1">
                <a:latin typeface="Courier"/>
                <a:cs typeface="Courier"/>
              </a:rPr>
              <a:t>foaf:name</a:t>
            </a:r>
            <a:r>
              <a:rPr lang="de-DE" sz="1600" dirty="0">
                <a:latin typeface="Courier"/>
                <a:cs typeface="Courier"/>
              </a:rPr>
              <a:t> ?</a:t>
            </a:r>
            <a:r>
              <a:rPr lang="de-DE" sz="1600" dirty="0" err="1">
                <a:latin typeface="Courier"/>
                <a:cs typeface="Courier"/>
              </a:rPr>
              <a:t>name</a:t>
            </a:r>
            <a:r>
              <a:rPr lang="de-DE" sz="1600" dirty="0">
                <a:latin typeface="Courier"/>
                <a:cs typeface="Courier"/>
              </a:rPr>
              <a:t> .</a:t>
            </a:r>
          </a:p>
          <a:p>
            <a:r>
              <a:rPr lang="de-DE" sz="1600" dirty="0">
                <a:latin typeface="Courier"/>
                <a:cs typeface="Courier"/>
              </a:rPr>
              <a:t>}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3660" y="1703856"/>
            <a:ext cx="817131" cy="707886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  <a:p>
            <a:pPr algn="r"/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Fragment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59841" y="3407261"/>
            <a:ext cx="7502264" cy="9848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tIns="0" bIns="0">
            <a:spAutoFit/>
          </a:bodyPr>
          <a:lstStyle/>
          <a:p>
            <a:r>
              <a:rPr lang="de-DE" sz="1600" dirty="0">
                <a:latin typeface="Courier"/>
                <a:cs typeface="Courier"/>
              </a:rPr>
              <a:t>{ </a:t>
            </a:r>
          </a:p>
          <a:p>
            <a:r>
              <a:rPr lang="de-DE" sz="1600" dirty="0">
                <a:latin typeface="Courier"/>
                <a:cs typeface="Courier"/>
              </a:rPr>
              <a:t>  ?x </a:t>
            </a:r>
            <a:r>
              <a:rPr lang="de-DE" sz="1600" dirty="0" err="1">
                <a:latin typeface="Courier"/>
                <a:cs typeface="Courier"/>
              </a:rPr>
              <a:t>foaf:mbox</a:t>
            </a:r>
            <a:r>
              <a:rPr lang="de-DE" sz="1600" dirty="0">
                <a:latin typeface="Courier"/>
                <a:cs typeface="Courier"/>
              </a:rPr>
              <a:t> &lt;</a:t>
            </a:r>
            <a:r>
              <a:rPr lang="de-DE" sz="1600" dirty="0" err="1">
                <a:latin typeface="Courier"/>
                <a:cs typeface="Courier"/>
              </a:rPr>
              <a:t>mailto:alice@example</a:t>
            </a:r>
            <a:r>
              <a:rPr lang="de-DE" sz="1600" dirty="0">
                <a:latin typeface="Courier"/>
                <a:cs typeface="Courier"/>
              </a:rPr>
              <a:t>&gt; .</a:t>
            </a:r>
          </a:p>
          <a:p>
            <a:r>
              <a:rPr lang="de-DE" sz="1600" dirty="0">
                <a:latin typeface="Courier"/>
                <a:cs typeface="Courier"/>
              </a:rPr>
              <a:t>  ?x </a:t>
            </a:r>
            <a:r>
              <a:rPr lang="de-DE" sz="1600" dirty="0" err="1">
                <a:latin typeface="Courier"/>
                <a:cs typeface="Courier"/>
              </a:rPr>
              <a:t>foaf:knows</a:t>
            </a:r>
            <a:r>
              <a:rPr lang="de-DE" sz="1600" b="1" dirty="0">
                <a:solidFill>
                  <a:srgbClr val="FF0000"/>
                </a:solidFill>
                <a:latin typeface="Courier"/>
                <a:cs typeface="Courier"/>
              </a:rPr>
              <a:t>/</a:t>
            </a:r>
            <a:r>
              <a:rPr lang="de-DE" sz="1600" dirty="0" err="1">
                <a:latin typeface="Courier"/>
                <a:cs typeface="Courier"/>
              </a:rPr>
              <a:t>foaf:knows</a:t>
            </a:r>
            <a:r>
              <a:rPr lang="de-DE" sz="1600" b="1" dirty="0">
                <a:solidFill>
                  <a:srgbClr val="FF0000"/>
                </a:solidFill>
                <a:latin typeface="Courier"/>
                <a:cs typeface="Courier"/>
              </a:rPr>
              <a:t>/</a:t>
            </a:r>
            <a:r>
              <a:rPr lang="de-DE" sz="1600" dirty="0" err="1">
                <a:latin typeface="Courier"/>
                <a:cs typeface="Courier"/>
              </a:rPr>
              <a:t>foaf:name</a:t>
            </a:r>
            <a:r>
              <a:rPr lang="de-DE" sz="1600" dirty="0">
                <a:latin typeface="Courier"/>
                <a:cs typeface="Courier"/>
              </a:rPr>
              <a:t> ?</a:t>
            </a:r>
            <a:r>
              <a:rPr lang="de-DE" sz="1600" dirty="0" err="1">
                <a:latin typeface="Courier"/>
                <a:cs typeface="Courier"/>
              </a:rPr>
              <a:t>name</a:t>
            </a:r>
            <a:r>
              <a:rPr lang="de-DE" sz="1600" dirty="0">
                <a:latin typeface="Courier"/>
                <a:cs typeface="Courier"/>
              </a:rPr>
              <a:t> .</a:t>
            </a:r>
          </a:p>
          <a:p>
            <a:r>
              <a:rPr lang="de-DE" sz="1600" dirty="0">
                <a:latin typeface="Courier"/>
                <a:cs typeface="Courier"/>
              </a:rPr>
              <a:t>}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3660" y="3374611"/>
            <a:ext cx="817131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  <a:p>
            <a:pPr algn="r"/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Fragment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35073" y="1230107"/>
            <a:ext cx="4332661" cy="276999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  <a:latin typeface="+mn-lt"/>
              </a:rPr>
              <a:t>Alternatives: Match one or both possibilities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26546" y="2799074"/>
            <a:ext cx="5549716" cy="276999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  <a:latin typeface="+mn-lt"/>
              </a:rPr>
              <a:t>Sequence: Find the name of any people that Alice knows.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43754" y="4391466"/>
            <a:ext cx="6115301" cy="276999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  <a:latin typeface="+mn-lt"/>
              </a:rPr>
              <a:t>Sequence: Find the names of people 2 "</a:t>
            </a:r>
            <a:r>
              <a:rPr lang="en-US" sz="1800" dirty="0" err="1">
                <a:solidFill>
                  <a:srgbClr val="FF0000"/>
                </a:solidFill>
                <a:latin typeface="+mn-lt"/>
              </a:rPr>
              <a:t>foaf:knows</a:t>
            </a:r>
            <a:r>
              <a:rPr lang="en-US" sz="1800" dirty="0">
                <a:solidFill>
                  <a:srgbClr val="FF0000"/>
                </a:solidFill>
                <a:latin typeface="+mn-lt"/>
              </a:rPr>
              <a:t>" links away.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359841" y="5009415"/>
            <a:ext cx="7502264" cy="9848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tIns="0" bIns="0">
            <a:spAutoFit/>
          </a:bodyPr>
          <a:lstStyle/>
          <a:p>
            <a:r>
              <a:rPr lang="de-DE" sz="1600" dirty="0">
                <a:latin typeface="Courier"/>
                <a:cs typeface="Courier"/>
              </a:rPr>
              <a:t>{</a:t>
            </a:r>
          </a:p>
          <a:p>
            <a:r>
              <a:rPr lang="de-DE" sz="1600" dirty="0">
                <a:latin typeface="Courier"/>
                <a:cs typeface="Courier"/>
              </a:rPr>
              <a:t>  ?x </a:t>
            </a:r>
            <a:r>
              <a:rPr lang="de-DE" sz="1600" dirty="0" err="1">
                <a:latin typeface="Courier"/>
                <a:cs typeface="Courier"/>
              </a:rPr>
              <a:t>foaf:mbox</a:t>
            </a:r>
            <a:r>
              <a:rPr lang="de-DE" sz="1600" dirty="0">
                <a:latin typeface="Courier"/>
                <a:cs typeface="Courier"/>
              </a:rPr>
              <a:t> &lt;</a:t>
            </a:r>
            <a:r>
              <a:rPr lang="de-DE" sz="1600" dirty="0" err="1">
                <a:latin typeface="Courier"/>
                <a:cs typeface="Courier"/>
              </a:rPr>
              <a:t>mailto:alice@example</a:t>
            </a:r>
            <a:r>
              <a:rPr lang="de-DE" sz="1600" dirty="0">
                <a:latin typeface="Courier"/>
                <a:cs typeface="Courier"/>
              </a:rPr>
              <a:t>&gt; .</a:t>
            </a:r>
          </a:p>
          <a:p>
            <a:r>
              <a:rPr lang="de-DE" sz="1600" dirty="0">
                <a:latin typeface="Courier"/>
                <a:cs typeface="Courier"/>
              </a:rPr>
              <a:t>  ?x </a:t>
            </a:r>
            <a:r>
              <a:rPr lang="de-DE" sz="1600" dirty="0" err="1">
                <a:latin typeface="Courier"/>
                <a:cs typeface="Courier"/>
              </a:rPr>
              <a:t>foaf:knows</a:t>
            </a:r>
            <a:r>
              <a:rPr lang="de-DE" sz="1600" b="1" dirty="0">
                <a:solidFill>
                  <a:srgbClr val="FF0000"/>
                </a:solidFill>
                <a:latin typeface="Courier"/>
                <a:cs typeface="Courier"/>
              </a:rPr>
              <a:t>+/</a:t>
            </a:r>
            <a:r>
              <a:rPr lang="de-DE" sz="1600" dirty="0" err="1">
                <a:latin typeface="Courier"/>
                <a:cs typeface="Courier"/>
              </a:rPr>
              <a:t>foaf:name</a:t>
            </a:r>
            <a:r>
              <a:rPr lang="de-DE" sz="1600" dirty="0">
                <a:latin typeface="Courier"/>
                <a:cs typeface="Courier"/>
              </a:rPr>
              <a:t> ?</a:t>
            </a:r>
            <a:r>
              <a:rPr lang="de-DE" sz="1600" dirty="0" err="1">
                <a:latin typeface="Courier"/>
                <a:cs typeface="Courier"/>
              </a:rPr>
              <a:t>name</a:t>
            </a:r>
            <a:r>
              <a:rPr lang="de-DE" sz="1600" dirty="0">
                <a:latin typeface="Courier"/>
                <a:cs typeface="Courier"/>
              </a:rPr>
              <a:t> .</a:t>
            </a:r>
          </a:p>
          <a:p>
            <a:r>
              <a:rPr lang="de-DE" sz="1600" dirty="0">
                <a:latin typeface="Courier"/>
                <a:cs typeface="Courier"/>
              </a:rPr>
              <a:t>}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3660" y="4976765"/>
            <a:ext cx="817131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  <a:p>
            <a:pPr algn="r"/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Fragment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22598" y="5993620"/>
            <a:ext cx="7757615" cy="553998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  <a:latin typeface="+mn-lt"/>
              </a:rPr>
              <a:t>Arbitrary length match: </a:t>
            </a:r>
          </a:p>
          <a:p>
            <a:pPr algn="ctr"/>
            <a:r>
              <a:rPr lang="en-US" sz="1800" dirty="0">
                <a:solidFill>
                  <a:srgbClr val="FF0000"/>
                </a:solidFill>
                <a:latin typeface="+mn-lt"/>
              </a:rPr>
              <a:t>Find the names of all the people that can be reached from Alice by “</a:t>
            </a:r>
            <a:r>
              <a:rPr lang="en-US" sz="1800" dirty="0" err="1">
                <a:solidFill>
                  <a:srgbClr val="FF0000"/>
                </a:solidFill>
                <a:latin typeface="+mn-lt"/>
              </a:rPr>
              <a:t>foaf:knows</a:t>
            </a:r>
            <a:r>
              <a:rPr lang="en-US" sz="1800" dirty="0">
                <a:solidFill>
                  <a:srgbClr val="FF0000"/>
                </a:solidFill>
                <a:latin typeface="+mn-lt"/>
              </a:rPr>
              <a:t>”: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0" y="6596390"/>
            <a:ext cx="24945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</a:t>
            </a:r>
            <a:r>
              <a:rPr lang="en-US" sz="11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Szekely</a:t>
            </a:r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, Jose Luis Ambite</a:t>
            </a:r>
          </a:p>
          <a:p>
            <a:endParaRPr lang="en-US" sz="1100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88" y="6115397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398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3" grpId="0"/>
      <p:bldP spid="11" grpId="0" animBg="1"/>
      <p:bldP spid="12" grpId="0"/>
      <p:bldP spid="19" grpId="0"/>
      <p:bldP spid="20" grpId="0"/>
      <p:bldP spid="21" grpId="0" animBg="1"/>
      <p:bldP spid="22" grpId="0"/>
      <p:bldP spid="2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5"/>
          <p:cNvSpPr txBox="1">
            <a:spLocks/>
          </p:cNvSpPr>
          <p:nvPr/>
        </p:nvSpPr>
        <p:spPr>
          <a:xfrm>
            <a:off x="782101" y="0"/>
            <a:ext cx="7620000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4000" dirty="0"/>
              <a:t>Property Path Semantics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1961" y="1281449"/>
            <a:ext cx="8160079" cy="9848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tIns="0" bIns="0">
            <a:spAutoFit/>
          </a:bodyPr>
          <a:lstStyle/>
          <a:p>
            <a:r>
              <a:rPr lang="de-DE" sz="1600" dirty="0">
                <a:latin typeface="Courier"/>
                <a:cs typeface="Courier"/>
              </a:rPr>
              <a:t>{ </a:t>
            </a:r>
          </a:p>
          <a:p>
            <a:r>
              <a:rPr lang="de-DE" sz="1600" dirty="0">
                <a:latin typeface="Courier"/>
                <a:cs typeface="Courier"/>
              </a:rPr>
              <a:t>  ?x </a:t>
            </a:r>
            <a:r>
              <a:rPr lang="de-DE" sz="1600" dirty="0" err="1">
                <a:latin typeface="Courier"/>
                <a:cs typeface="Courier"/>
              </a:rPr>
              <a:t>foaf:mbox</a:t>
            </a:r>
            <a:r>
              <a:rPr lang="de-DE" sz="1600" dirty="0">
                <a:latin typeface="Courier"/>
                <a:cs typeface="Courier"/>
              </a:rPr>
              <a:t> &lt;</a:t>
            </a:r>
            <a:r>
              <a:rPr lang="de-DE" sz="1600" dirty="0" err="1">
                <a:latin typeface="Courier"/>
                <a:cs typeface="Courier"/>
              </a:rPr>
              <a:t>mailto:alice@example</a:t>
            </a:r>
            <a:r>
              <a:rPr lang="de-DE" sz="1600" dirty="0">
                <a:latin typeface="Courier"/>
                <a:cs typeface="Courier"/>
              </a:rPr>
              <a:t>&gt; .</a:t>
            </a:r>
          </a:p>
          <a:p>
            <a:r>
              <a:rPr lang="de-DE" sz="1600" dirty="0">
                <a:latin typeface="Courier"/>
                <a:cs typeface="Courier"/>
              </a:rPr>
              <a:t>  ?x </a:t>
            </a:r>
            <a:r>
              <a:rPr lang="de-DE" sz="1600" dirty="0" err="1">
                <a:latin typeface="Courier"/>
                <a:cs typeface="Courier"/>
              </a:rPr>
              <a:t>foaf:knows</a:t>
            </a:r>
            <a:r>
              <a:rPr lang="de-DE" sz="1600" dirty="0">
                <a:latin typeface="Courier"/>
                <a:cs typeface="Courier"/>
              </a:rPr>
              <a:t>/</a:t>
            </a:r>
            <a:r>
              <a:rPr lang="de-DE" sz="1600" dirty="0" err="1">
                <a:latin typeface="Courier"/>
                <a:cs typeface="Courier"/>
              </a:rPr>
              <a:t>foaf:knows</a:t>
            </a:r>
            <a:r>
              <a:rPr lang="de-DE" sz="1600" dirty="0">
                <a:latin typeface="Courier"/>
                <a:cs typeface="Courier"/>
              </a:rPr>
              <a:t>/</a:t>
            </a:r>
            <a:r>
              <a:rPr lang="de-DE" sz="1600" dirty="0" err="1">
                <a:latin typeface="Courier"/>
                <a:cs typeface="Courier"/>
              </a:rPr>
              <a:t>foaf:name</a:t>
            </a:r>
            <a:r>
              <a:rPr lang="de-DE" sz="1600" dirty="0">
                <a:latin typeface="Courier"/>
                <a:cs typeface="Courier"/>
              </a:rPr>
              <a:t> ?</a:t>
            </a:r>
            <a:r>
              <a:rPr lang="de-DE" sz="1600" dirty="0" err="1">
                <a:latin typeface="Courier"/>
                <a:cs typeface="Courier"/>
              </a:rPr>
              <a:t>name</a:t>
            </a:r>
            <a:r>
              <a:rPr lang="de-DE" sz="1600" dirty="0">
                <a:latin typeface="Courier"/>
                <a:cs typeface="Courier"/>
              </a:rPr>
              <a:t> .</a:t>
            </a:r>
          </a:p>
          <a:p>
            <a:r>
              <a:rPr lang="de-DE" sz="1600" dirty="0">
                <a:latin typeface="Courier"/>
                <a:cs typeface="Courier"/>
              </a:rPr>
              <a:t>}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0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1961" y="5223391"/>
            <a:ext cx="8160079" cy="9848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tIns="0" bIns="0">
            <a:spAutoFit/>
          </a:bodyPr>
          <a:lstStyle/>
          <a:p>
            <a:r>
              <a:rPr lang="de-DE" sz="1600" dirty="0">
                <a:latin typeface="Courier"/>
                <a:cs typeface="Courier"/>
              </a:rPr>
              <a:t>{ </a:t>
            </a:r>
          </a:p>
          <a:p>
            <a:r>
              <a:rPr lang="de-DE" sz="1600" dirty="0">
                <a:latin typeface="Courier"/>
                <a:cs typeface="Courier"/>
              </a:rPr>
              <a:t>  ?x </a:t>
            </a:r>
            <a:r>
              <a:rPr lang="de-DE" sz="1600" dirty="0" err="1">
                <a:latin typeface="Courier"/>
                <a:cs typeface="Courier"/>
              </a:rPr>
              <a:t>foaf:mbox</a:t>
            </a:r>
            <a:r>
              <a:rPr lang="de-DE" sz="1600" dirty="0">
                <a:latin typeface="Courier"/>
                <a:cs typeface="Courier"/>
              </a:rPr>
              <a:t> &lt;</a:t>
            </a:r>
            <a:r>
              <a:rPr lang="de-DE" sz="1600" dirty="0" err="1">
                <a:latin typeface="Courier"/>
                <a:cs typeface="Courier"/>
              </a:rPr>
              <a:t>mailto:alice@example</a:t>
            </a:r>
            <a:r>
              <a:rPr lang="de-DE" sz="1600" dirty="0">
                <a:latin typeface="Courier"/>
                <a:cs typeface="Courier"/>
              </a:rPr>
              <a:t>&gt; .</a:t>
            </a:r>
          </a:p>
          <a:p>
            <a:r>
              <a:rPr lang="de-DE" sz="1600" dirty="0">
                <a:latin typeface="Courier"/>
                <a:cs typeface="Courier"/>
              </a:rPr>
              <a:t>  ?x  </a:t>
            </a:r>
            <a:r>
              <a:rPr lang="de-DE" sz="1600" dirty="0" err="1">
                <a:latin typeface="Courier"/>
                <a:cs typeface="Courier"/>
              </a:rPr>
              <a:t>foaf:knows</a:t>
            </a:r>
            <a:r>
              <a:rPr lang="de-DE" sz="1600" dirty="0">
                <a:latin typeface="Courier"/>
                <a:cs typeface="Courier"/>
              </a:rPr>
              <a:t> [ </a:t>
            </a:r>
            <a:r>
              <a:rPr lang="de-DE" sz="1600" dirty="0" err="1">
                <a:latin typeface="Courier"/>
                <a:cs typeface="Courier"/>
              </a:rPr>
              <a:t>foaf:knows</a:t>
            </a:r>
            <a:r>
              <a:rPr lang="de-DE" sz="1600" dirty="0">
                <a:latin typeface="Courier"/>
                <a:cs typeface="Courier"/>
              </a:rPr>
              <a:t> [ </a:t>
            </a:r>
            <a:r>
              <a:rPr lang="de-DE" sz="1600" dirty="0" err="1">
                <a:latin typeface="Courier"/>
                <a:cs typeface="Courier"/>
              </a:rPr>
              <a:t>foaf:name</a:t>
            </a:r>
            <a:r>
              <a:rPr lang="de-DE" sz="1600" dirty="0">
                <a:latin typeface="Courier"/>
                <a:cs typeface="Courier"/>
              </a:rPr>
              <a:t> ?</a:t>
            </a:r>
            <a:r>
              <a:rPr lang="de-DE" sz="1600" dirty="0" err="1">
                <a:latin typeface="Courier"/>
                <a:cs typeface="Courier"/>
              </a:rPr>
              <a:t>name</a:t>
            </a:r>
            <a:r>
              <a:rPr lang="de-DE" sz="1600" dirty="0">
                <a:latin typeface="Courier"/>
                <a:cs typeface="Courier"/>
              </a:rPr>
              <a:t> ]] .</a:t>
            </a:r>
          </a:p>
          <a:p>
            <a:r>
              <a:rPr lang="de-DE" sz="1600" dirty="0">
                <a:latin typeface="Courier"/>
                <a:cs typeface="Courier"/>
              </a:rPr>
              <a:t>}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91961" y="3006198"/>
            <a:ext cx="8160079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tIns="0" bIns="0">
            <a:spAutoFit/>
          </a:bodyPr>
          <a:lstStyle/>
          <a:p>
            <a:r>
              <a:rPr lang="de-DE" sz="1600" dirty="0">
                <a:latin typeface="Courier"/>
                <a:cs typeface="Courier"/>
              </a:rPr>
              <a:t>{ </a:t>
            </a:r>
          </a:p>
          <a:p>
            <a:r>
              <a:rPr lang="de-DE" sz="1600" dirty="0">
                <a:latin typeface="Courier"/>
                <a:cs typeface="Courier"/>
              </a:rPr>
              <a:t>  ?x </a:t>
            </a:r>
            <a:r>
              <a:rPr lang="de-DE" sz="1600" dirty="0" err="1">
                <a:latin typeface="Courier"/>
                <a:cs typeface="Courier"/>
              </a:rPr>
              <a:t>foaf:mbox</a:t>
            </a:r>
            <a:r>
              <a:rPr lang="de-DE" sz="1600" dirty="0">
                <a:latin typeface="Courier"/>
                <a:cs typeface="Courier"/>
              </a:rPr>
              <a:t> &lt;</a:t>
            </a:r>
            <a:r>
              <a:rPr lang="de-DE" sz="1600" dirty="0" err="1">
                <a:latin typeface="Courier"/>
                <a:cs typeface="Courier"/>
              </a:rPr>
              <a:t>mailto:alice@example</a:t>
            </a:r>
            <a:r>
              <a:rPr lang="de-DE" sz="1600" dirty="0">
                <a:latin typeface="Courier"/>
                <a:cs typeface="Courier"/>
              </a:rPr>
              <a:t>&gt; .</a:t>
            </a:r>
          </a:p>
          <a:p>
            <a:r>
              <a:rPr lang="de-DE" sz="1600" dirty="0">
                <a:latin typeface="Courier"/>
                <a:cs typeface="Courier"/>
              </a:rPr>
              <a:t>  ?x  </a:t>
            </a:r>
            <a:r>
              <a:rPr lang="de-DE" sz="1600" dirty="0" err="1">
                <a:latin typeface="Courier"/>
                <a:cs typeface="Courier"/>
              </a:rPr>
              <a:t>foaf:knows</a:t>
            </a:r>
            <a:r>
              <a:rPr lang="de-DE" sz="1600" dirty="0">
                <a:latin typeface="Courier"/>
                <a:cs typeface="Courier"/>
              </a:rPr>
              <a:t> ?a1 .</a:t>
            </a:r>
          </a:p>
          <a:p>
            <a:r>
              <a:rPr lang="de-DE" sz="1600" dirty="0">
                <a:latin typeface="Courier"/>
                <a:cs typeface="Courier"/>
              </a:rPr>
              <a:t>  ?a1 </a:t>
            </a:r>
            <a:r>
              <a:rPr lang="de-DE" sz="1600" dirty="0" err="1">
                <a:latin typeface="Courier"/>
                <a:cs typeface="Courier"/>
              </a:rPr>
              <a:t>foaf:knows</a:t>
            </a:r>
            <a:r>
              <a:rPr lang="de-DE" sz="1600" dirty="0">
                <a:latin typeface="Courier"/>
                <a:cs typeface="Courier"/>
              </a:rPr>
              <a:t> ?a2 .</a:t>
            </a:r>
          </a:p>
          <a:p>
            <a:r>
              <a:rPr lang="de-DE" sz="1600" dirty="0">
                <a:latin typeface="Courier"/>
                <a:cs typeface="Courier"/>
              </a:rPr>
              <a:t>  ?a2 </a:t>
            </a:r>
            <a:r>
              <a:rPr lang="de-DE" sz="1600" dirty="0" err="1">
                <a:latin typeface="Courier"/>
                <a:cs typeface="Courier"/>
              </a:rPr>
              <a:t>foaf:name</a:t>
            </a:r>
            <a:r>
              <a:rPr lang="de-DE" sz="1600" dirty="0">
                <a:latin typeface="Courier"/>
                <a:cs typeface="Courier"/>
              </a:rPr>
              <a:t> ?</a:t>
            </a:r>
            <a:r>
              <a:rPr lang="de-DE" sz="1600" dirty="0" err="1">
                <a:latin typeface="Courier"/>
                <a:cs typeface="Courier"/>
              </a:rPr>
              <a:t>name</a:t>
            </a:r>
            <a:r>
              <a:rPr lang="de-DE" sz="1600" dirty="0">
                <a:latin typeface="Courier"/>
                <a:cs typeface="Courier"/>
              </a:rPr>
              <a:t> .</a:t>
            </a:r>
          </a:p>
          <a:p>
            <a:r>
              <a:rPr lang="de-DE" sz="1600" dirty="0">
                <a:latin typeface="Courier"/>
                <a:cs typeface="Courier"/>
              </a:rPr>
              <a:t>}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26380" y="2190197"/>
            <a:ext cx="4912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4BACC6"/>
                </a:solidFill>
                <a:latin typeface="+mn-lt"/>
              </a:rPr>
              <a:t>=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326380" y="4331126"/>
            <a:ext cx="4912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4BACC6"/>
                </a:solidFill>
                <a:latin typeface="+mn-lt"/>
              </a:rPr>
              <a:t>=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532" y="6585924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88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4" grpId="0" animBg="1"/>
      <p:bldP spid="2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1981" y="1042773"/>
            <a:ext cx="5195789" cy="280076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@prefix dc:   </a:t>
            </a:r>
            <a:r>
              <a:rPr lang="en-US" sz="1000" dirty="0">
                <a:latin typeface="Courier"/>
                <a:cs typeface="Courier"/>
              </a:rPr>
              <a:t>&lt;http://</a:t>
            </a:r>
            <a:r>
              <a:rPr lang="en-US" sz="1000" dirty="0" err="1">
                <a:latin typeface="Courier"/>
                <a:cs typeface="Courier"/>
              </a:rPr>
              <a:t>purl.org</a:t>
            </a:r>
            <a:r>
              <a:rPr lang="en-US" sz="1000" dirty="0">
                <a:latin typeface="Courier"/>
                <a:cs typeface="Courier"/>
              </a:rPr>
              <a:t>/dc/elements/1.1/&gt; .</a:t>
            </a:r>
          </a:p>
          <a:p>
            <a:r>
              <a:rPr lang="en-US" sz="1600" dirty="0">
                <a:latin typeface="Courier"/>
                <a:cs typeface="Courier"/>
              </a:rPr>
              <a:t>@prefix :     </a:t>
            </a:r>
            <a:r>
              <a:rPr lang="en-US" sz="1000" dirty="0">
                <a:latin typeface="Courier"/>
                <a:cs typeface="Courier"/>
              </a:rPr>
              <a:t>&lt;http://</a:t>
            </a:r>
            <a:r>
              <a:rPr lang="en-US" sz="1000" dirty="0" err="1">
                <a:latin typeface="Courier"/>
                <a:cs typeface="Courier"/>
              </a:rPr>
              <a:t>example.org</a:t>
            </a:r>
            <a:r>
              <a:rPr lang="en-US" sz="1000" dirty="0">
                <a:latin typeface="Courier"/>
                <a:cs typeface="Courier"/>
              </a:rPr>
              <a:t>/book/&gt; .</a:t>
            </a:r>
          </a:p>
          <a:p>
            <a:r>
              <a:rPr lang="en-US" sz="1600" dirty="0">
                <a:latin typeface="Courier"/>
                <a:cs typeface="Courier"/>
              </a:rPr>
              <a:t>@prefix ns:   </a:t>
            </a:r>
            <a:r>
              <a:rPr lang="en-US" sz="1000" dirty="0">
                <a:latin typeface="Courier"/>
                <a:cs typeface="Courier"/>
              </a:rPr>
              <a:t>&lt;http://</a:t>
            </a:r>
            <a:r>
              <a:rPr lang="en-US" sz="1000" dirty="0" err="1">
                <a:latin typeface="Courier"/>
                <a:cs typeface="Courier"/>
              </a:rPr>
              <a:t>example.org</a:t>
            </a:r>
            <a:r>
              <a:rPr lang="en-US" sz="1000" dirty="0">
                <a:latin typeface="Courier"/>
                <a:cs typeface="Courier"/>
              </a:rPr>
              <a:t>/ns#&gt;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:book1  </a:t>
            </a:r>
            <a:r>
              <a:rPr lang="en-US" sz="1600" dirty="0" err="1">
                <a:latin typeface="Courier"/>
                <a:cs typeface="Courier"/>
              </a:rPr>
              <a:t>dc:title</a:t>
            </a:r>
            <a:r>
              <a:rPr lang="en-US" sz="1600" dirty="0">
                <a:latin typeface="Courier"/>
                <a:cs typeface="Courier"/>
              </a:rPr>
              <a:t>     "SPARQL Tutorial" .</a:t>
            </a:r>
          </a:p>
          <a:p>
            <a:r>
              <a:rPr lang="en-US" sz="1600" dirty="0">
                <a:latin typeface="Courier"/>
                <a:cs typeface="Courier"/>
              </a:rPr>
              <a:t>:book1  </a:t>
            </a:r>
            <a:r>
              <a:rPr lang="en-US" sz="1600" dirty="0" err="1">
                <a:latin typeface="Courier"/>
                <a:cs typeface="Courier"/>
              </a:rPr>
              <a:t>ns:price</a:t>
            </a:r>
            <a:r>
              <a:rPr lang="en-US" sz="1600" dirty="0">
                <a:latin typeface="Courier"/>
                <a:cs typeface="Courier"/>
              </a:rPr>
              <a:t>     42 .</a:t>
            </a:r>
          </a:p>
          <a:p>
            <a:r>
              <a:rPr lang="en-US" sz="1600" dirty="0">
                <a:latin typeface="Courier"/>
                <a:cs typeface="Courier"/>
              </a:rPr>
              <a:t>:book1  </a:t>
            </a:r>
            <a:r>
              <a:rPr lang="en-US" sz="1600" dirty="0" err="1">
                <a:latin typeface="Courier"/>
                <a:cs typeface="Courier"/>
              </a:rPr>
              <a:t>ns:discount</a:t>
            </a:r>
            <a:r>
              <a:rPr lang="en-US" sz="1600" dirty="0">
                <a:latin typeface="Courier"/>
                <a:cs typeface="Courier"/>
              </a:rPr>
              <a:t>  0.2 .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:book2  </a:t>
            </a:r>
            <a:r>
              <a:rPr lang="en-US" sz="1600" dirty="0" err="1">
                <a:latin typeface="Courier"/>
                <a:cs typeface="Courier"/>
              </a:rPr>
              <a:t>dc:title</a:t>
            </a:r>
            <a:r>
              <a:rPr lang="en-US" sz="1600" dirty="0">
                <a:latin typeface="Courier"/>
                <a:cs typeface="Courier"/>
              </a:rPr>
              <a:t>     "The Semantic Web" .</a:t>
            </a:r>
          </a:p>
          <a:p>
            <a:r>
              <a:rPr lang="en-US" sz="1600" dirty="0">
                <a:latin typeface="Courier"/>
                <a:cs typeface="Courier"/>
              </a:rPr>
              <a:t>:book2  </a:t>
            </a:r>
            <a:r>
              <a:rPr lang="en-US" sz="1600" dirty="0" err="1">
                <a:latin typeface="Courier"/>
                <a:cs typeface="Courier"/>
              </a:rPr>
              <a:t>ns:price</a:t>
            </a:r>
            <a:r>
              <a:rPr lang="en-US" sz="1600" dirty="0">
                <a:latin typeface="Courier"/>
                <a:cs typeface="Courier"/>
              </a:rPr>
              <a:t>     23 .</a:t>
            </a:r>
          </a:p>
          <a:p>
            <a:r>
              <a:rPr lang="en-US" sz="1600" dirty="0">
                <a:latin typeface="Courier"/>
                <a:cs typeface="Courier"/>
              </a:rPr>
              <a:t>:book2  </a:t>
            </a:r>
            <a:r>
              <a:rPr lang="en-US" sz="1600" dirty="0" err="1">
                <a:latin typeface="Courier"/>
                <a:cs typeface="Courier"/>
              </a:rPr>
              <a:t>ns:discount</a:t>
            </a:r>
            <a:r>
              <a:rPr lang="en-US" sz="1600" dirty="0">
                <a:latin typeface="Courier"/>
                <a:cs typeface="Courier"/>
              </a:rPr>
              <a:t>  0.25 .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2125" y="537381"/>
            <a:ext cx="60458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44536" y="3015069"/>
            <a:ext cx="78642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782101" y="0"/>
            <a:ext cx="7620000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4000" dirty="0"/>
              <a:t>BIND: Assigning to Variables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054420"/>
              </p:ext>
            </p:extLst>
          </p:nvPr>
        </p:nvGraphicFramePr>
        <p:xfrm>
          <a:off x="293870" y="5735924"/>
          <a:ext cx="3535669" cy="67661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470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4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"The Semantic Web”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17.25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98829" y="5275051"/>
            <a:ext cx="798446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2" name="Rectangle 1"/>
          <p:cNvSpPr/>
          <p:nvPr/>
        </p:nvSpPr>
        <p:spPr>
          <a:xfrm>
            <a:off x="4338741" y="3481158"/>
            <a:ext cx="4590335" cy="25545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PREFIX  dc:  </a:t>
            </a:r>
            <a:r>
              <a:rPr lang="en-US" sz="1000" dirty="0">
                <a:latin typeface="Courier"/>
                <a:cs typeface="Courier"/>
              </a:rPr>
              <a:t>&lt;http://</a:t>
            </a:r>
            <a:r>
              <a:rPr lang="en-US" sz="1000" dirty="0" err="1">
                <a:latin typeface="Courier"/>
                <a:cs typeface="Courier"/>
              </a:rPr>
              <a:t>purl.org</a:t>
            </a:r>
            <a:r>
              <a:rPr lang="en-US" sz="1000" dirty="0">
                <a:latin typeface="Courier"/>
                <a:cs typeface="Courier"/>
              </a:rPr>
              <a:t>/dc/elements/1.1/&gt;</a:t>
            </a:r>
          </a:p>
          <a:p>
            <a:r>
              <a:rPr lang="en-US" sz="1600" dirty="0">
                <a:latin typeface="Courier"/>
                <a:cs typeface="Courier"/>
              </a:rPr>
              <a:t>PREFIX  ns:  </a:t>
            </a:r>
            <a:r>
              <a:rPr lang="en-US" sz="1000" dirty="0">
                <a:latin typeface="Courier"/>
                <a:cs typeface="Courier"/>
              </a:rPr>
              <a:t>&lt;http://</a:t>
            </a:r>
            <a:r>
              <a:rPr lang="en-US" sz="1000" dirty="0" err="1">
                <a:latin typeface="Courier"/>
                <a:cs typeface="Courier"/>
              </a:rPr>
              <a:t>example.org</a:t>
            </a:r>
            <a:r>
              <a:rPr lang="en-US" sz="1000" dirty="0">
                <a:latin typeface="Courier"/>
                <a:cs typeface="Courier"/>
              </a:rPr>
              <a:t>/ns#&gt;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SELECT  ?title ?price</a:t>
            </a:r>
          </a:p>
          <a:p>
            <a:r>
              <a:rPr lang="en-US" sz="1600" dirty="0">
                <a:latin typeface="Courier"/>
                <a:cs typeface="Courier"/>
              </a:rPr>
              <a:t>{  ?x </a:t>
            </a:r>
            <a:r>
              <a:rPr lang="en-US" sz="1600" dirty="0" err="1">
                <a:latin typeface="Courier"/>
                <a:cs typeface="Courier"/>
              </a:rPr>
              <a:t>ns:price</a:t>
            </a:r>
            <a:r>
              <a:rPr lang="en-US" sz="1600" dirty="0">
                <a:latin typeface="Courier"/>
                <a:cs typeface="Courier"/>
              </a:rPr>
              <a:t> ?p .</a:t>
            </a:r>
          </a:p>
          <a:p>
            <a:r>
              <a:rPr lang="en-US" sz="1600" dirty="0">
                <a:latin typeface="Courier"/>
                <a:cs typeface="Courier"/>
              </a:rPr>
              <a:t>   ?x </a:t>
            </a:r>
            <a:r>
              <a:rPr lang="en-US" sz="1600" dirty="0" err="1">
                <a:latin typeface="Courier"/>
                <a:cs typeface="Courier"/>
              </a:rPr>
              <a:t>ns:discount</a:t>
            </a:r>
            <a:r>
              <a:rPr lang="en-US" sz="1600" dirty="0">
                <a:latin typeface="Courier"/>
                <a:cs typeface="Courier"/>
              </a:rPr>
              <a:t> ?discount</a:t>
            </a:r>
          </a:p>
          <a:p>
            <a:r>
              <a:rPr lang="en-US" sz="1600" dirty="0">
                <a:latin typeface="Courier"/>
                <a:cs typeface="Courier"/>
              </a:rPr>
              <a:t>   BIND (?p*(1-?discount) AS ?price)</a:t>
            </a:r>
          </a:p>
          <a:p>
            <a:r>
              <a:rPr lang="en-US" sz="1600" dirty="0">
                <a:latin typeface="Courier"/>
                <a:cs typeface="Courier"/>
              </a:rPr>
              <a:t>   FILTER(?price &lt; 20)</a:t>
            </a:r>
          </a:p>
          <a:p>
            <a:r>
              <a:rPr lang="en-US" sz="1600" dirty="0">
                <a:latin typeface="Courier"/>
                <a:cs typeface="Courier"/>
              </a:rPr>
              <a:t>   ?x </a:t>
            </a:r>
            <a:r>
              <a:rPr lang="en-US" sz="1600" dirty="0" err="1">
                <a:latin typeface="Courier"/>
                <a:cs typeface="Courier"/>
              </a:rPr>
              <a:t>dc:title</a:t>
            </a:r>
            <a:r>
              <a:rPr lang="en-US" sz="1600" dirty="0">
                <a:latin typeface="Courier"/>
                <a:cs typeface="Courier"/>
              </a:rPr>
              <a:t> ?title . </a:t>
            </a:r>
          </a:p>
          <a:p>
            <a:r>
              <a:rPr lang="en-US" sz="1600" dirty="0">
                <a:latin typeface="Courier"/>
                <a:cs typeface="Courier"/>
              </a:rPr>
              <a:t>}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712308" y="4943230"/>
            <a:ext cx="953048" cy="192311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/>
            <a:tailEnd type="triangle" w="med" len="lg"/>
          </a:ln>
        </p:spPr>
      </p:cxnSp>
      <p:sp>
        <p:nvSpPr>
          <p:cNvPr id="12" name="TextBox 11"/>
          <p:cNvSpPr txBox="1"/>
          <p:nvPr/>
        </p:nvSpPr>
        <p:spPr>
          <a:xfrm>
            <a:off x="0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532" y="6585924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20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1981" y="1042773"/>
            <a:ext cx="5195789" cy="280076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@prefix : &lt;http://</a:t>
            </a:r>
            <a:r>
              <a:rPr lang="en-US" sz="1600" dirty="0" err="1">
                <a:latin typeface="Courier"/>
                <a:cs typeface="Courier"/>
              </a:rPr>
              <a:t>books.example</a:t>
            </a:r>
            <a:r>
              <a:rPr lang="en-US" sz="1600" dirty="0">
                <a:latin typeface="Courier"/>
                <a:cs typeface="Courier"/>
              </a:rPr>
              <a:t>/&gt;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:org1 :affiliates :auth1, :auth2 .</a:t>
            </a:r>
          </a:p>
          <a:p>
            <a:r>
              <a:rPr lang="en-US" sz="1600" dirty="0">
                <a:latin typeface="Courier"/>
                <a:cs typeface="Courier"/>
              </a:rPr>
              <a:t>:auth1 :</a:t>
            </a:r>
            <a:r>
              <a:rPr lang="en-US" sz="1600" dirty="0" err="1">
                <a:latin typeface="Courier"/>
                <a:cs typeface="Courier"/>
              </a:rPr>
              <a:t>writesBook</a:t>
            </a:r>
            <a:r>
              <a:rPr lang="en-US" sz="1600" dirty="0">
                <a:latin typeface="Courier"/>
                <a:cs typeface="Courier"/>
              </a:rPr>
              <a:t> :book1, :book2 .</a:t>
            </a:r>
          </a:p>
          <a:p>
            <a:r>
              <a:rPr lang="en-US" sz="1600" dirty="0">
                <a:latin typeface="Courier"/>
                <a:cs typeface="Courier"/>
              </a:rPr>
              <a:t>:book1 :price 9 .</a:t>
            </a:r>
          </a:p>
          <a:p>
            <a:r>
              <a:rPr lang="en-US" sz="1600" dirty="0">
                <a:latin typeface="Courier"/>
                <a:cs typeface="Courier"/>
              </a:rPr>
              <a:t>:book2 :price 5 .</a:t>
            </a:r>
          </a:p>
          <a:p>
            <a:r>
              <a:rPr lang="en-US" sz="1600" dirty="0">
                <a:latin typeface="Courier"/>
                <a:cs typeface="Courier"/>
              </a:rPr>
              <a:t>:auth2 :</a:t>
            </a:r>
            <a:r>
              <a:rPr lang="en-US" sz="1600" dirty="0" err="1">
                <a:latin typeface="Courier"/>
                <a:cs typeface="Courier"/>
              </a:rPr>
              <a:t>writesBook</a:t>
            </a:r>
            <a:r>
              <a:rPr lang="en-US" sz="1600" dirty="0">
                <a:latin typeface="Courier"/>
                <a:cs typeface="Courier"/>
              </a:rPr>
              <a:t> :book3 .</a:t>
            </a:r>
          </a:p>
          <a:p>
            <a:r>
              <a:rPr lang="en-US" sz="1600" dirty="0">
                <a:latin typeface="Courier"/>
                <a:cs typeface="Courier"/>
              </a:rPr>
              <a:t>:book3 :price 7 .</a:t>
            </a:r>
          </a:p>
          <a:p>
            <a:r>
              <a:rPr lang="en-US" sz="1600" dirty="0">
                <a:latin typeface="Courier"/>
                <a:cs typeface="Courier"/>
              </a:rPr>
              <a:t>:org2 :affiliates :auth3 .</a:t>
            </a:r>
          </a:p>
          <a:p>
            <a:r>
              <a:rPr lang="en-US" sz="1600" dirty="0">
                <a:latin typeface="Courier"/>
                <a:cs typeface="Courier"/>
              </a:rPr>
              <a:t>:auth3 :</a:t>
            </a:r>
            <a:r>
              <a:rPr lang="en-US" sz="1600" dirty="0" err="1">
                <a:latin typeface="Courier"/>
                <a:cs typeface="Courier"/>
              </a:rPr>
              <a:t>writesBook</a:t>
            </a:r>
            <a:r>
              <a:rPr lang="en-US" sz="1600" dirty="0">
                <a:latin typeface="Courier"/>
                <a:cs typeface="Courier"/>
              </a:rPr>
              <a:t> :book4 .</a:t>
            </a:r>
          </a:p>
          <a:p>
            <a:r>
              <a:rPr lang="en-US" sz="1600" dirty="0">
                <a:latin typeface="Courier"/>
                <a:cs typeface="Courier"/>
              </a:rPr>
              <a:t>:book4 :price 7 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2125" y="537381"/>
            <a:ext cx="60458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24998" y="1842758"/>
            <a:ext cx="78642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782101" y="0"/>
            <a:ext cx="7620000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4000" dirty="0"/>
              <a:t>Aggregation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952887"/>
              </p:ext>
            </p:extLst>
          </p:nvPr>
        </p:nvGraphicFramePr>
        <p:xfrm>
          <a:off x="391572" y="4856693"/>
          <a:ext cx="7521516" cy="169153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880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0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03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03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?org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2F2B20"/>
                          </a:solidFill>
                          <a:latin typeface="Courier"/>
                          <a:cs typeface="Courier"/>
                        </a:rPr>
                        <a:t>?</a:t>
                      </a:r>
                      <a:r>
                        <a:rPr lang="en-US" sz="1600" dirty="0" err="1">
                          <a:solidFill>
                            <a:srgbClr val="2F2B20"/>
                          </a:solidFill>
                          <a:latin typeface="Courier"/>
                          <a:cs typeface="Courier"/>
                        </a:rPr>
                        <a:t>auth</a:t>
                      </a:r>
                      <a:endParaRPr lang="en-US" sz="1600" dirty="0">
                        <a:solidFill>
                          <a:srgbClr val="2F2B20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2F2B20"/>
                          </a:solidFill>
                          <a:latin typeface="Courier"/>
                          <a:cs typeface="Courier"/>
                        </a:rPr>
                        <a:t>?book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2F2B20"/>
                          </a:solidFill>
                          <a:latin typeface="Courier"/>
                          <a:cs typeface="Courier"/>
                        </a:rPr>
                        <a:t>?1price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:org1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:auth1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:book1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:org1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:auth1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:book2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:org1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:auth2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:book3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:org2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:auth3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:book4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90387" y="4395821"/>
            <a:ext cx="1087888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rgbClr val="2F2B20"/>
                </a:solidFill>
                <a:latin typeface="+mn-lt"/>
              </a:rPr>
              <a:t>Bindings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2" name="Rectangle 1"/>
          <p:cNvSpPr/>
          <p:nvPr/>
        </p:nvSpPr>
        <p:spPr>
          <a:xfrm>
            <a:off x="4319203" y="2308847"/>
            <a:ext cx="4590335" cy="2308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PREFIX : &lt;http://</a:t>
            </a:r>
            <a:r>
              <a:rPr lang="en-US" sz="1600" dirty="0" err="1">
                <a:latin typeface="Courier"/>
                <a:cs typeface="Courier"/>
              </a:rPr>
              <a:t>books.example</a:t>
            </a:r>
            <a:r>
              <a:rPr lang="en-US" sz="1600" dirty="0">
                <a:latin typeface="Courier"/>
                <a:cs typeface="Courier"/>
              </a:rPr>
              <a:t>/&gt;</a:t>
            </a:r>
          </a:p>
          <a:p>
            <a:r>
              <a:rPr lang="en-US" sz="1600" dirty="0">
                <a:latin typeface="Courier"/>
                <a:cs typeface="Courier"/>
              </a:rPr>
              <a:t>SELECT (SUM(?</a:t>
            </a:r>
            <a:r>
              <a:rPr lang="en-US" sz="1600" dirty="0" err="1">
                <a:latin typeface="Courier"/>
                <a:cs typeface="Courier"/>
              </a:rPr>
              <a:t>lprice</a:t>
            </a:r>
            <a:r>
              <a:rPr lang="en-US" sz="1600" dirty="0">
                <a:latin typeface="Courier"/>
                <a:cs typeface="Courier"/>
              </a:rPr>
              <a:t>) AS ?</a:t>
            </a:r>
            <a:r>
              <a:rPr lang="en-US" sz="1600" dirty="0" err="1">
                <a:latin typeface="Courier"/>
                <a:cs typeface="Courier"/>
              </a:rPr>
              <a:t>totalPrice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r>
              <a:rPr lang="en-US" sz="1600" dirty="0">
                <a:latin typeface="Courier"/>
                <a:cs typeface="Courier"/>
              </a:rPr>
              <a:t>WHERE {</a:t>
            </a:r>
          </a:p>
          <a:p>
            <a:r>
              <a:rPr lang="en-US" sz="1600" dirty="0">
                <a:latin typeface="Courier"/>
                <a:cs typeface="Courier"/>
              </a:rPr>
              <a:t>  ?org :affiliates ?</a:t>
            </a:r>
            <a:r>
              <a:rPr lang="en-US" sz="1600" dirty="0" err="1">
                <a:latin typeface="Courier"/>
                <a:cs typeface="Courier"/>
              </a:rPr>
              <a:t>auth</a:t>
            </a:r>
            <a:r>
              <a:rPr lang="en-US" sz="1600" dirty="0">
                <a:latin typeface="Courier"/>
                <a:cs typeface="Courier"/>
              </a:rPr>
              <a:t> .</a:t>
            </a:r>
          </a:p>
          <a:p>
            <a:r>
              <a:rPr lang="en-US" sz="1600" dirty="0">
                <a:latin typeface="Courier"/>
                <a:cs typeface="Courier"/>
              </a:rPr>
              <a:t>  ?</a:t>
            </a:r>
            <a:r>
              <a:rPr lang="en-US" sz="1600" dirty="0" err="1">
                <a:latin typeface="Courier"/>
                <a:cs typeface="Courier"/>
              </a:rPr>
              <a:t>auth</a:t>
            </a:r>
            <a:r>
              <a:rPr lang="en-US" sz="1600" dirty="0">
                <a:latin typeface="Courier"/>
                <a:cs typeface="Courier"/>
              </a:rPr>
              <a:t> :</a:t>
            </a:r>
            <a:r>
              <a:rPr lang="en-US" sz="1600" dirty="0" err="1">
                <a:latin typeface="Courier"/>
                <a:cs typeface="Courier"/>
              </a:rPr>
              <a:t>writesBook</a:t>
            </a:r>
            <a:r>
              <a:rPr lang="en-US" sz="1600" dirty="0">
                <a:latin typeface="Courier"/>
                <a:cs typeface="Courier"/>
              </a:rPr>
              <a:t> ?book .</a:t>
            </a:r>
          </a:p>
          <a:p>
            <a:r>
              <a:rPr lang="en-US" sz="1600" dirty="0">
                <a:latin typeface="Courier"/>
                <a:cs typeface="Courier"/>
              </a:rPr>
              <a:t>  ?book :price ?</a:t>
            </a:r>
            <a:r>
              <a:rPr lang="en-US" sz="1600" dirty="0" err="1">
                <a:latin typeface="Courier"/>
                <a:cs typeface="Courier"/>
              </a:rPr>
              <a:t>lprice</a:t>
            </a:r>
            <a:r>
              <a:rPr lang="en-US" sz="1600" dirty="0">
                <a:latin typeface="Courier"/>
                <a:cs typeface="Courier"/>
              </a:rPr>
              <a:t> .</a:t>
            </a:r>
          </a:p>
          <a:p>
            <a:r>
              <a:rPr lang="en-US" sz="1600" dirty="0">
                <a:latin typeface="Courier"/>
                <a:cs typeface="Courier"/>
              </a:rPr>
              <a:t>}</a:t>
            </a:r>
          </a:p>
          <a:p>
            <a:r>
              <a:rPr lang="en-US" sz="1600" dirty="0">
                <a:latin typeface="Courier"/>
                <a:cs typeface="Courier"/>
              </a:rPr>
              <a:t>GROUP BY ?org</a:t>
            </a:r>
          </a:p>
          <a:p>
            <a:r>
              <a:rPr lang="en-US" sz="1600" dirty="0">
                <a:latin typeface="Courier"/>
                <a:cs typeface="Courier"/>
              </a:rPr>
              <a:t>HAVING (SUM(?</a:t>
            </a:r>
            <a:r>
              <a:rPr lang="en-US" sz="1600" dirty="0" err="1">
                <a:latin typeface="Courier"/>
                <a:cs typeface="Courier"/>
              </a:rPr>
              <a:t>lprice</a:t>
            </a:r>
            <a:r>
              <a:rPr lang="en-US" sz="1600" dirty="0">
                <a:latin typeface="Courier"/>
                <a:cs typeface="Courier"/>
              </a:rPr>
              <a:t>) &gt; 10)</a:t>
            </a:r>
          </a:p>
        </p:txBody>
      </p:sp>
      <p:sp>
        <p:nvSpPr>
          <p:cNvPr id="12" name="Left Brace 11"/>
          <p:cNvSpPr/>
          <p:nvPr/>
        </p:nvSpPr>
        <p:spPr>
          <a:xfrm>
            <a:off x="192978" y="1674069"/>
            <a:ext cx="201576" cy="1338495"/>
          </a:xfrm>
          <a:prstGeom prst="leftBrac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/>
          <p:cNvSpPr/>
          <p:nvPr/>
        </p:nvSpPr>
        <p:spPr>
          <a:xfrm>
            <a:off x="192978" y="3160631"/>
            <a:ext cx="201576" cy="622852"/>
          </a:xfrm>
          <a:prstGeom prst="leftBrace">
            <a:avLst/>
          </a:prstGeom>
          <a:ln w="5715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/>
          <p:cNvSpPr/>
          <p:nvPr/>
        </p:nvSpPr>
        <p:spPr>
          <a:xfrm>
            <a:off x="153910" y="5220301"/>
            <a:ext cx="201576" cy="950920"/>
          </a:xfrm>
          <a:prstGeom prst="leftBrac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/>
          <p:cNvSpPr/>
          <p:nvPr/>
        </p:nvSpPr>
        <p:spPr>
          <a:xfrm>
            <a:off x="153910" y="6244176"/>
            <a:ext cx="201576" cy="285121"/>
          </a:xfrm>
          <a:prstGeom prst="leftBrace">
            <a:avLst/>
          </a:prstGeom>
          <a:ln w="5715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/>
          <p:cNvSpPr/>
          <p:nvPr/>
        </p:nvSpPr>
        <p:spPr>
          <a:xfrm flipH="1">
            <a:off x="7959526" y="5220301"/>
            <a:ext cx="201576" cy="950920"/>
          </a:xfrm>
          <a:prstGeom prst="leftBrac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/>
          <p:cNvSpPr/>
          <p:nvPr/>
        </p:nvSpPr>
        <p:spPr>
          <a:xfrm flipH="1">
            <a:off x="7959526" y="6244176"/>
            <a:ext cx="201576" cy="285121"/>
          </a:xfrm>
          <a:prstGeom prst="leftBrace">
            <a:avLst/>
          </a:prstGeom>
          <a:ln w="5715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196386" y="5519620"/>
            <a:ext cx="430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urier"/>
                <a:cs typeface="Courier"/>
              </a:rPr>
              <a:t>21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225704" y="6203466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7</a:t>
            </a:r>
          </a:p>
        </p:txBody>
      </p:sp>
      <p:sp>
        <p:nvSpPr>
          <p:cNvPr id="5" name="Freeform 4"/>
          <p:cNvSpPr/>
          <p:nvPr/>
        </p:nvSpPr>
        <p:spPr>
          <a:xfrm>
            <a:off x="7668845" y="4454770"/>
            <a:ext cx="1235094" cy="1924554"/>
          </a:xfrm>
          <a:custGeom>
            <a:avLst/>
            <a:gdLst>
              <a:gd name="connsiteX0" fmla="*/ 996462 w 1400486"/>
              <a:gd name="connsiteY0" fmla="*/ 1944077 h 1944077"/>
              <a:gd name="connsiteX1" fmla="*/ 1279769 w 1400486"/>
              <a:gd name="connsiteY1" fmla="*/ 1631462 h 1944077"/>
              <a:gd name="connsiteX2" fmla="*/ 1299308 w 1400486"/>
              <a:gd name="connsiteY2" fmla="*/ 644769 h 1944077"/>
              <a:gd name="connsiteX3" fmla="*/ 0 w 1400486"/>
              <a:gd name="connsiteY3" fmla="*/ 0 h 1944077"/>
              <a:gd name="connsiteX0" fmla="*/ 996462 w 1400486"/>
              <a:gd name="connsiteY0" fmla="*/ 1944077 h 1944077"/>
              <a:gd name="connsiteX1" fmla="*/ 1279769 w 1400486"/>
              <a:gd name="connsiteY1" fmla="*/ 1631462 h 1944077"/>
              <a:gd name="connsiteX2" fmla="*/ 1299308 w 1400486"/>
              <a:gd name="connsiteY2" fmla="*/ 644769 h 1944077"/>
              <a:gd name="connsiteX3" fmla="*/ 0 w 1400486"/>
              <a:gd name="connsiteY3" fmla="*/ 0 h 1944077"/>
              <a:gd name="connsiteX0" fmla="*/ 996462 w 1338923"/>
              <a:gd name="connsiteY0" fmla="*/ 1944077 h 1944077"/>
              <a:gd name="connsiteX1" fmla="*/ 1299308 w 1338923"/>
              <a:gd name="connsiteY1" fmla="*/ 644769 h 1944077"/>
              <a:gd name="connsiteX2" fmla="*/ 0 w 1338923"/>
              <a:gd name="connsiteY2" fmla="*/ 0 h 1944077"/>
              <a:gd name="connsiteX0" fmla="*/ 996462 w 1367391"/>
              <a:gd name="connsiteY0" fmla="*/ 1944077 h 1944196"/>
              <a:gd name="connsiteX1" fmla="*/ 1299308 w 1367391"/>
              <a:gd name="connsiteY1" fmla="*/ 644769 h 1944196"/>
              <a:gd name="connsiteX2" fmla="*/ 0 w 1367391"/>
              <a:gd name="connsiteY2" fmla="*/ 0 h 1944196"/>
              <a:gd name="connsiteX0" fmla="*/ 996462 w 996462"/>
              <a:gd name="connsiteY0" fmla="*/ 1944077 h 1944077"/>
              <a:gd name="connsiteX1" fmla="*/ 0 w 996462"/>
              <a:gd name="connsiteY1" fmla="*/ 0 h 1944077"/>
              <a:gd name="connsiteX0" fmla="*/ 996462 w 996462"/>
              <a:gd name="connsiteY0" fmla="*/ 1944077 h 1944077"/>
              <a:gd name="connsiteX1" fmla="*/ 0 w 996462"/>
              <a:gd name="connsiteY1" fmla="*/ 0 h 1944077"/>
              <a:gd name="connsiteX0" fmla="*/ 996462 w 1187763"/>
              <a:gd name="connsiteY0" fmla="*/ 1944077 h 1945644"/>
              <a:gd name="connsiteX1" fmla="*/ 0 w 1187763"/>
              <a:gd name="connsiteY1" fmla="*/ 0 h 1945644"/>
              <a:gd name="connsiteX0" fmla="*/ 830385 w 1058092"/>
              <a:gd name="connsiteY0" fmla="*/ 1924538 h 1926120"/>
              <a:gd name="connsiteX1" fmla="*/ 0 w 1058092"/>
              <a:gd name="connsiteY1" fmla="*/ 0 h 1926120"/>
              <a:gd name="connsiteX0" fmla="*/ 830385 w 1084134"/>
              <a:gd name="connsiteY0" fmla="*/ 1924538 h 1924538"/>
              <a:gd name="connsiteX1" fmla="*/ 0 w 1084134"/>
              <a:gd name="connsiteY1" fmla="*/ 0 h 1924538"/>
              <a:gd name="connsiteX0" fmla="*/ 830385 w 1301185"/>
              <a:gd name="connsiteY0" fmla="*/ 1924538 h 1926120"/>
              <a:gd name="connsiteX1" fmla="*/ 0 w 1301185"/>
              <a:gd name="connsiteY1" fmla="*/ 0 h 1926120"/>
              <a:gd name="connsiteX0" fmla="*/ 830385 w 1380785"/>
              <a:gd name="connsiteY0" fmla="*/ 1924538 h 1926143"/>
              <a:gd name="connsiteX1" fmla="*/ 0 w 1380785"/>
              <a:gd name="connsiteY1" fmla="*/ 0 h 1926143"/>
              <a:gd name="connsiteX0" fmla="*/ 830385 w 1235094"/>
              <a:gd name="connsiteY0" fmla="*/ 1924538 h 1924554"/>
              <a:gd name="connsiteX1" fmla="*/ 0 w 1235094"/>
              <a:gd name="connsiteY1" fmla="*/ 0 h 1924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35094" h="1924554">
                <a:moveTo>
                  <a:pt x="830385" y="1924538"/>
                </a:moveTo>
                <a:cubicBezTo>
                  <a:pt x="1504461" y="1931051"/>
                  <a:pt x="1406770" y="52102"/>
                  <a:pt x="0" y="0"/>
                </a:cubicBezTo>
              </a:path>
            </a:pathLst>
          </a:custGeom>
          <a:ln w="57150" cmpd="sng">
            <a:solidFill>
              <a:srgbClr val="0000FF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0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532" y="6585924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91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115228" y="436000"/>
            <a:ext cx="78642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782101" y="0"/>
            <a:ext cx="7620000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4000" dirty="0"/>
              <a:t>Aggregation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237904"/>
              </p:ext>
            </p:extLst>
          </p:nvPr>
        </p:nvGraphicFramePr>
        <p:xfrm>
          <a:off x="381802" y="3449935"/>
          <a:ext cx="7521516" cy="169153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880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0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03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03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?org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2F2B20"/>
                          </a:solidFill>
                          <a:latin typeface="Courier"/>
                          <a:cs typeface="Courier"/>
                        </a:rPr>
                        <a:t>?</a:t>
                      </a:r>
                      <a:r>
                        <a:rPr lang="en-US" sz="1600" dirty="0" err="1">
                          <a:solidFill>
                            <a:srgbClr val="2F2B20"/>
                          </a:solidFill>
                          <a:latin typeface="Courier"/>
                          <a:cs typeface="Courier"/>
                        </a:rPr>
                        <a:t>auth</a:t>
                      </a:r>
                      <a:endParaRPr lang="en-US" sz="1600" dirty="0">
                        <a:solidFill>
                          <a:srgbClr val="2F2B20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2F2B20"/>
                          </a:solidFill>
                          <a:latin typeface="Courier"/>
                          <a:cs typeface="Courier"/>
                        </a:rPr>
                        <a:t>?book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2F2B20"/>
                          </a:solidFill>
                          <a:latin typeface="Courier"/>
                          <a:cs typeface="Courier"/>
                        </a:rPr>
                        <a:t>?1price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:org1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:auth1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:book1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:org1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:auth1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:book2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:org1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:auth2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:book3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:org2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:auth3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:book4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80617" y="2989063"/>
            <a:ext cx="1087888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rgbClr val="2F2B20"/>
                </a:solidFill>
                <a:latin typeface="+mn-lt"/>
              </a:rPr>
              <a:t>Bindings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2" name="Rectangle 1"/>
          <p:cNvSpPr/>
          <p:nvPr/>
        </p:nvSpPr>
        <p:spPr>
          <a:xfrm>
            <a:off x="4309433" y="902089"/>
            <a:ext cx="4590335" cy="2308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PREFIX : &lt;http://</a:t>
            </a:r>
            <a:r>
              <a:rPr lang="en-US" sz="1600" dirty="0" err="1">
                <a:latin typeface="Courier"/>
                <a:cs typeface="Courier"/>
              </a:rPr>
              <a:t>books.example</a:t>
            </a:r>
            <a:r>
              <a:rPr lang="en-US" sz="1600" dirty="0">
                <a:latin typeface="Courier"/>
                <a:cs typeface="Courier"/>
              </a:rPr>
              <a:t>/&gt;</a:t>
            </a:r>
          </a:p>
          <a:p>
            <a:r>
              <a:rPr lang="en-US" sz="1600" dirty="0">
                <a:latin typeface="Courier"/>
                <a:cs typeface="Courier"/>
              </a:rPr>
              <a:t>SELECT (SUM(?</a:t>
            </a:r>
            <a:r>
              <a:rPr lang="en-US" sz="1600" dirty="0" err="1">
                <a:latin typeface="Courier"/>
                <a:cs typeface="Courier"/>
              </a:rPr>
              <a:t>lprice</a:t>
            </a:r>
            <a:r>
              <a:rPr lang="en-US" sz="1600" dirty="0">
                <a:latin typeface="Courier"/>
                <a:cs typeface="Courier"/>
              </a:rPr>
              <a:t>) AS ?</a:t>
            </a:r>
            <a:r>
              <a:rPr lang="en-US" sz="1600" dirty="0" err="1">
                <a:latin typeface="Courier"/>
                <a:cs typeface="Courier"/>
              </a:rPr>
              <a:t>totalPrice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r>
              <a:rPr lang="en-US" sz="1600" dirty="0">
                <a:latin typeface="Courier"/>
                <a:cs typeface="Courier"/>
              </a:rPr>
              <a:t>WHERE {</a:t>
            </a:r>
          </a:p>
          <a:p>
            <a:r>
              <a:rPr lang="en-US" sz="1600" dirty="0">
                <a:latin typeface="Courier"/>
                <a:cs typeface="Courier"/>
              </a:rPr>
              <a:t>  ?org :affiliates ?</a:t>
            </a:r>
            <a:r>
              <a:rPr lang="en-US" sz="1600" dirty="0" err="1">
                <a:latin typeface="Courier"/>
                <a:cs typeface="Courier"/>
              </a:rPr>
              <a:t>auth</a:t>
            </a:r>
            <a:r>
              <a:rPr lang="en-US" sz="1600" dirty="0">
                <a:latin typeface="Courier"/>
                <a:cs typeface="Courier"/>
              </a:rPr>
              <a:t> .</a:t>
            </a:r>
          </a:p>
          <a:p>
            <a:r>
              <a:rPr lang="en-US" sz="1600" dirty="0">
                <a:latin typeface="Courier"/>
                <a:cs typeface="Courier"/>
              </a:rPr>
              <a:t>  ?</a:t>
            </a:r>
            <a:r>
              <a:rPr lang="en-US" sz="1600" dirty="0" err="1">
                <a:latin typeface="Courier"/>
                <a:cs typeface="Courier"/>
              </a:rPr>
              <a:t>auth</a:t>
            </a:r>
            <a:r>
              <a:rPr lang="en-US" sz="1600" dirty="0">
                <a:latin typeface="Courier"/>
                <a:cs typeface="Courier"/>
              </a:rPr>
              <a:t> :</a:t>
            </a:r>
            <a:r>
              <a:rPr lang="en-US" sz="1600" dirty="0" err="1">
                <a:latin typeface="Courier"/>
                <a:cs typeface="Courier"/>
              </a:rPr>
              <a:t>writesBook</a:t>
            </a:r>
            <a:r>
              <a:rPr lang="en-US" sz="1600" dirty="0">
                <a:latin typeface="Courier"/>
                <a:cs typeface="Courier"/>
              </a:rPr>
              <a:t> ?book .</a:t>
            </a:r>
          </a:p>
          <a:p>
            <a:r>
              <a:rPr lang="en-US" sz="1600" dirty="0">
                <a:latin typeface="Courier"/>
                <a:cs typeface="Courier"/>
              </a:rPr>
              <a:t>  ?book :price ?</a:t>
            </a:r>
            <a:r>
              <a:rPr lang="en-US" sz="1600" dirty="0" err="1">
                <a:latin typeface="Courier"/>
                <a:cs typeface="Courier"/>
              </a:rPr>
              <a:t>lprice</a:t>
            </a:r>
            <a:r>
              <a:rPr lang="en-US" sz="1600" dirty="0">
                <a:latin typeface="Courier"/>
                <a:cs typeface="Courier"/>
              </a:rPr>
              <a:t> .</a:t>
            </a:r>
          </a:p>
          <a:p>
            <a:r>
              <a:rPr lang="en-US" sz="1600" dirty="0">
                <a:latin typeface="Courier"/>
                <a:cs typeface="Courier"/>
              </a:rPr>
              <a:t>}</a:t>
            </a:r>
          </a:p>
          <a:p>
            <a:r>
              <a:rPr lang="en-US" sz="1600" dirty="0">
                <a:latin typeface="Courier"/>
                <a:cs typeface="Courier"/>
              </a:rPr>
              <a:t>GROUP BY ?org</a:t>
            </a:r>
          </a:p>
          <a:p>
            <a:r>
              <a:rPr lang="en-US" sz="1600" dirty="0">
                <a:latin typeface="Courier"/>
                <a:cs typeface="Courier"/>
              </a:rPr>
              <a:t>HAVING (SUM(?</a:t>
            </a:r>
            <a:r>
              <a:rPr lang="en-US" sz="1600" dirty="0" err="1">
                <a:latin typeface="Courier"/>
                <a:cs typeface="Courier"/>
              </a:rPr>
              <a:t>lprice</a:t>
            </a:r>
            <a:r>
              <a:rPr lang="en-US" sz="1600" dirty="0">
                <a:latin typeface="Courier"/>
                <a:cs typeface="Courier"/>
              </a:rPr>
              <a:t>) &gt; 10)</a:t>
            </a:r>
          </a:p>
        </p:txBody>
      </p:sp>
      <p:sp>
        <p:nvSpPr>
          <p:cNvPr id="14" name="Left Brace 13"/>
          <p:cNvSpPr/>
          <p:nvPr/>
        </p:nvSpPr>
        <p:spPr>
          <a:xfrm>
            <a:off x="144140" y="3813543"/>
            <a:ext cx="201576" cy="950920"/>
          </a:xfrm>
          <a:prstGeom prst="leftBrac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/>
          <p:cNvSpPr/>
          <p:nvPr/>
        </p:nvSpPr>
        <p:spPr>
          <a:xfrm>
            <a:off x="144140" y="4837418"/>
            <a:ext cx="201576" cy="285121"/>
          </a:xfrm>
          <a:prstGeom prst="leftBrace">
            <a:avLst/>
          </a:prstGeom>
          <a:ln w="5715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/>
          <p:cNvSpPr/>
          <p:nvPr/>
        </p:nvSpPr>
        <p:spPr>
          <a:xfrm flipH="1">
            <a:off x="7949756" y="3813543"/>
            <a:ext cx="201576" cy="950920"/>
          </a:xfrm>
          <a:prstGeom prst="leftBrac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/>
          <p:cNvSpPr/>
          <p:nvPr/>
        </p:nvSpPr>
        <p:spPr>
          <a:xfrm flipH="1">
            <a:off x="7949756" y="4837418"/>
            <a:ext cx="201576" cy="285121"/>
          </a:xfrm>
          <a:prstGeom prst="leftBrace">
            <a:avLst/>
          </a:prstGeom>
          <a:ln w="5715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186616" y="4112862"/>
            <a:ext cx="430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urier"/>
                <a:cs typeface="Courier"/>
              </a:rPr>
              <a:t>21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215934" y="4796708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7</a:t>
            </a:r>
          </a:p>
        </p:txBody>
      </p:sp>
      <p:sp>
        <p:nvSpPr>
          <p:cNvPr id="5" name="Freeform 4"/>
          <p:cNvSpPr/>
          <p:nvPr/>
        </p:nvSpPr>
        <p:spPr>
          <a:xfrm>
            <a:off x="7659075" y="3048012"/>
            <a:ext cx="1235094" cy="1924554"/>
          </a:xfrm>
          <a:custGeom>
            <a:avLst/>
            <a:gdLst>
              <a:gd name="connsiteX0" fmla="*/ 996462 w 1400486"/>
              <a:gd name="connsiteY0" fmla="*/ 1944077 h 1944077"/>
              <a:gd name="connsiteX1" fmla="*/ 1279769 w 1400486"/>
              <a:gd name="connsiteY1" fmla="*/ 1631462 h 1944077"/>
              <a:gd name="connsiteX2" fmla="*/ 1299308 w 1400486"/>
              <a:gd name="connsiteY2" fmla="*/ 644769 h 1944077"/>
              <a:gd name="connsiteX3" fmla="*/ 0 w 1400486"/>
              <a:gd name="connsiteY3" fmla="*/ 0 h 1944077"/>
              <a:gd name="connsiteX0" fmla="*/ 996462 w 1400486"/>
              <a:gd name="connsiteY0" fmla="*/ 1944077 h 1944077"/>
              <a:gd name="connsiteX1" fmla="*/ 1279769 w 1400486"/>
              <a:gd name="connsiteY1" fmla="*/ 1631462 h 1944077"/>
              <a:gd name="connsiteX2" fmla="*/ 1299308 w 1400486"/>
              <a:gd name="connsiteY2" fmla="*/ 644769 h 1944077"/>
              <a:gd name="connsiteX3" fmla="*/ 0 w 1400486"/>
              <a:gd name="connsiteY3" fmla="*/ 0 h 1944077"/>
              <a:gd name="connsiteX0" fmla="*/ 996462 w 1338923"/>
              <a:gd name="connsiteY0" fmla="*/ 1944077 h 1944077"/>
              <a:gd name="connsiteX1" fmla="*/ 1299308 w 1338923"/>
              <a:gd name="connsiteY1" fmla="*/ 644769 h 1944077"/>
              <a:gd name="connsiteX2" fmla="*/ 0 w 1338923"/>
              <a:gd name="connsiteY2" fmla="*/ 0 h 1944077"/>
              <a:gd name="connsiteX0" fmla="*/ 996462 w 1367391"/>
              <a:gd name="connsiteY0" fmla="*/ 1944077 h 1944196"/>
              <a:gd name="connsiteX1" fmla="*/ 1299308 w 1367391"/>
              <a:gd name="connsiteY1" fmla="*/ 644769 h 1944196"/>
              <a:gd name="connsiteX2" fmla="*/ 0 w 1367391"/>
              <a:gd name="connsiteY2" fmla="*/ 0 h 1944196"/>
              <a:gd name="connsiteX0" fmla="*/ 996462 w 996462"/>
              <a:gd name="connsiteY0" fmla="*/ 1944077 h 1944077"/>
              <a:gd name="connsiteX1" fmla="*/ 0 w 996462"/>
              <a:gd name="connsiteY1" fmla="*/ 0 h 1944077"/>
              <a:gd name="connsiteX0" fmla="*/ 996462 w 996462"/>
              <a:gd name="connsiteY0" fmla="*/ 1944077 h 1944077"/>
              <a:gd name="connsiteX1" fmla="*/ 0 w 996462"/>
              <a:gd name="connsiteY1" fmla="*/ 0 h 1944077"/>
              <a:gd name="connsiteX0" fmla="*/ 996462 w 1187763"/>
              <a:gd name="connsiteY0" fmla="*/ 1944077 h 1945644"/>
              <a:gd name="connsiteX1" fmla="*/ 0 w 1187763"/>
              <a:gd name="connsiteY1" fmla="*/ 0 h 1945644"/>
              <a:gd name="connsiteX0" fmla="*/ 830385 w 1058092"/>
              <a:gd name="connsiteY0" fmla="*/ 1924538 h 1926120"/>
              <a:gd name="connsiteX1" fmla="*/ 0 w 1058092"/>
              <a:gd name="connsiteY1" fmla="*/ 0 h 1926120"/>
              <a:gd name="connsiteX0" fmla="*/ 830385 w 1084134"/>
              <a:gd name="connsiteY0" fmla="*/ 1924538 h 1924538"/>
              <a:gd name="connsiteX1" fmla="*/ 0 w 1084134"/>
              <a:gd name="connsiteY1" fmla="*/ 0 h 1924538"/>
              <a:gd name="connsiteX0" fmla="*/ 830385 w 1301185"/>
              <a:gd name="connsiteY0" fmla="*/ 1924538 h 1926120"/>
              <a:gd name="connsiteX1" fmla="*/ 0 w 1301185"/>
              <a:gd name="connsiteY1" fmla="*/ 0 h 1926120"/>
              <a:gd name="connsiteX0" fmla="*/ 830385 w 1380785"/>
              <a:gd name="connsiteY0" fmla="*/ 1924538 h 1926143"/>
              <a:gd name="connsiteX1" fmla="*/ 0 w 1380785"/>
              <a:gd name="connsiteY1" fmla="*/ 0 h 1926143"/>
              <a:gd name="connsiteX0" fmla="*/ 830385 w 1235094"/>
              <a:gd name="connsiteY0" fmla="*/ 1924538 h 1924554"/>
              <a:gd name="connsiteX1" fmla="*/ 0 w 1235094"/>
              <a:gd name="connsiteY1" fmla="*/ 0 h 1924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35094" h="1924554">
                <a:moveTo>
                  <a:pt x="830385" y="1924538"/>
                </a:moveTo>
                <a:cubicBezTo>
                  <a:pt x="1504461" y="1931051"/>
                  <a:pt x="1406770" y="52102"/>
                  <a:pt x="0" y="0"/>
                </a:cubicBezTo>
              </a:path>
            </a:pathLst>
          </a:custGeom>
          <a:ln w="57150" cmpd="sng">
            <a:solidFill>
              <a:srgbClr val="0000FF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722923" y="4845550"/>
            <a:ext cx="6955692" cy="351693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83846" y="4835781"/>
            <a:ext cx="7024077" cy="361462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929152"/>
              </p:ext>
            </p:extLst>
          </p:nvPr>
        </p:nvGraphicFramePr>
        <p:xfrm>
          <a:off x="293870" y="5735924"/>
          <a:ext cx="2470823" cy="67661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470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totalPrice</a:t>
                      </a:r>
                      <a:endParaRPr lang="en-US" sz="1600" dirty="0">
                        <a:solidFill>
                          <a:schemeClr val="tx2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298829" y="5304358"/>
            <a:ext cx="798446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0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532" y="6585924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28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1981" y="1042773"/>
            <a:ext cx="5195789" cy="280076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@prefix : &lt;http://</a:t>
            </a:r>
            <a:r>
              <a:rPr lang="en-US" sz="1600" dirty="0" err="1">
                <a:latin typeface="Courier"/>
                <a:cs typeface="Courier"/>
              </a:rPr>
              <a:t>books.example</a:t>
            </a:r>
            <a:r>
              <a:rPr lang="en-US" sz="1600" dirty="0">
                <a:latin typeface="Courier"/>
                <a:cs typeface="Courier"/>
              </a:rPr>
              <a:t>/&gt;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:org1 :affiliates :auth1, :auth2 .</a:t>
            </a:r>
          </a:p>
          <a:p>
            <a:r>
              <a:rPr lang="en-US" sz="1600" dirty="0">
                <a:latin typeface="Courier"/>
                <a:cs typeface="Courier"/>
              </a:rPr>
              <a:t>:auth1 :</a:t>
            </a:r>
            <a:r>
              <a:rPr lang="en-US" sz="1600" dirty="0" err="1">
                <a:latin typeface="Courier"/>
                <a:cs typeface="Courier"/>
              </a:rPr>
              <a:t>writesBook</a:t>
            </a:r>
            <a:r>
              <a:rPr lang="en-US" sz="1600" dirty="0">
                <a:latin typeface="Courier"/>
                <a:cs typeface="Courier"/>
              </a:rPr>
              <a:t> :book1, :book2 .</a:t>
            </a:r>
          </a:p>
          <a:p>
            <a:r>
              <a:rPr lang="en-US" sz="1600" dirty="0">
                <a:latin typeface="Courier"/>
                <a:cs typeface="Courier"/>
              </a:rPr>
              <a:t>:book1 :price 9 .</a:t>
            </a:r>
          </a:p>
          <a:p>
            <a:r>
              <a:rPr lang="en-US" sz="1600" dirty="0">
                <a:latin typeface="Courier"/>
                <a:cs typeface="Courier"/>
              </a:rPr>
              <a:t>:book2 :price 5 .</a:t>
            </a:r>
          </a:p>
          <a:p>
            <a:r>
              <a:rPr lang="en-US" sz="1600" dirty="0">
                <a:latin typeface="Courier"/>
                <a:cs typeface="Courier"/>
              </a:rPr>
              <a:t>:auth2 :</a:t>
            </a:r>
            <a:r>
              <a:rPr lang="en-US" sz="1600" dirty="0" err="1">
                <a:latin typeface="Courier"/>
                <a:cs typeface="Courier"/>
              </a:rPr>
              <a:t>writesBook</a:t>
            </a:r>
            <a:r>
              <a:rPr lang="en-US" sz="1600" dirty="0">
                <a:latin typeface="Courier"/>
                <a:cs typeface="Courier"/>
              </a:rPr>
              <a:t> :book3 .</a:t>
            </a:r>
          </a:p>
          <a:p>
            <a:r>
              <a:rPr lang="en-US" sz="1600" dirty="0">
                <a:latin typeface="Courier"/>
                <a:cs typeface="Courier"/>
              </a:rPr>
              <a:t>:book3 :price 7 .</a:t>
            </a:r>
          </a:p>
          <a:p>
            <a:r>
              <a:rPr lang="en-US" sz="1600" dirty="0">
                <a:latin typeface="Courier"/>
                <a:cs typeface="Courier"/>
              </a:rPr>
              <a:t>:org2 :affiliates :auth3 .</a:t>
            </a:r>
          </a:p>
          <a:p>
            <a:r>
              <a:rPr lang="en-US" sz="1600" dirty="0">
                <a:latin typeface="Courier"/>
                <a:cs typeface="Courier"/>
              </a:rPr>
              <a:t>:auth3 :</a:t>
            </a:r>
            <a:r>
              <a:rPr lang="en-US" sz="1600" dirty="0" err="1">
                <a:latin typeface="Courier"/>
                <a:cs typeface="Courier"/>
              </a:rPr>
              <a:t>writesBook</a:t>
            </a:r>
            <a:r>
              <a:rPr lang="en-US" sz="1600" dirty="0">
                <a:latin typeface="Courier"/>
                <a:cs typeface="Courier"/>
              </a:rPr>
              <a:t> :book4 .</a:t>
            </a:r>
          </a:p>
          <a:p>
            <a:r>
              <a:rPr lang="en-US" sz="1600" dirty="0">
                <a:latin typeface="Courier"/>
                <a:cs typeface="Courier"/>
              </a:rPr>
              <a:t>:book4 :price 7 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2125" y="537381"/>
            <a:ext cx="60458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24998" y="3620758"/>
            <a:ext cx="78642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782101" y="0"/>
            <a:ext cx="7620000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4000" dirty="0"/>
              <a:t>Aggregation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980334"/>
              </p:ext>
            </p:extLst>
          </p:nvPr>
        </p:nvGraphicFramePr>
        <p:xfrm>
          <a:off x="293870" y="5735924"/>
          <a:ext cx="2470823" cy="67661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470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totalPrice</a:t>
                      </a:r>
                      <a:endParaRPr lang="en-US" sz="1600" dirty="0">
                        <a:solidFill>
                          <a:schemeClr val="tx2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98829" y="5275051"/>
            <a:ext cx="798446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2" name="Rectangle 1"/>
          <p:cNvSpPr/>
          <p:nvPr/>
        </p:nvSpPr>
        <p:spPr>
          <a:xfrm>
            <a:off x="4319203" y="4086847"/>
            <a:ext cx="4590335" cy="2308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PREFIX : &lt;http://</a:t>
            </a:r>
            <a:r>
              <a:rPr lang="en-US" sz="1600" dirty="0" err="1">
                <a:latin typeface="Courier"/>
                <a:cs typeface="Courier"/>
              </a:rPr>
              <a:t>books.example</a:t>
            </a:r>
            <a:r>
              <a:rPr lang="en-US" sz="1600" dirty="0">
                <a:latin typeface="Courier"/>
                <a:cs typeface="Courier"/>
              </a:rPr>
              <a:t>/&gt;</a:t>
            </a:r>
          </a:p>
          <a:p>
            <a:r>
              <a:rPr lang="en-US" sz="1600" dirty="0">
                <a:latin typeface="Courier"/>
                <a:cs typeface="Courier"/>
              </a:rPr>
              <a:t>SELECT (SUM(?</a:t>
            </a:r>
            <a:r>
              <a:rPr lang="en-US" sz="1600" dirty="0" err="1">
                <a:latin typeface="Courier"/>
                <a:cs typeface="Courier"/>
              </a:rPr>
              <a:t>lprice</a:t>
            </a:r>
            <a:r>
              <a:rPr lang="en-US" sz="1600" dirty="0">
                <a:latin typeface="Courier"/>
                <a:cs typeface="Courier"/>
              </a:rPr>
              <a:t>) AS ?</a:t>
            </a:r>
            <a:r>
              <a:rPr lang="en-US" sz="1600" dirty="0" err="1">
                <a:latin typeface="Courier"/>
                <a:cs typeface="Courier"/>
              </a:rPr>
              <a:t>totalPrice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r>
              <a:rPr lang="en-US" sz="1600" dirty="0">
                <a:latin typeface="Courier"/>
                <a:cs typeface="Courier"/>
              </a:rPr>
              <a:t>WHERE {</a:t>
            </a:r>
          </a:p>
          <a:p>
            <a:r>
              <a:rPr lang="en-US" sz="1600" dirty="0">
                <a:latin typeface="Courier"/>
                <a:cs typeface="Courier"/>
              </a:rPr>
              <a:t>  ?org :affiliates ?</a:t>
            </a:r>
            <a:r>
              <a:rPr lang="en-US" sz="1600" dirty="0" err="1">
                <a:latin typeface="Courier"/>
                <a:cs typeface="Courier"/>
              </a:rPr>
              <a:t>auth</a:t>
            </a:r>
            <a:r>
              <a:rPr lang="en-US" sz="1600" dirty="0">
                <a:latin typeface="Courier"/>
                <a:cs typeface="Courier"/>
              </a:rPr>
              <a:t> .</a:t>
            </a:r>
          </a:p>
          <a:p>
            <a:r>
              <a:rPr lang="en-US" sz="1600" dirty="0">
                <a:latin typeface="Courier"/>
                <a:cs typeface="Courier"/>
              </a:rPr>
              <a:t>  ?</a:t>
            </a:r>
            <a:r>
              <a:rPr lang="en-US" sz="1600" dirty="0" err="1">
                <a:latin typeface="Courier"/>
                <a:cs typeface="Courier"/>
              </a:rPr>
              <a:t>auth</a:t>
            </a:r>
            <a:r>
              <a:rPr lang="en-US" sz="1600" dirty="0">
                <a:latin typeface="Courier"/>
                <a:cs typeface="Courier"/>
              </a:rPr>
              <a:t> :</a:t>
            </a:r>
            <a:r>
              <a:rPr lang="en-US" sz="1600" dirty="0" err="1">
                <a:latin typeface="Courier"/>
                <a:cs typeface="Courier"/>
              </a:rPr>
              <a:t>writesBook</a:t>
            </a:r>
            <a:r>
              <a:rPr lang="en-US" sz="1600" dirty="0">
                <a:latin typeface="Courier"/>
                <a:cs typeface="Courier"/>
              </a:rPr>
              <a:t> ?book .</a:t>
            </a:r>
          </a:p>
          <a:p>
            <a:r>
              <a:rPr lang="en-US" sz="1600" dirty="0">
                <a:latin typeface="Courier"/>
                <a:cs typeface="Courier"/>
              </a:rPr>
              <a:t>  ?book :price ?</a:t>
            </a:r>
            <a:r>
              <a:rPr lang="en-US" sz="1600" dirty="0" err="1">
                <a:latin typeface="Courier"/>
                <a:cs typeface="Courier"/>
              </a:rPr>
              <a:t>lprice</a:t>
            </a:r>
            <a:r>
              <a:rPr lang="en-US" sz="1600" dirty="0">
                <a:latin typeface="Courier"/>
                <a:cs typeface="Courier"/>
              </a:rPr>
              <a:t> .</a:t>
            </a:r>
          </a:p>
          <a:p>
            <a:r>
              <a:rPr lang="en-US" sz="1600" dirty="0">
                <a:latin typeface="Courier"/>
                <a:cs typeface="Courier"/>
              </a:rPr>
              <a:t>}</a:t>
            </a:r>
          </a:p>
          <a:p>
            <a:r>
              <a:rPr lang="en-US" sz="1600" dirty="0">
                <a:latin typeface="Courier"/>
                <a:cs typeface="Courier"/>
              </a:rPr>
              <a:t>GROUP BY ?org</a:t>
            </a:r>
          </a:p>
          <a:p>
            <a:r>
              <a:rPr lang="en-US" sz="1600" dirty="0">
                <a:latin typeface="Courier"/>
                <a:cs typeface="Courier"/>
              </a:rPr>
              <a:t>HAVING (SUM(?</a:t>
            </a:r>
            <a:r>
              <a:rPr lang="en-US" sz="1600" dirty="0" err="1">
                <a:latin typeface="Courier"/>
                <a:cs typeface="Courier"/>
              </a:rPr>
              <a:t>lprice</a:t>
            </a:r>
            <a:r>
              <a:rPr lang="en-US" sz="1600" dirty="0">
                <a:latin typeface="Courier"/>
                <a:cs typeface="Courier"/>
              </a:rPr>
              <a:t>) &gt; 10)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409462" y="5802922"/>
            <a:ext cx="953048" cy="192311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/>
            <a:tailEnd type="triangle" w="med" len="lg"/>
          </a:ln>
        </p:spPr>
      </p:cxnSp>
      <p:sp>
        <p:nvSpPr>
          <p:cNvPr id="12" name="Left Brace 11"/>
          <p:cNvSpPr/>
          <p:nvPr/>
        </p:nvSpPr>
        <p:spPr>
          <a:xfrm>
            <a:off x="192978" y="1674069"/>
            <a:ext cx="201576" cy="1338495"/>
          </a:xfrm>
          <a:prstGeom prst="leftBrac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/>
          <p:cNvSpPr/>
          <p:nvPr/>
        </p:nvSpPr>
        <p:spPr>
          <a:xfrm>
            <a:off x="192978" y="3160631"/>
            <a:ext cx="201576" cy="622852"/>
          </a:xfrm>
          <a:prstGeom prst="leftBrac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0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532" y="6585924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42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C2A0B-4ABF-E94D-87BC-948EDD3C6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Worksheet #4: Actors in multiple films with the same director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B4C98-D839-CE43-8163-9745229F4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134794"/>
      </p:ext>
    </p:extLst>
  </p:cSld>
  <p:clrMapOvr>
    <a:masterClrMapping/>
  </p:clrMapOvr>
  <p:transition>
    <p:dissolv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1D7BE-B0E2-4944-BA6B-13B1EFCC0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Movie Database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23BE88F-4CB5-DC4F-B05A-9DC23ED6DCE4}"/>
              </a:ext>
            </a:extLst>
          </p:cNvPr>
          <p:cNvSpPr/>
          <p:nvPr/>
        </p:nvSpPr>
        <p:spPr>
          <a:xfrm>
            <a:off x="699911" y="1964268"/>
            <a:ext cx="2675467" cy="970844"/>
          </a:xfrm>
          <a:prstGeom prst="ellipse">
            <a:avLst/>
          </a:prstGeom>
          <a:ln w="28575" cmpd="sng">
            <a:solidFill>
              <a:srgbClr val="008000"/>
            </a:solidFill>
          </a:ln>
        </p:spPr>
        <p:txBody>
          <a:bodyPr rtlCol="0" anchor="ctr">
            <a:noAutofit/>
          </a:bodyPr>
          <a:lstStyle/>
          <a:p>
            <a:pPr algn="ctr"/>
            <a:r>
              <a:rPr lang="en-US" dirty="0" err="1">
                <a:latin typeface="+mn-lt"/>
              </a:rPr>
              <a:t>movie:actor</a:t>
            </a:r>
            <a:endParaRPr lang="en-US" dirty="0">
              <a:latin typeface="+mn-lt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2C37D3-7F30-5149-936D-D317EF6EE3B3}"/>
              </a:ext>
            </a:extLst>
          </p:cNvPr>
          <p:cNvSpPr/>
          <p:nvPr/>
        </p:nvSpPr>
        <p:spPr>
          <a:xfrm>
            <a:off x="378177" y="4013201"/>
            <a:ext cx="3742267" cy="970844"/>
          </a:xfrm>
          <a:prstGeom prst="ellipse">
            <a:avLst/>
          </a:prstGeom>
          <a:ln w="28575" cmpd="sng">
            <a:solidFill>
              <a:srgbClr val="008000"/>
            </a:solidFill>
          </a:ln>
        </p:spPr>
        <p:txBody>
          <a:bodyPr rtlCol="0" anchor="ctr">
            <a:noAutofit/>
          </a:bodyPr>
          <a:lstStyle/>
          <a:p>
            <a:pPr algn="ctr"/>
            <a:r>
              <a:rPr lang="en-US" dirty="0" err="1">
                <a:latin typeface="+mn-lt"/>
              </a:rPr>
              <a:t>movie:performance</a:t>
            </a:r>
            <a:endParaRPr lang="en-US" dirty="0">
              <a:latin typeface="+mn-lt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244C9E9-063E-0E42-8F09-F84816C1DFB0}"/>
              </a:ext>
            </a:extLst>
          </p:cNvPr>
          <p:cNvCxnSpPr>
            <a:stCxn id="4" idx="4"/>
            <a:endCxn id="6" idx="0"/>
          </p:cNvCxnSpPr>
          <p:nvPr/>
        </p:nvCxnSpPr>
        <p:spPr>
          <a:xfrm>
            <a:off x="2037645" y="2935112"/>
            <a:ext cx="211666" cy="107808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AF0C680-ACE3-C041-B830-15650E72A093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3375378" y="1761067"/>
            <a:ext cx="533401" cy="6886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12D715AD-62F2-4945-BE20-678FE0EEE530}"/>
              </a:ext>
            </a:extLst>
          </p:cNvPr>
          <p:cNvSpPr/>
          <p:nvPr/>
        </p:nvSpPr>
        <p:spPr>
          <a:xfrm>
            <a:off x="3798711" y="1275645"/>
            <a:ext cx="2675467" cy="733780"/>
          </a:xfrm>
          <a:prstGeom prst="ellipse">
            <a:avLst/>
          </a:prstGeom>
          <a:ln w="28575" cmpd="sng">
            <a:solidFill>
              <a:srgbClr val="008000"/>
            </a:solidFill>
          </a:ln>
        </p:spPr>
        <p:txBody>
          <a:bodyPr rtlCol="0" anchor="ctr">
            <a:noAutofit/>
          </a:bodyPr>
          <a:lstStyle/>
          <a:p>
            <a:pPr algn="ctr"/>
            <a:r>
              <a:rPr lang="en-US" dirty="0">
                <a:latin typeface="+mn-lt"/>
              </a:rPr>
              <a:t>string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2D983D3-62B6-B94A-B295-812CA99F9F0B}"/>
              </a:ext>
            </a:extLst>
          </p:cNvPr>
          <p:cNvSpPr/>
          <p:nvPr/>
        </p:nvSpPr>
        <p:spPr>
          <a:xfrm>
            <a:off x="5017910" y="5345290"/>
            <a:ext cx="2675467" cy="970844"/>
          </a:xfrm>
          <a:prstGeom prst="ellipse">
            <a:avLst/>
          </a:prstGeom>
          <a:ln w="28575" cmpd="sng">
            <a:solidFill>
              <a:srgbClr val="008000"/>
            </a:solidFill>
          </a:ln>
        </p:spPr>
        <p:txBody>
          <a:bodyPr rtlCol="0" anchor="ctr">
            <a:noAutofit/>
          </a:bodyPr>
          <a:lstStyle/>
          <a:p>
            <a:pPr algn="ctr"/>
            <a:r>
              <a:rPr lang="en-US" dirty="0" err="1">
                <a:latin typeface="+mn-lt"/>
              </a:rPr>
              <a:t>movie:film</a:t>
            </a:r>
            <a:endParaRPr lang="en-US" dirty="0">
              <a:latin typeface="+mn-lt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675AB3A-6211-6241-ADCB-6E71702F6BEE}"/>
              </a:ext>
            </a:extLst>
          </p:cNvPr>
          <p:cNvCxnSpPr>
            <a:cxnSpLocks/>
            <a:stCxn id="15" idx="2"/>
            <a:endCxn id="6" idx="6"/>
          </p:cNvCxnSpPr>
          <p:nvPr/>
        </p:nvCxnSpPr>
        <p:spPr>
          <a:xfrm flipH="1" flipV="1">
            <a:off x="4120444" y="4498623"/>
            <a:ext cx="897466" cy="133208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3E3BDF3-6695-7847-B19C-2B4CF586DCAF}"/>
              </a:ext>
            </a:extLst>
          </p:cNvPr>
          <p:cNvSpPr txBox="1"/>
          <p:nvPr/>
        </p:nvSpPr>
        <p:spPr>
          <a:xfrm>
            <a:off x="3443160" y="2201926"/>
            <a:ext cx="1693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+mn-lt"/>
              </a:rPr>
              <a:t>actor_name</a:t>
            </a:r>
            <a:endParaRPr lang="en-US" dirty="0">
              <a:latin typeface="+mn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8C546F-8643-E74B-AA28-8D4D5FB25321}"/>
              </a:ext>
            </a:extLst>
          </p:cNvPr>
          <p:cNvSpPr txBox="1"/>
          <p:nvPr/>
        </p:nvSpPr>
        <p:spPr>
          <a:xfrm>
            <a:off x="2338235" y="3171297"/>
            <a:ext cx="1803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performance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BF18E1-E9DB-6541-85F0-5F263E7E8413}"/>
              </a:ext>
            </a:extLst>
          </p:cNvPr>
          <p:cNvSpPr txBox="1"/>
          <p:nvPr/>
        </p:nvSpPr>
        <p:spPr>
          <a:xfrm>
            <a:off x="3067519" y="5069010"/>
            <a:ext cx="1803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performance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B7D4969-60B9-DF4C-8C9F-9D46B2098B41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6355644" y="4194410"/>
            <a:ext cx="293512" cy="115088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B6C7F464-1235-A247-AD12-BB4771323BEA}"/>
              </a:ext>
            </a:extLst>
          </p:cNvPr>
          <p:cNvSpPr/>
          <p:nvPr/>
        </p:nvSpPr>
        <p:spPr>
          <a:xfrm>
            <a:off x="577144" y="5830712"/>
            <a:ext cx="3064934" cy="970844"/>
          </a:xfrm>
          <a:prstGeom prst="ellipse">
            <a:avLst/>
          </a:prstGeom>
          <a:ln w="28575" cmpd="sng">
            <a:solidFill>
              <a:srgbClr val="008000"/>
            </a:solidFill>
          </a:ln>
        </p:spPr>
        <p:txBody>
          <a:bodyPr rtlCol="0" anchor="ctr">
            <a:noAutofit/>
          </a:bodyPr>
          <a:lstStyle/>
          <a:p>
            <a:pPr algn="ctr"/>
            <a:r>
              <a:rPr lang="en-US">
                <a:latin typeface="+mn-lt"/>
              </a:rPr>
              <a:t>string</a:t>
            </a:r>
            <a:endParaRPr lang="en-US" dirty="0">
              <a:latin typeface="+mn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2EA2D2-6774-C541-BD23-A17E595A3046}"/>
              </a:ext>
            </a:extLst>
          </p:cNvPr>
          <p:cNvSpPr txBox="1"/>
          <p:nvPr/>
        </p:nvSpPr>
        <p:spPr>
          <a:xfrm>
            <a:off x="6649156" y="4601434"/>
            <a:ext cx="1173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director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A13F13E-6229-DA44-BC81-83C3505C9E96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3616749" y="5830712"/>
            <a:ext cx="1401161" cy="3978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7366353D-C98C-5E46-A4BA-99474D2CA009}"/>
              </a:ext>
            </a:extLst>
          </p:cNvPr>
          <p:cNvSpPr/>
          <p:nvPr/>
        </p:nvSpPr>
        <p:spPr>
          <a:xfrm>
            <a:off x="5463822" y="3343922"/>
            <a:ext cx="3064934" cy="970844"/>
          </a:xfrm>
          <a:prstGeom prst="ellipse">
            <a:avLst/>
          </a:prstGeom>
          <a:ln w="28575" cmpd="sng">
            <a:solidFill>
              <a:srgbClr val="008000"/>
            </a:solidFill>
          </a:ln>
        </p:spPr>
        <p:txBody>
          <a:bodyPr rtlCol="0" anchor="ctr">
            <a:noAutofit/>
          </a:bodyPr>
          <a:lstStyle/>
          <a:p>
            <a:pPr algn="ctr"/>
            <a:r>
              <a:rPr lang="en-US" dirty="0" err="1">
                <a:latin typeface="+mn-lt"/>
              </a:rPr>
              <a:t>movie:director</a:t>
            </a:r>
            <a:endParaRPr lang="en-US" dirty="0">
              <a:latin typeface="+mn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0D10D90-17F4-A94C-A95F-53F9ECA609A7}"/>
              </a:ext>
            </a:extLst>
          </p:cNvPr>
          <p:cNvSpPr txBox="1"/>
          <p:nvPr/>
        </p:nvSpPr>
        <p:spPr>
          <a:xfrm>
            <a:off x="3969336" y="6083828"/>
            <a:ext cx="1346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+mn-lt"/>
              </a:rPr>
              <a:t>rdfs:label</a:t>
            </a:r>
            <a:endParaRPr lang="en-US" dirty="0">
              <a:latin typeface="+mn-lt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03B0CC8-C41F-0F48-AFCB-6E4684D42C0E}"/>
              </a:ext>
            </a:extLst>
          </p:cNvPr>
          <p:cNvCxnSpPr>
            <a:cxnSpLocks/>
            <a:endCxn id="25" idx="4"/>
          </p:cNvCxnSpPr>
          <p:nvPr/>
        </p:nvCxnSpPr>
        <p:spPr>
          <a:xfrm flipV="1">
            <a:off x="6846735" y="2613083"/>
            <a:ext cx="149554" cy="7291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4DBA56E-306A-254A-AE6D-207F889FF03F}"/>
              </a:ext>
            </a:extLst>
          </p:cNvPr>
          <p:cNvSpPr txBox="1"/>
          <p:nvPr/>
        </p:nvSpPr>
        <p:spPr>
          <a:xfrm>
            <a:off x="6846735" y="2882257"/>
            <a:ext cx="2035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+mn-lt"/>
              </a:rPr>
              <a:t>director_name</a:t>
            </a:r>
            <a:endParaRPr lang="en-US" dirty="0">
              <a:latin typeface="+mn-lt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358F06C-17ED-2C45-A653-69469565D882}"/>
              </a:ext>
            </a:extLst>
          </p:cNvPr>
          <p:cNvSpPr/>
          <p:nvPr/>
        </p:nvSpPr>
        <p:spPr>
          <a:xfrm>
            <a:off x="5658555" y="1879303"/>
            <a:ext cx="2675467" cy="733780"/>
          </a:xfrm>
          <a:prstGeom prst="ellipse">
            <a:avLst/>
          </a:prstGeom>
          <a:ln w="28575" cmpd="sng">
            <a:solidFill>
              <a:srgbClr val="008000"/>
            </a:solidFill>
          </a:ln>
        </p:spPr>
        <p:txBody>
          <a:bodyPr rtlCol="0" anchor="ctr">
            <a:noAutofit/>
          </a:bodyPr>
          <a:lstStyle/>
          <a:p>
            <a:pPr algn="ctr"/>
            <a:r>
              <a:rPr lang="en-US" dirty="0">
                <a:latin typeface="+mn-lt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2398374524"/>
      </p:ext>
    </p:extLst>
  </p:cSld>
  <p:clrMapOvr>
    <a:masterClrMapping/>
  </p:clrMapOvr>
  <p:transition>
    <p:dissolv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C2A0B-4ABF-E94D-87BC-948EDD3C6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Worksheet #4: Actors in multiple films with the same director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B4C98-D839-CE43-8163-9745229F4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000" dirty="0">
                <a:solidFill>
                  <a:srgbClr val="FF0000"/>
                </a:solidFill>
                <a:latin typeface="Monaco" pitchFamily="2" charset="77"/>
              </a:rPr>
              <a:t>SELECT ?s ?</a:t>
            </a:r>
            <a:r>
              <a:rPr lang="en-US" sz="2000" dirty="0" err="1">
                <a:solidFill>
                  <a:srgbClr val="FF0000"/>
                </a:solidFill>
                <a:latin typeface="Monaco" pitchFamily="2" charset="77"/>
              </a:rPr>
              <a:t>dir</a:t>
            </a:r>
            <a:r>
              <a:rPr lang="en-US" sz="2000" dirty="0">
                <a:solidFill>
                  <a:srgbClr val="FF0000"/>
                </a:solidFill>
                <a:latin typeface="Monaco" pitchFamily="2" charset="77"/>
              </a:rPr>
              <a:t> (GROUP_CONCAT(?perf) as ?films) 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FF0000"/>
                </a:solidFill>
                <a:latin typeface="Monaco" pitchFamily="2" charset="77"/>
              </a:rPr>
              <a:t>WHERE { </a:t>
            </a:r>
            <a:endParaRPr lang="en-US" sz="2000" dirty="0"/>
          </a:p>
          <a:p>
            <a:pPr marL="114300" indent="0">
              <a:buNone/>
            </a:pPr>
            <a:r>
              <a:rPr lang="en-US" sz="2000" dirty="0">
                <a:solidFill>
                  <a:srgbClr val="FF0000"/>
                </a:solidFill>
                <a:latin typeface="Monaco" pitchFamily="2" charset="77"/>
              </a:rPr>
              <a:t>	?actor </a:t>
            </a:r>
            <a:r>
              <a:rPr lang="en-US" sz="2000" dirty="0" err="1">
                <a:solidFill>
                  <a:srgbClr val="FF0000"/>
                </a:solidFill>
                <a:latin typeface="Monaco" pitchFamily="2" charset="77"/>
              </a:rPr>
              <a:t>rdf:type</a:t>
            </a:r>
            <a:r>
              <a:rPr lang="en-US" sz="2000" dirty="0">
                <a:solidFill>
                  <a:srgbClr val="FF0000"/>
                </a:solidFill>
                <a:latin typeface="Monaco" pitchFamily="2" charset="77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Monaco" pitchFamily="2" charset="77"/>
              </a:rPr>
              <a:t>movie:actor</a:t>
            </a:r>
            <a:r>
              <a:rPr lang="en-US" sz="2000" dirty="0">
                <a:solidFill>
                  <a:srgbClr val="FF0000"/>
                </a:solidFill>
                <a:latin typeface="Monaco" pitchFamily="2" charset="77"/>
              </a:rPr>
              <a:t> ; 	</a:t>
            </a:r>
            <a:r>
              <a:rPr lang="en-US" sz="2000" dirty="0" err="1">
                <a:solidFill>
                  <a:srgbClr val="FF0000"/>
                </a:solidFill>
                <a:latin typeface="Monaco" pitchFamily="2" charset="77"/>
              </a:rPr>
              <a:t>movie:actor_name</a:t>
            </a:r>
            <a:r>
              <a:rPr lang="en-US" sz="2000" dirty="0">
                <a:solidFill>
                  <a:srgbClr val="FF0000"/>
                </a:solidFill>
                <a:latin typeface="Monaco" pitchFamily="2" charset="77"/>
              </a:rPr>
              <a:t> ?name ; 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FF0000"/>
                </a:solidFill>
                <a:latin typeface="Monaco" pitchFamily="2" charset="77"/>
              </a:rPr>
              <a:t>	</a:t>
            </a:r>
            <a:r>
              <a:rPr lang="en-US" sz="2000" dirty="0" err="1">
                <a:solidFill>
                  <a:srgbClr val="FF0000"/>
                </a:solidFill>
                <a:latin typeface="Monaco" pitchFamily="2" charset="77"/>
              </a:rPr>
              <a:t>movie:performance</a:t>
            </a:r>
            <a:r>
              <a:rPr lang="en-US" sz="2000" dirty="0">
                <a:solidFill>
                  <a:srgbClr val="FF0000"/>
                </a:solidFill>
                <a:latin typeface="Monaco" pitchFamily="2" charset="77"/>
              </a:rPr>
              <a:t> ?perf . </a:t>
            </a:r>
            <a:endParaRPr lang="en-US" sz="2000" dirty="0"/>
          </a:p>
          <a:p>
            <a:pPr marL="114300" indent="0">
              <a:buNone/>
            </a:pPr>
            <a:r>
              <a:rPr lang="en-US" sz="2000" dirty="0">
                <a:solidFill>
                  <a:srgbClr val="FF0000"/>
                </a:solidFill>
                <a:latin typeface="Monaco" pitchFamily="2" charset="77"/>
              </a:rPr>
              <a:t>	?film </a:t>
            </a:r>
            <a:r>
              <a:rPr lang="en-US" sz="2000" dirty="0" err="1">
                <a:solidFill>
                  <a:srgbClr val="FF0000"/>
                </a:solidFill>
                <a:latin typeface="Monaco" pitchFamily="2" charset="77"/>
              </a:rPr>
              <a:t>movie:performance</a:t>
            </a:r>
            <a:r>
              <a:rPr lang="en-US" sz="2000" dirty="0">
                <a:solidFill>
                  <a:srgbClr val="FF0000"/>
                </a:solidFill>
                <a:latin typeface="Monaco" pitchFamily="2" charset="77"/>
              </a:rPr>
              <a:t> ?perf ; 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FF0000"/>
                </a:solidFill>
                <a:latin typeface="Monaco" pitchFamily="2" charset="77"/>
              </a:rPr>
              <a:t>	</a:t>
            </a:r>
            <a:r>
              <a:rPr lang="en-US" sz="2000" dirty="0" err="1">
                <a:solidFill>
                  <a:srgbClr val="FF0000"/>
                </a:solidFill>
                <a:latin typeface="Monaco" pitchFamily="2" charset="77"/>
              </a:rPr>
              <a:t>rdf:type</a:t>
            </a:r>
            <a:r>
              <a:rPr lang="en-US" sz="2000" dirty="0">
                <a:solidFill>
                  <a:srgbClr val="FF0000"/>
                </a:solidFill>
                <a:latin typeface="Monaco" pitchFamily="2" charset="77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Monaco" pitchFamily="2" charset="77"/>
              </a:rPr>
              <a:t>movie:film</a:t>
            </a:r>
            <a:r>
              <a:rPr lang="en-US" sz="2000" dirty="0">
                <a:solidFill>
                  <a:srgbClr val="FF0000"/>
                </a:solidFill>
                <a:latin typeface="Monaco" pitchFamily="2" charset="77"/>
              </a:rPr>
              <a:t> ; 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FF0000"/>
                </a:solidFill>
                <a:latin typeface="Monaco" pitchFamily="2" charset="77"/>
              </a:rPr>
              <a:t>	</a:t>
            </a:r>
            <a:r>
              <a:rPr lang="en-US" sz="2000" dirty="0" err="1">
                <a:solidFill>
                  <a:srgbClr val="FF0000"/>
                </a:solidFill>
                <a:latin typeface="Monaco" pitchFamily="2" charset="77"/>
              </a:rPr>
              <a:t>rdfs:label</a:t>
            </a:r>
            <a:r>
              <a:rPr lang="en-US" sz="2000" dirty="0">
                <a:solidFill>
                  <a:srgbClr val="FF0000"/>
                </a:solidFill>
                <a:latin typeface="Monaco" pitchFamily="2" charset="77"/>
              </a:rPr>
              <a:t> ?</a:t>
            </a:r>
            <a:r>
              <a:rPr lang="en-US" sz="2000" dirty="0" err="1">
                <a:solidFill>
                  <a:srgbClr val="FF0000"/>
                </a:solidFill>
                <a:latin typeface="Monaco" pitchFamily="2" charset="77"/>
              </a:rPr>
              <a:t>mname</a:t>
            </a:r>
            <a:r>
              <a:rPr lang="en-US" sz="2000" dirty="0">
                <a:solidFill>
                  <a:srgbClr val="FF0000"/>
                </a:solidFill>
                <a:latin typeface="Monaco" pitchFamily="2" charset="77"/>
              </a:rPr>
              <a:t> ; 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FF0000"/>
                </a:solidFill>
                <a:latin typeface="Monaco" pitchFamily="2" charset="77"/>
              </a:rPr>
              <a:t>	</a:t>
            </a:r>
            <a:r>
              <a:rPr lang="en-US" sz="2000" dirty="0" err="1">
                <a:solidFill>
                  <a:srgbClr val="FF0000"/>
                </a:solidFill>
                <a:latin typeface="Monaco" pitchFamily="2" charset="77"/>
              </a:rPr>
              <a:t>movie:director</a:t>
            </a:r>
            <a:r>
              <a:rPr lang="en-US" sz="2000" dirty="0">
                <a:solidFill>
                  <a:srgbClr val="FF0000"/>
                </a:solidFill>
                <a:latin typeface="Monaco" pitchFamily="2" charset="77"/>
              </a:rPr>
              <a:t> ?</a:t>
            </a:r>
            <a:r>
              <a:rPr lang="en-US" sz="2000" dirty="0" err="1">
                <a:solidFill>
                  <a:srgbClr val="FF0000"/>
                </a:solidFill>
                <a:latin typeface="Monaco" pitchFamily="2" charset="77"/>
              </a:rPr>
              <a:t>dir</a:t>
            </a:r>
            <a:r>
              <a:rPr lang="en-US" sz="2000" dirty="0">
                <a:solidFill>
                  <a:srgbClr val="FF0000"/>
                </a:solidFill>
                <a:latin typeface="Monaco" pitchFamily="2" charset="77"/>
              </a:rPr>
              <a:t> . </a:t>
            </a:r>
            <a:endParaRPr lang="en-US" sz="2000" dirty="0"/>
          </a:p>
          <a:p>
            <a:pPr marL="114300" indent="0">
              <a:buNone/>
            </a:pPr>
            <a:r>
              <a:rPr lang="en-US" sz="2000" dirty="0">
                <a:solidFill>
                  <a:srgbClr val="FF0000"/>
                </a:solidFill>
                <a:latin typeface="Monaco" pitchFamily="2" charset="77"/>
              </a:rPr>
              <a:t>} 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FF0000"/>
                </a:solidFill>
                <a:latin typeface="Monaco" pitchFamily="2" charset="77"/>
              </a:rPr>
              <a:t>GROUP BY ?s ?</a:t>
            </a:r>
            <a:r>
              <a:rPr lang="en-US" sz="2000" dirty="0" err="1">
                <a:solidFill>
                  <a:srgbClr val="FF0000"/>
                </a:solidFill>
                <a:latin typeface="Monaco" pitchFamily="2" charset="77"/>
              </a:rPr>
              <a:t>dir</a:t>
            </a:r>
            <a:r>
              <a:rPr lang="en-US" sz="2000" dirty="0">
                <a:solidFill>
                  <a:srgbClr val="FF0000"/>
                </a:solidFill>
                <a:latin typeface="Monaco" pitchFamily="2" charset="77"/>
              </a:rPr>
              <a:t> 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FF0000"/>
                </a:solidFill>
                <a:latin typeface="Monaco" pitchFamily="2" charset="77"/>
              </a:rPr>
              <a:t>HAVING (COUNT(?perf) &gt; 1) </a:t>
            </a:r>
            <a:endParaRPr lang="en-US" sz="2000" dirty="0"/>
          </a:p>
          <a:p>
            <a:pPr marL="11430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67933048"/>
      </p:ext>
    </p:extLst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SPARQL Query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EUCLID - Querying Linked Data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324663" y="5149338"/>
            <a:ext cx="1524000" cy="72351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?album</a:t>
            </a:r>
          </a:p>
        </p:txBody>
      </p:sp>
      <p:sp>
        <p:nvSpPr>
          <p:cNvPr id="8" name="Oval 7"/>
          <p:cNvSpPr/>
          <p:nvPr/>
        </p:nvSpPr>
        <p:spPr>
          <a:xfrm>
            <a:off x="396873" y="5149338"/>
            <a:ext cx="1921694" cy="72351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prstClr val="black"/>
                </a:solidFill>
                <a:latin typeface="Calibri"/>
              </a:rPr>
              <a:t>dbpedia</a:t>
            </a:r>
            <a:r>
              <a:rPr lang="en-US" sz="1800" dirty="0">
                <a:solidFill>
                  <a:prstClr val="black"/>
                </a:solidFill>
                <a:latin typeface="Calibri"/>
              </a:rPr>
              <a:t>: </a:t>
            </a:r>
            <a:r>
              <a:rPr lang="en-US" sz="1800" dirty="0" err="1">
                <a:solidFill>
                  <a:prstClr val="black"/>
                </a:solidFill>
                <a:latin typeface="Calibri"/>
              </a:rPr>
              <a:t>The_Beatles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0" name="Straight Arrow Connector 9"/>
          <p:cNvCxnSpPr>
            <a:stCxn id="8" idx="6"/>
            <a:endCxn id="7" idx="2"/>
          </p:cNvCxnSpPr>
          <p:nvPr/>
        </p:nvCxnSpPr>
        <p:spPr>
          <a:xfrm>
            <a:off x="2318567" y="5511096"/>
            <a:ext cx="20060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07861" y="5110853"/>
            <a:ext cx="1150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prstClr val="black"/>
                </a:solidFill>
                <a:latin typeface="Calibri"/>
                <a:ea typeface="+mn-ea"/>
              </a:rPr>
              <a:t>foaf:made</a:t>
            </a:r>
            <a:endParaRPr lang="en-US" sz="18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3588567" y="1383979"/>
            <a:ext cx="1921694" cy="72351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prstClr val="black"/>
                </a:solidFill>
                <a:latin typeface="Calibri"/>
              </a:rPr>
              <a:t>dbpedia</a:t>
            </a:r>
            <a:r>
              <a:rPr lang="en-US" sz="1800" dirty="0">
                <a:solidFill>
                  <a:prstClr val="black"/>
                </a:solidFill>
                <a:latin typeface="Calibri"/>
              </a:rPr>
              <a:t>: </a:t>
            </a:r>
            <a:r>
              <a:rPr lang="en-US" sz="1800" dirty="0" err="1">
                <a:solidFill>
                  <a:prstClr val="black"/>
                </a:solidFill>
                <a:latin typeface="Calibri"/>
              </a:rPr>
              <a:t>The_Beatles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71051" y="1653434"/>
            <a:ext cx="1043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prstClr val="black"/>
                </a:solidFill>
                <a:latin typeface="Calibri"/>
                <a:ea typeface="+mn-ea"/>
              </a:rPr>
              <a:t>foaf:made</a:t>
            </a:r>
            <a:endParaRPr lang="en-US" sz="16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71658" y="2307616"/>
            <a:ext cx="1921694" cy="72351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prstClr val="black"/>
                </a:solidFill>
                <a:latin typeface="Calibri"/>
              </a:rPr>
              <a:t>dbpedia</a:t>
            </a:r>
            <a:r>
              <a:rPr lang="en-US" sz="1400" dirty="0">
                <a:solidFill>
                  <a:prstClr val="black"/>
                </a:solidFill>
                <a:latin typeface="Calibri"/>
              </a:rPr>
              <a:t>:     Help!_(album)</a:t>
            </a:r>
          </a:p>
        </p:txBody>
      </p:sp>
      <p:sp>
        <p:nvSpPr>
          <p:cNvPr id="21" name="Oval 20"/>
          <p:cNvSpPr/>
          <p:nvPr/>
        </p:nvSpPr>
        <p:spPr>
          <a:xfrm>
            <a:off x="6188603" y="2307616"/>
            <a:ext cx="1921694" cy="72351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prstClr val="black"/>
                </a:solidFill>
                <a:latin typeface="Calibri"/>
              </a:rPr>
              <a:t>dbpedia</a:t>
            </a:r>
            <a:r>
              <a:rPr lang="en-US" sz="1400" dirty="0">
                <a:solidFill>
                  <a:prstClr val="black"/>
                </a:solidFill>
                <a:latin typeface="Calibri"/>
              </a:rPr>
              <a:t>:     </a:t>
            </a:r>
            <a:r>
              <a:rPr lang="en-US" sz="1400" dirty="0" err="1">
                <a:solidFill>
                  <a:prstClr val="black"/>
                </a:solidFill>
                <a:latin typeface="Calibri"/>
              </a:rPr>
              <a:t>Let_It_Be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2" name="Straight Arrow Connector 21"/>
          <p:cNvCxnSpPr>
            <a:stCxn id="15" idx="3"/>
            <a:endCxn id="19" idx="0"/>
          </p:cNvCxnSpPr>
          <p:nvPr/>
        </p:nvCxnSpPr>
        <p:spPr>
          <a:xfrm flipH="1">
            <a:off x="2032505" y="2001539"/>
            <a:ext cx="1837488" cy="3060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5" idx="5"/>
            <a:endCxn id="21" idx="0"/>
          </p:cNvCxnSpPr>
          <p:nvPr/>
        </p:nvCxnSpPr>
        <p:spPr>
          <a:xfrm>
            <a:off x="5228835" y="2001539"/>
            <a:ext cx="1920615" cy="3060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987209" y="1650542"/>
            <a:ext cx="1043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prstClr val="black"/>
                </a:solidFill>
                <a:latin typeface="Calibri"/>
                <a:ea typeface="+mn-ea"/>
              </a:rPr>
              <a:t>foaf:made</a:t>
            </a:r>
            <a:endParaRPr lang="en-US" sz="16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61759" y="1177049"/>
            <a:ext cx="8435878" cy="3002406"/>
          </a:xfrm>
          <a:prstGeom prst="roundRect">
            <a:avLst/>
          </a:prstGeom>
          <a:noFill/>
          <a:ln w="19050" cmpd="sng">
            <a:solidFill>
              <a:schemeClr val="tx1">
                <a:lumMod val="65000"/>
                <a:lumOff val="35000"/>
              </a:schemeClr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7272" y="1256643"/>
            <a:ext cx="854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+mn-ea"/>
              </a:rPr>
              <a:t>Data: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92622" y="4587891"/>
            <a:ext cx="2155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+mn-ea"/>
              </a:rPr>
              <a:t>Graph patterns: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353250" y="4418558"/>
            <a:ext cx="1163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+mn-ea"/>
              </a:rPr>
              <a:t>Results: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368605" y="3525212"/>
            <a:ext cx="1331620" cy="4849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  <a:sym typeface="Symbol" pitchFamily="18" charset="2"/>
              </a:rPr>
              <a:t>"</a:t>
            </a:r>
            <a:r>
              <a:rPr lang="en-US" sz="1400" dirty="0">
                <a:solidFill>
                  <a:prstClr val="black"/>
                </a:solidFill>
                <a:latin typeface="Calibri"/>
              </a:rPr>
              <a:t>Help!</a:t>
            </a: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  <a:sym typeface="Symbol" pitchFamily="18" charset="2"/>
              </a:rPr>
              <a:t>"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6" name="Straight Arrow Connector 35"/>
          <p:cNvCxnSpPr>
            <a:stCxn id="19" idx="4"/>
            <a:endCxn id="35" idx="0"/>
          </p:cNvCxnSpPr>
          <p:nvPr/>
        </p:nvCxnSpPr>
        <p:spPr>
          <a:xfrm>
            <a:off x="2032505" y="3031132"/>
            <a:ext cx="1910" cy="494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497909" y="3539066"/>
            <a:ext cx="1331620" cy="4849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  <a:sym typeface="Symbol" pitchFamily="18" charset="2"/>
              </a:rPr>
              <a:t>"</a:t>
            </a:r>
            <a:r>
              <a:rPr lang="en-US" sz="1400" dirty="0">
                <a:solidFill>
                  <a:prstClr val="black"/>
                </a:solidFill>
                <a:latin typeface="Calibri"/>
              </a:rPr>
              <a:t>Let It Be</a:t>
            </a: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  <a:sym typeface="Symbol" pitchFamily="18" charset="2"/>
              </a:rPr>
              <a:t>"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0" name="Straight Arrow Connector 39"/>
          <p:cNvCxnSpPr>
            <a:stCxn id="21" idx="4"/>
            <a:endCxn id="39" idx="0"/>
          </p:cNvCxnSpPr>
          <p:nvPr/>
        </p:nvCxnSpPr>
        <p:spPr>
          <a:xfrm>
            <a:off x="7149450" y="3031132"/>
            <a:ext cx="14269" cy="507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029175" y="3077314"/>
            <a:ext cx="9641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prstClr val="black"/>
                </a:solidFill>
                <a:latin typeface="Calibri"/>
                <a:ea typeface="+mn-ea"/>
              </a:rPr>
              <a:t>rdfs:label</a:t>
            </a:r>
            <a:endParaRPr lang="en-US" sz="16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14845" y="3060442"/>
            <a:ext cx="9641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prstClr val="black"/>
                </a:solidFill>
                <a:latin typeface="Calibri"/>
                <a:ea typeface="+mn-ea"/>
              </a:rPr>
              <a:t>rdfs:label</a:t>
            </a:r>
            <a:endParaRPr lang="en-US" sz="16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3591397" y="2338404"/>
            <a:ext cx="1921694" cy="72351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prstClr val="black"/>
                </a:solidFill>
                <a:latin typeface="Calibri"/>
              </a:rPr>
              <a:t>dbpedia</a:t>
            </a:r>
            <a:r>
              <a:rPr lang="en-US" sz="1400" dirty="0">
                <a:solidFill>
                  <a:prstClr val="black"/>
                </a:solidFill>
                <a:latin typeface="Calibri"/>
              </a:rPr>
              <a:t>:     </a:t>
            </a:r>
            <a:r>
              <a:rPr lang="en-US" sz="1400" dirty="0" err="1">
                <a:solidFill>
                  <a:prstClr val="black"/>
                </a:solidFill>
                <a:latin typeface="Calibri"/>
              </a:rPr>
              <a:t>Abbey_Road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900703" y="3569854"/>
            <a:ext cx="1331620" cy="4849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  <a:sym typeface="Symbol" pitchFamily="18" charset="2"/>
              </a:rPr>
              <a:t>"</a:t>
            </a:r>
            <a:r>
              <a:rPr lang="en-US" sz="1400" dirty="0">
                <a:solidFill>
                  <a:prstClr val="black"/>
                </a:solidFill>
                <a:latin typeface="Calibri"/>
              </a:rPr>
              <a:t>Abbey Road</a:t>
            </a: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  <a:sym typeface="Symbol" pitchFamily="18" charset="2"/>
              </a:rPr>
              <a:t>"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8" name="Straight Arrow Connector 47"/>
          <p:cNvCxnSpPr>
            <a:stCxn id="46" idx="4"/>
            <a:endCxn id="47" idx="0"/>
          </p:cNvCxnSpPr>
          <p:nvPr/>
        </p:nvCxnSpPr>
        <p:spPr>
          <a:xfrm>
            <a:off x="4552244" y="3061920"/>
            <a:ext cx="14269" cy="507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617639" y="3091230"/>
            <a:ext cx="9641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prstClr val="black"/>
                </a:solidFill>
                <a:latin typeface="Calibri"/>
                <a:ea typeface="+mn-ea"/>
              </a:rPr>
              <a:t>rdfs:label</a:t>
            </a:r>
            <a:endParaRPr lang="en-US" sz="16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cxnSp>
        <p:nvCxnSpPr>
          <p:cNvPr id="50" name="Straight Arrow Connector 49"/>
          <p:cNvCxnSpPr>
            <a:stCxn id="15" idx="4"/>
            <a:endCxn id="46" idx="0"/>
          </p:cNvCxnSpPr>
          <p:nvPr/>
        </p:nvCxnSpPr>
        <p:spPr>
          <a:xfrm>
            <a:off x="4549414" y="2107495"/>
            <a:ext cx="2830" cy="2309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486983" y="2015131"/>
            <a:ext cx="1043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prstClr val="black"/>
                </a:solidFill>
                <a:latin typeface="Calibri"/>
                <a:ea typeface="+mn-ea"/>
              </a:rPr>
              <a:t>foaf:made</a:t>
            </a:r>
            <a:endParaRPr lang="en-US" sz="16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761661"/>
              </p:ext>
            </p:extLst>
          </p:nvPr>
        </p:nvGraphicFramePr>
        <p:xfrm>
          <a:off x="6353250" y="4872870"/>
          <a:ext cx="2353861" cy="15849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353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77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?album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984">
                <a:tc>
                  <a:txBody>
                    <a:bodyPr/>
                    <a:lstStyle/>
                    <a:p>
                      <a:r>
                        <a:rPr lang="en-US" sz="1600" dirty="0" err="1"/>
                        <a:t>dbpedia:Help</a:t>
                      </a:r>
                      <a:r>
                        <a:rPr lang="en-US" sz="1600" dirty="0"/>
                        <a:t>!_(album)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984">
                <a:tc>
                  <a:txBody>
                    <a:bodyPr/>
                    <a:lstStyle/>
                    <a:p>
                      <a:r>
                        <a:rPr lang="en-US" sz="1600" dirty="0" err="1"/>
                        <a:t>dbpedia:Abbey_Road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984">
                <a:tc>
                  <a:txBody>
                    <a:bodyPr/>
                    <a:lstStyle/>
                    <a:p>
                      <a:r>
                        <a:rPr lang="en-US" sz="1600" dirty="0" err="1"/>
                        <a:t>dbpedia:Let_It_Be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25670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5280" y="3461629"/>
            <a:ext cx="4902951" cy="28007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PREFIX : &lt;http://</a:t>
            </a:r>
            <a:r>
              <a:rPr lang="en-US" sz="1600" dirty="0" err="1">
                <a:latin typeface="Courier"/>
                <a:cs typeface="Courier"/>
              </a:rPr>
              <a:t>people.example</a:t>
            </a:r>
            <a:r>
              <a:rPr lang="en-US" sz="1600" dirty="0">
                <a:latin typeface="Courier"/>
                <a:cs typeface="Courier"/>
              </a:rPr>
              <a:t>/&gt;</a:t>
            </a:r>
          </a:p>
          <a:p>
            <a:r>
              <a:rPr lang="en-US" sz="1600" dirty="0">
                <a:latin typeface="Courier"/>
                <a:cs typeface="Courier"/>
              </a:rPr>
              <a:t>SELECT ?y ?</a:t>
            </a:r>
            <a:r>
              <a:rPr lang="en-US" sz="1600" dirty="0" err="1">
                <a:latin typeface="Courier"/>
                <a:cs typeface="Courier"/>
              </a:rPr>
              <a:t>minName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WHERE {</a:t>
            </a:r>
          </a:p>
          <a:p>
            <a:r>
              <a:rPr lang="en-US" sz="1600" dirty="0">
                <a:latin typeface="Courier"/>
                <a:cs typeface="Courier"/>
              </a:rPr>
              <a:t>  :</a:t>
            </a:r>
            <a:r>
              <a:rPr lang="en-US" sz="1600" dirty="0" err="1">
                <a:latin typeface="Courier"/>
                <a:cs typeface="Courier"/>
              </a:rPr>
              <a:t>alice</a:t>
            </a:r>
            <a:r>
              <a:rPr lang="en-US" sz="1600" dirty="0">
                <a:latin typeface="Courier"/>
                <a:cs typeface="Courier"/>
              </a:rPr>
              <a:t> :knows ?y .</a:t>
            </a:r>
          </a:p>
          <a:p>
            <a:r>
              <a:rPr lang="en-US" sz="1600" dirty="0">
                <a:latin typeface="Courier"/>
                <a:cs typeface="Courier"/>
              </a:rPr>
              <a:t>  {</a:t>
            </a:r>
          </a:p>
          <a:p>
            <a:r>
              <a:rPr lang="en-US" sz="1600" dirty="0">
                <a:latin typeface="Courier"/>
                <a:cs typeface="Courier"/>
              </a:rPr>
              <a:t>    SELECT ?y (MIN(?name) AS ?</a:t>
            </a:r>
            <a:r>
              <a:rPr lang="en-US" sz="1600" dirty="0" err="1">
                <a:latin typeface="Courier"/>
                <a:cs typeface="Courier"/>
              </a:rPr>
              <a:t>minName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r>
              <a:rPr lang="en-US" sz="1600" dirty="0">
                <a:latin typeface="Courier"/>
                <a:cs typeface="Courier"/>
              </a:rPr>
              <a:t>    WHERE {</a:t>
            </a:r>
          </a:p>
          <a:p>
            <a:r>
              <a:rPr lang="en-US" sz="1600" dirty="0">
                <a:latin typeface="Courier"/>
                <a:cs typeface="Courier"/>
              </a:rPr>
              <a:t>      ?y :name ?name .</a:t>
            </a:r>
          </a:p>
          <a:p>
            <a:r>
              <a:rPr lang="en-US" sz="1600" dirty="0">
                <a:latin typeface="Courier"/>
                <a:cs typeface="Courier"/>
              </a:rPr>
              <a:t>    } GROUP BY ?y</a:t>
            </a:r>
          </a:p>
          <a:p>
            <a:r>
              <a:rPr lang="en-US" sz="1600" dirty="0">
                <a:latin typeface="Courier"/>
                <a:cs typeface="Courier"/>
              </a:rPr>
              <a:t>  }</a:t>
            </a:r>
          </a:p>
          <a:p>
            <a:r>
              <a:rPr lang="en-US" sz="1600" dirty="0">
                <a:latin typeface="Courier"/>
                <a:cs typeface="Courier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675519" y="1296773"/>
            <a:ext cx="8133362" cy="156966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@prefix : &lt;http://</a:t>
            </a:r>
            <a:r>
              <a:rPr lang="en-US" sz="1600" dirty="0" err="1">
                <a:latin typeface="Courier"/>
                <a:cs typeface="Courier"/>
              </a:rPr>
              <a:t>people.example</a:t>
            </a:r>
            <a:r>
              <a:rPr lang="en-US" sz="1600" dirty="0">
                <a:latin typeface="Courier"/>
                <a:cs typeface="Courier"/>
              </a:rPr>
              <a:t>/&gt;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:</a:t>
            </a:r>
            <a:r>
              <a:rPr lang="en-US" sz="1600" dirty="0" err="1">
                <a:latin typeface="Courier"/>
                <a:cs typeface="Courier"/>
              </a:rPr>
              <a:t>alice</a:t>
            </a:r>
            <a:r>
              <a:rPr lang="en-US" sz="1600" dirty="0">
                <a:latin typeface="Courier"/>
                <a:cs typeface="Courier"/>
              </a:rPr>
              <a:t> :name "Alice", "Alice Foo", "A. Foo" .</a:t>
            </a:r>
          </a:p>
          <a:p>
            <a:r>
              <a:rPr lang="en-US" sz="1600" dirty="0">
                <a:latin typeface="Courier"/>
                <a:cs typeface="Courier"/>
              </a:rPr>
              <a:t>:</a:t>
            </a:r>
            <a:r>
              <a:rPr lang="en-US" sz="1600" dirty="0" err="1">
                <a:latin typeface="Courier"/>
                <a:cs typeface="Courier"/>
              </a:rPr>
              <a:t>alice</a:t>
            </a:r>
            <a:r>
              <a:rPr lang="en-US" sz="1600" dirty="0">
                <a:latin typeface="Courier"/>
                <a:cs typeface="Courier"/>
              </a:rPr>
              <a:t> :knows :bob, :carol .</a:t>
            </a:r>
          </a:p>
          <a:p>
            <a:r>
              <a:rPr lang="en-US" sz="1600" dirty="0">
                <a:latin typeface="Courier"/>
                <a:cs typeface="Courier"/>
              </a:rPr>
              <a:t>:bob :name "Bob", "Bob Bar", "B. Bar" .</a:t>
            </a:r>
          </a:p>
          <a:p>
            <a:r>
              <a:rPr lang="en-US" sz="1600" dirty="0">
                <a:latin typeface="Courier"/>
                <a:cs typeface="Courier"/>
              </a:rPr>
              <a:t>:carol :name "Carol", "Carol </a:t>
            </a:r>
            <a:r>
              <a:rPr lang="en-US" sz="1600" dirty="0" err="1">
                <a:latin typeface="Courier"/>
                <a:cs typeface="Courier"/>
              </a:rPr>
              <a:t>Baz</a:t>
            </a:r>
            <a:r>
              <a:rPr lang="en-US" sz="1600" dirty="0">
                <a:latin typeface="Courier"/>
                <a:cs typeface="Courier"/>
              </a:rPr>
              <a:t>", "C. </a:t>
            </a:r>
            <a:r>
              <a:rPr lang="en-US" sz="1600" dirty="0" err="1">
                <a:latin typeface="Courier"/>
                <a:cs typeface="Courier"/>
              </a:rPr>
              <a:t>Baz</a:t>
            </a:r>
            <a:r>
              <a:rPr lang="en-US" sz="1600" dirty="0">
                <a:latin typeface="Courier"/>
                <a:cs typeface="Courier"/>
              </a:rPr>
              <a:t>" 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0818" y="830458"/>
            <a:ext cx="60458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1075" y="2995540"/>
            <a:ext cx="78642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782101" y="0"/>
            <a:ext cx="7620000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4000" dirty="0" err="1"/>
              <a:t>Subqueries</a:t>
            </a:r>
            <a:endParaRPr lang="en-US" sz="4000" dirty="0"/>
          </a:p>
        </p:txBody>
      </p:sp>
      <p:sp>
        <p:nvSpPr>
          <p:cNvPr id="15" name="Rectangle 14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637946"/>
              </p:ext>
            </p:extLst>
          </p:nvPr>
        </p:nvGraphicFramePr>
        <p:xfrm>
          <a:off x="6145640" y="4993463"/>
          <a:ext cx="2656438" cy="135322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975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0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minName</a:t>
                      </a:r>
                      <a:endParaRPr lang="en-US" sz="1600" dirty="0">
                        <a:solidFill>
                          <a:schemeClr val="tx2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???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???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???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???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???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???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50598" y="4532590"/>
            <a:ext cx="798446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5106" y="6596390"/>
            <a:ext cx="2459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</a:t>
            </a:r>
            <a:r>
              <a:rPr lang="en-US" sz="11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Szekely</a:t>
            </a:r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, Jose Luis Ambite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" y="6591425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7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5280" y="3461629"/>
            <a:ext cx="4902951" cy="28007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PREFIX : &lt;http://</a:t>
            </a:r>
            <a:r>
              <a:rPr lang="en-US" sz="1600" dirty="0" err="1">
                <a:latin typeface="Courier"/>
                <a:cs typeface="Courier"/>
              </a:rPr>
              <a:t>people.example</a:t>
            </a:r>
            <a:r>
              <a:rPr lang="en-US" sz="1600" dirty="0">
                <a:latin typeface="Courier"/>
                <a:cs typeface="Courier"/>
              </a:rPr>
              <a:t>/&gt;</a:t>
            </a:r>
          </a:p>
          <a:p>
            <a:r>
              <a:rPr lang="en-US" sz="1600" dirty="0">
                <a:latin typeface="Courier"/>
                <a:cs typeface="Courier"/>
              </a:rPr>
              <a:t>SELECT ?y ?</a:t>
            </a:r>
            <a:r>
              <a:rPr lang="en-US" sz="1600" dirty="0" err="1">
                <a:latin typeface="Courier"/>
                <a:cs typeface="Courier"/>
              </a:rPr>
              <a:t>minName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WHERE {</a:t>
            </a:r>
          </a:p>
          <a:p>
            <a:r>
              <a:rPr lang="en-US" sz="1600" dirty="0">
                <a:latin typeface="Courier"/>
                <a:cs typeface="Courier"/>
              </a:rPr>
              <a:t>  :</a:t>
            </a:r>
            <a:r>
              <a:rPr lang="en-US" sz="1600" dirty="0" err="1">
                <a:latin typeface="Courier"/>
                <a:cs typeface="Courier"/>
              </a:rPr>
              <a:t>alice</a:t>
            </a:r>
            <a:r>
              <a:rPr lang="en-US" sz="1600" dirty="0">
                <a:latin typeface="Courier"/>
                <a:cs typeface="Courier"/>
              </a:rPr>
              <a:t> :knows ?y .</a:t>
            </a:r>
          </a:p>
          <a:p>
            <a:r>
              <a:rPr lang="en-US" sz="1600" dirty="0">
                <a:latin typeface="Courier"/>
                <a:cs typeface="Courier"/>
              </a:rPr>
              <a:t>  {</a:t>
            </a:r>
          </a:p>
          <a:p>
            <a:r>
              <a:rPr lang="en-US" sz="1600" dirty="0">
                <a:latin typeface="Courier"/>
                <a:cs typeface="Courier"/>
              </a:rPr>
              <a:t>    SELECT ?y (MIN(?name) AS ?</a:t>
            </a:r>
            <a:r>
              <a:rPr lang="en-US" sz="1600" dirty="0" err="1">
                <a:latin typeface="Courier"/>
                <a:cs typeface="Courier"/>
              </a:rPr>
              <a:t>minName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r>
              <a:rPr lang="en-US" sz="1600" dirty="0">
                <a:latin typeface="Courier"/>
                <a:cs typeface="Courier"/>
              </a:rPr>
              <a:t>    WHERE {</a:t>
            </a:r>
          </a:p>
          <a:p>
            <a:r>
              <a:rPr lang="en-US" sz="1600" dirty="0">
                <a:latin typeface="Courier"/>
                <a:cs typeface="Courier"/>
              </a:rPr>
              <a:t>      ?y :name ?name .</a:t>
            </a:r>
          </a:p>
          <a:p>
            <a:r>
              <a:rPr lang="en-US" sz="1600" dirty="0">
                <a:latin typeface="Courier"/>
                <a:cs typeface="Courier"/>
              </a:rPr>
              <a:t>    } GROUP BY ?y</a:t>
            </a:r>
          </a:p>
          <a:p>
            <a:r>
              <a:rPr lang="en-US" sz="1600" dirty="0">
                <a:latin typeface="Courier"/>
                <a:cs typeface="Courier"/>
              </a:rPr>
              <a:t>  }</a:t>
            </a:r>
          </a:p>
          <a:p>
            <a:r>
              <a:rPr lang="en-US" sz="1600" dirty="0">
                <a:latin typeface="Courier"/>
                <a:cs typeface="Courier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675519" y="1296773"/>
            <a:ext cx="8133362" cy="156966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@prefix : &lt;http://</a:t>
            </a:r>
            <a:r>
              <a:rPr lang="en-US" sz="1600" dirty="0" err="1">
                <a:latin typeface="Courier"/>
                <a:cs typeface="Courier"/>
              </a:rPr>
              <a:t>people.example</a:t>
            </a:r>
            <a:r>
              <a:rPr lang="en-US" sz="1600" dirty="0">
                <a:latin typeface="Courier"/>
                <a:cs typeface="Courier"/>
              </a:rPr>
              <a:t>/&gt;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:</a:t>
            </a:r>
            <a:r>
              <a:rPr lang="en-US" sz="1600" dirty="0" err="1">
                <a:latin typeface="Courier"/>
                <a:cs typeface="Courier"/>
              </a:rPr>
              <a:t>alice</a:t>
            </a:r>
            <a:r>
              <a:rPr lang="en-US" sz="1600" dirty="0">
                <a:latin typeface="Courier"/>
                <a:cs typeface="Courier"/>
              </a:rPr>
              <a:t> :name "Alice", "Alice Foo", "A. Foo" .</a:t>
            </a:r>
          </a:p>
          <a:p>
            <a:r>
              <a:rPr lang="en-US" sz="1600" dirty="0">
                <a:latin typeface="Courier"/>
                <a:cs typeface="Courier"/>
              </a:rPr>
              <a:t>:</a:t>
            </a:r>
            <a:r>
              <a:rPr lang="en-US" sz="1600" dirty="0" err="1">
                <a:latin typeface="Courier"/>
                <a:cs typeface="Courier"/>
              </a:rPr>
              <a:t>alice</a:t>
            </a:r>
            <a:r>
              <a:rPr lang="en-US" sz="1600" dirty="0">
                <a:latin typeface="Courier"/>
                <a:cs typeface="Courier"/>
              </a:rPr>
              <a:t> :knows :bob, :carol .</a:t>
            </a:r>
          </a:p>
          <a:p>
            <a:r>
              <a:rPr lang="en-US" sz="1600" dirty="0">
                <a:latin typeface="Courier"/>
                <a:cs typeface="Courier"/>
              </a:rPr>
              <a:t>:bob :name "Bob", "Bob Bar", "B. Bar" .</a:t>
            </a:r>
          </a:p>
          <a:p>
            <a:r>
              <a:rPr lang="en-US" sz="1600" dirty="0">
                <a:latin typeface="Courier"/>
                <a:cs typeface="Courier"/>
              </a:rPr>
              <a:t>:carol :name "Carol", "Carol </a:t>
            </a:r>
            <a:r>
              <a:rPr lang="en-US" sz="1600" dirty="0" err="1">
                <a:latin typeface="Courier"/>
                <a:cs typeface="Courier"/>
              </a:rPr>
              <a:t>Baz</a:t>
            </a:r>
            <a:r>
              <a:rPr lang="en-US" sz="1600" dirty="0">
                <a:latin typeface="Courier"/>
                <a:cs typeface="Courier"/>
              </a:rPr>
              <a:t>", "C. </a:t>
            </a:r>
            <a:r>
              <a:rPr lang="en-US" sz="1600" dirty="0" err="1">
                <a:latin typeface="Courier"/>
                <a:cs typeface="Courier"/>
              </a:rPr>
              <a:t>Baz</a:t>
            </a:r>
            <a:r>
              <a:rPr lang="en-US" sz="1600" dirty="0">
                <a:latin typeface="Courier"/>
                <a:cs typeface="Courier"/>
              </a:rPr>
              <a:t>" 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0818" y="830458"/>
            <a:ext cx="60458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1075" y="2995540"/>
            <a:ext cx="78642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782101" y="0"/>
            <a:ext cx="7620000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4000" dirty="0" err="1"/>
              <a:t>Subqueries</a:t>
            </a:r>
            <a:endParaRPr lang="en-US" sz="4000" dirty="0"/>
          </a:p>
        </p:txBody>
      </p:sp>
      <p:sp>
        <p:nvSpPr>
          <p:cNvPr id="15" name="Rectangle 14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3000" y="4711045"/>
            <a:ext cx="4298462" cy="1025769"/>
          </a:xfrm>
          <a:prstGeom prst="rect">
            <a:avLst/>
          </a:prstGeom>
          <a:ln w="57150" cmpd="sng"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5106" y="6596390"/>
            <a:ext cx="2459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</a:t>
            </a:r>
            <a:r>
              <a:rPr lang="en-US" sz="11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Szekely</a:t>
            </a:r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, Jose Luis Ambite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" y="6591425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65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5907" y="3197866"/>
            <a:ext cx="4434028" cy="10772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 cmpd="sng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SELECT ?y (MIN(?name) AS ?</a:t>
            </a:r>
            <a:r>
              <a:rPr lang="en-US" sz="1600" dirty="0" err="1">
                <a:latin typeface="Courier"/>
                <a:cs typeface="Courier"/>
              </a:rPr>
              <a:t>minName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r>
              <a:rPr lang="en-US" sz="1600" dirty="0">
                <a:latin typeface="Courier"/>
                <a:cs typeface="Courier"/>
              </a:rPr>
              <a:t>WHERE {</a:t>
            </a:r>
          </a:p>
          <a:p>
            <a:r>
              <a:rPr lang="en-US" sz="1600" dirty="0">
                <a:latin typeface="Courier"/>
                <a:cs typeface="Courier"/>
              </a:rPr>
              <a:t>  ?y :name ?name .</a:t>
            </a:r>
          </a:p>
          <a:p>
            <a:r>
              <a:rPr lang="en-US" sz="1600" dirty="0">
                <a:latin typeface="Courier"/>
                <a:cs typeface="Courier"/>
              </a:rPr>
              <a:t>} GROUP BY ?y</a:t>
            </a:r>
          </a:p>
        </p:txBody>
      </p:sp>
      <p:sp>
        <p:nvSpPr>
          <p:cNvPr id="3" name="Rectangle 2"/>
          <p:cNvSpPr/>
          <p:nvPr/>
        </p:nvSpPr>
        <p:spPr>
          <a:xfrm>
            <a:off x="675519" y="808323"/>
            <a:ext cx="8133362" cy="156966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@prefix : &lt;http://</a:t>
            </a:r>
            <a:r>
              <a:rPr lang="en-US" sz="1600" dirty="0" err="1">
                <a:latin typeface="Courier"/>
                <a:cs typeface="Courier"/>
              </a:rPr>
              <a:t>people.example</a:t>
            </a:r>
            <a:r>
              <a:rPr lang="en-US" sz="1600" dirty="0">
                <a:latin typeface="Courier"/>
                <a:cs typeface="Courier"/>
              </a:rPr>
              <a:t>/&gt;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:</a:t>
            </a:r>
            <a:r>
              <a:rPr lang="en-US" sz="1600" dirty="0" err="1">
                <a:latin typeface="Courier"/>
                <a:cs typeface="Courier"/>
              </a:rPr>
              <a:t>alice</a:t>
            </a:r>
            <a:r>
              <a:rPr lang="en-US" sz="1600" dirty="0">
                <a:latin typeface="Courier"/>
                <a:cs typeface="Courier"/>
              </a:rPr>
              <a:t> :name "Alice", "Alice Foo", "A. Foo" .</a:t>
            </a:r>
          </a:p>
          <a:p>
            <a:r>
              <a:rPr lang="en-US" sz="1600" dirty="0">
                <a:latin typeface="Courier"/>
                <a:cs typeface="Courier"/>
              </a:rPr>
              <a:t>:</a:t>
            </a:r>
            <a:r>
              <a:rPr lang="en-US" sz="1600" dirty="0" err="1">
                <a:latin typeface="Courier"/>
                <a:cs typeface="Courier"/>
              </a:rPr>
              <a:t>alice</a:t>
            </a:r>
            <a:r>
              <a:rPr lang="en-US" sz="1600" dirty="0">
                <a:latin typeface="Courier"/>
                <a:cs typeface="Courier"/>
              </a:rPr>
              <a:t> :knows :bob, :carol .</a:t>
            </a:r>
          </a:p>
          <a:p>
            <a:r>
              <a:rPr lang="en-US" sz="1600" dirty="0">
                <a:latin typeface="Courier"/>
                <a:cs typeface="Courier"/>
              </a:rPr>
              <a:t>:bob :name "Bob", "Bob Bar", "B. Bar" .</a:t>
            </a:r>
          </a:p>
          <a:p>
            <a:r>
              <a:rPr lang="en-US" sz="1600" dirty="0">
                <a:latin typeface="Courier"/>
                <a:cs typeface="Courier"/>
              </a:rPr>
              <a:t>:carol :name "Carol", "Carol </a:t>
            </a:r>
            <a:r>
              <a:rPr lang="en-US" sz="1600" dirty="0" err="1">
                <a:latin typeface="Courier"/>
                <a:cs typeface="Courier"/>
              </a:rPr>
              <a:t>Baz</a:t>
            </a:r>
            <a:r>
              <a:rPr lang="en-US" sz="1600" dirty="0">
                <a:latin typeface="Courier"/>
                <a:cs typeface="Courier"/>
              </a:rPr>
              <a:t>", "C. </a:t>
            </a:r>
            <a:r>
              <a:rPr lang="en-US" sz="1600" dirty="0" err="1">
                <a:latin typeface="Courier"/>
                <a:cs typeface="Courier"/>
              </a:rPr>
              <a:t>Baz</a:t>
            </a:r>
            <a:r>
              <a:rPr lang="en-US" sz="1600" dirty="0">
                <a:latin typeface="Courier"/>
                <a:cs typeface="Courier"/>
              </a:rPr>
              <a:t>" 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0818" y="342008"/>
            <a:ext cx="60458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1701" y="2731777"/>
            <a:ext cx="78642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782101" y="0"/>
            <a:ext cx="7620000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4000" dirty="0" err="1"/>
              <a:t>Subqueries</a:t>
            </a:r>
            <a:endParaRPr lang="en-US" sz="4000" dirty="0"/>
          </a:p>
        </p:txBody>
      </p:sp>
      <p:sp>
        <p:nvSpPr>
          <p:cNvPr id="15" name="Rectangle 14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667210"/>
              </p:ext>
            </p:extLst>
          </p:nvPr>
        </p:nvGraphicFramePr>
        <p:xfrm>
          <a:off x="5276186" y="2961474"/>
          <a:ext cx="3144891" cy="338306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1267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81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?y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2F2B20"/>
                          </a:solidFill>
                          <a:latin typeface="Courier"/>
                          <a:cs typeface="Courier"/>
                        </a:rPr>
                        <a:t>?name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</a:t>
                      </a:r>
                      <a:r>
                        <a:rPr lang="en-US" sz="1600" dirty="0" err="1">
                          <a:latin typeface="Courier"/>
                          <a:cs typeface="Courier"/>
                        </a:rPr>
                        <a:t>alice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"Alice"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</a:t>
                      </a:r>
                      <a:r>
                        <a:rPr lang="en-US" sz="1600" dirty="0" err="1">
                          <a:latin typeface="Courier"/>
                          <a:cs typeface="Courier"/>
                        </a:rPr>
                        <a:t>alice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"Alice Foo"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</a:t>
                      </a:r>
                      <a:r>
                        <a:rPr lang="en-US" sz="1600" dirty="0" err="1">
                          <a:latin typeface="Courier"/>
                          <a:cs typeface="Courier"/>
                        </a:rPr>
                        <a:t>alice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"A. Foo" 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:bob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"Bob"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:bob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"Bob Bar"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:bob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"B. Bar" 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:carol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"Carol"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urier"/>
                          <a:cs typeface="Courier"/>
                        </a:rPr>
                        <a:t>:carol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"Carol </a:t>
                      </a:r>
                      <a:r>
                        <a:rPr lang="en-US" sz="1600" dirty="0" err="1">
                          <a:latin typeface="Courier"/>
                          <a:cs typeface="Courier"/>
                        </a:rPr>
                        <a:t>Baz</a:t>
                      </a:r>
                      <a:r>
                        <a:rPr lang="en-US" sz="1600" dirty="0">
                          <a:latin typeface="Courier"/>
                          <a:cs typeface="Courier"/>
                        </a:rPr>
                        <a:t>"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urier"/>
                          <a:cs typeface="Courier"/>
                        </a:rPr>
                        <a:t>:carol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"C. </a:t>
                      </a:r>
                      <a:r>
                        <a:rPr lang="en-US" sz="1600" dirty="0" err="1">
                          <a:latin typeface="Courier"/>
                          <a:cs typeface="Courier"/>
                        </a:rPr>
                        <a:t>Baz</a:t>
                      </a:r>
                      <a:r>
                        <a:rPr lang="en-US" sz="1600" dirty="0">
                          <a:latin typeface="Courier"/>
                          <a:cs typeface="Courier"/>
                        </a:rPr>
                        <a:t>"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275001" y="2500602"/>
            <a:ext cx="1087888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rgbClr val="2F2B20"/>
                </a:solidFill>
                <a:latin typeface="+mn-lt"/>
              </a:rPr>
              <a:t>Bindings</a:t>
            </a:r>
          </a:p>
        </p:txBody>
      </p:sp>
      <p:sp>
        <p:nvSpPr>
          <p:cNvPr id="12" name="Left Brace 11"/>
          <p:cNvSpPr/>
          <p:nvPr/>
        </p:nvSpPr>
        <p:spPr>
          <a:xfrm>
            <a:off x="5018987" y="3325081"/>
            <a:ext cx="201576" cy="950920"/>
          </a:xfrm>
          <a:prstGeom prst="leftBrace">
            <a:avLst/>
          </a:prstGeom>
          <a:ln w="57150" cmpd="sng">
            <a:solidFill>
              <a:srgbClr val="FF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/>
          <p:cNvSpPr/>
          <p:nvPr/>
        </p:nvSpPr>
        <p:spPr>
          <a:xfrm>
            <a:off x="5018987" y="4350850"/>
            <a:ext cx="201576" cy="950920"/>
          </a:xfrm>
          <a:prstGeom prst="leftBrace">
            <a:avLst/>
          </a:prstGeom>
          <a:ln w="5715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/>
          <p:cNvSpPr/>
          <p:nvPr/>
        </p:nvSpPr>
        <p:spPr>
          <a:xfrm>
            <a:off x="5018987" y="5366850"/>
            <a:ext cx="201576" cy="950920"/>
          </a:xfrm>
          <a:prstGeom prst="leftBrace">
            <a:avLst/>
          </a:prstGeom>
          <a:ln w="5715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8231125" y="4109771"/>
            <a:ext cx="424413" cy="139844"/>
          </a:xfrm>
          <a:prstGeom prst="straightConnector1">
            <a:avLst/>
          </a:prstGeom>
          <a:ln w="57150" cmpd="sng">
            <a:solidFill>
              <a:srgbClr val="FF8000"/>
            </a:solidFill>
            <a:headEnd type="none"/>
            <a:tailEnd type="triangle" w="med" len="lg"/>
          </a:ln>
        </p:spPr>
      </p:cxnSp>
      <p:cxnSp>
        <p:nvCxnSpPr>
          <p:cNvPr id="17" name="Straight Arrow Connector 16"/>
          <p:cNvCxnSpPr/>
          <p:nvPr/>
        </p:nvCxnSpPr>
        <p:spPr>
          <a:xfrm flipH="1" flipV="1">
            <a:off x="8231125" y="5125771"/>
            <a:ext cx="424413" cy="139844"/>
          </a:xfrm>
          <a:prstGeom prst="straightConnector1">
            <a:avLst/>
          </a:prstGeom>
          <a:ln w="57150" cmpd="sng">
            <a:solidFill>
              <a:srgbClr val="0000FF"/>
            </a:solidFill>
            <a:headEnd type="none"/>
            <a:tailEnd type="triangle" w="med" len="lg"/>
          </a:ln>
        </p:spPr>
      </p:cxnSp>
      <p:cxnSp>
        <p:nvCxnSpPr>
          <p:cNvPr id="18" name="Straight Arrow Connector 17"/>
          <p:cNvCxnSpPr/>
          <p:nvPr/>
        </p:nvCxnSpPr>
        <p:spPr>
          <a:xfrm flipH="1" flipV="1">
            <a:off x="8231125" y="6151540"/>
            <a:ext cx="424413" cy="139844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triangle" w="med" len="lg"/>
          </a:ln>
        </p:spPr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397287"/>
              </p:ext>
            </p:extLst>
          </p:nvPr>
        </p:nvGraphicFramePr>
        <p:xfrm>
          <a:off x="1075408" y="5315847"/>
          <a:ext cx="2636899" cy="135322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220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6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minName</a:t>
                      </a:r>
                      <a:endParaRPr lang="en-US" sz="1600" dirty="0">
                        <a:solidFill>
                          <a:schemeClr val="tx2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</a:t>
                      </a:r>
                      <a:r>
                        <a:rPr lang="en-US" sz="1600" dirty="0" err="1">
                          <a:latin typeface="Courier"/>
                          <a:cs typeface="Courier"/>
                        </a:rPr>
                        <a:t>alice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"A. Foo" 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:bob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latin typeface="Courier"/>
                          <a:cs typeface="Courier"/>
                        </a:rPr>
                        <a:t>”B. </a:t>
                      </a:r>
                      <a:r>
                        <a:rPr lang="en-US" sz="1600" dirty="0">
                          <a:latin typeface="Courier"/>
                          <a:cs typeface="Courier"/>
                        </a:rPr>
                        <a:t>Bar”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:carol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urier"/>
                          <a:cs typeface="Courier"/>
                        </a:rPr>
                        <a:t>"C. </a:t>
                      </a:r>
                      <a:r>
                        <a:rPr lang="en-US" sz="1600" dirty="0" err="1">
                          <a:latin typeface="Courier"/>
                          <a:cs typeface="Courier"/>
                        </a:rPr>
                        <a:t>Baz</a:t>
                      </a:r>
                      <a:r>
                        <a:rPr lang="en-US" sz="1600" dirty="0">
                          <a:latin typeface="Courier"/>
                          <a:cs typeface="Courier"/>
                        </a:rPr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080367" y="4854974"/>
            <a:ext cx="798446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0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89" y="6259397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45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5280" y="3461629"/>
            <a:ext cx="4902951" cy="28007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PREFIX : &lt;http://</a:t>
            </a:r>
            <a:r>
              <a:rPr lang="en-US" sz="1600" dirty="0" err="1">
                <a:latin typeface="Courier"/>
                <a:cs typeface="Courier"/>
              </a:rPr>
              <a:t>people.example</a:t>
            </a:r>
            <a:r>
              <a:rPr lang="en-US" sz="1600" dirty="0">
                <a:latin typeface="Courier"/>
                <a:cs typeface="Courier"/>
              </a:rPr>
              <a:t>/&gt;</a:t>
            </a:r>
          </a:p>
          <a:p>
            <a:r>
              <a:rPr lang="en-US" sz="1600" dirty="0">
                <a:latin typeface="Courier"/>
                <a:cs typeface="Courier"/>
              </a:rPr>
              <a:t>SELECT ?y ?</a:t>
            </a:r>
            <a:r>
              <a:rPr lang="en-US" sz="1600" dirty="0" err="1">
                <a:latin typeface="Courier"/>
                <a:cs typeface="Courier"/>
              </a:rPr>
              <a:t>minName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WHERE {</a:t>
            </a:r>
          </a:p>
          <a:p>
            <a:r>
              <a:rPr lang="en-US" sz="1600" dirty="0">
                <a:latin typeface="Courier"/>
                <a:cs typeface="Courier"/>
              </a:rPr>
              <a:t>  :</a:t>
            </a:r>
            <a:r>
              <a:rPr lang="en-US" sz="1600" dirty="0" err="1">
                <a:latin typeface="Courier"/>
                <a:cs typeface="Courier"/>
              </a:rPr>
              <a:t>alice</a:t>
            </a:r>
            <a:r>
              <a:rPr lang="en-US" sz="1600" dirty="0">
                <a:latin typeface="Courier"/>
                <a:cs typeface="Courier"/>
              </a:rPr>
              <a:t> :knows ?y .</a:t>
            </a:r>
          </a:p>
          <a:p>
            <a:r>
              <a:rPr lang="en-US" sz="1600" dirty="0">
                <a:latin typeface="Courier"/>
                <a:cs typeface="Courier"/>
              </a:rPr>
              <a:t>  {</a:t>
            </a:r>
          </a:p>
          <a:p>
            <a:r>
              <a:rPr lang="en-US" sz="1600" dirty="0">
                <a:latin typeface="Courier"/>
                <a:cs typeface="Courier"/>
              </a:rPr>
              <a:t>    SELECT ?y (MIN(?name) AS ?</a:t>
            </a:r>
            <a:r>
              <a:rPr lang="en-US" sz="1600" dirty="0" err="1">
                <a:latin typeface="Courier"/>
                <a:cs typeface="Courier"/>
              </a:rPr>
              <a:t>minName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r>
              <a:rPr lang="en-US" sz="1600" dirty="0">
                <a:latin typeface="Courier"/>
                <a:cs typeface="Courier"/>
              </a:rPr>
              <a:t>    WHERE {</a:t>
            </a:r>
          </a:p>
          <a:p>
            <a:r>
              <a:rPr lang="en-US" sz="1600" dirty="0">
                <a:latin typeface="Courier"/>
                <a:cs typeface="Courier"/>
              </a:rPr>
              <a:t>      ?y :name ?name .</a:t>
            </a:r>
          </a:p>
          <a:p>
            <a:r>
              <a:rPr lang="en-US" sz="1600" dirty="0">
                <a:latin typeface="Courier"/>
                <a:cs typeface="Courier"/>
              </a:rPr>
              <a:t>    } GROUP BY ?y</a:t>
            </a:r>
          </a:p>
          <a:p>
            <a:r>
              <a:rPr lang="en-US" sz="1600" dirty="0">
                <a:latin typeface="Courier"/>
                <a:cs typeface="Courier"/>
              </a:rPr>
              <a:t>  }</a:t>
            </a:r>
          </a:p>
          <a:p>
            <a:r>
              <a:rPr lang="en-US" sz="1600" dirty="0">
                <a:latin typeface="Courier"/>
                <a:cs typeface="Courier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675519" y="1296773"/>
            <a:ext cx="8133362" cy="156966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@prefix : &lt;http://</a:t>
            </a:r>
            <a:r>
              <a:rPr lang="en-US" sz="1600" dirty="0" err="1">
                <a:latin typeface="Courier"/>
                <a:cs typeface="Courier"/>
              </a:rPr>
              <a:t>people.example</a:t>
            </a:r>
            <a:r>
              <a:rPr lang="en-US" sz="1600" dirty="0">
                <a:latin typeface="Courier"/>
                <a:cs typeface="Courier"/>
              </a:rPr>
              <a:t>/&gt;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:</a:t>
            </a:r>
            <a:r>
              <a:rPr lang="en-US" sz="1600" dirty="0" err="1">
                <a:latin typeface="Courier"/>
                <a:cs typeface="Courier"/>
              </a:rPr>
              <a:t>alice</a:t>
            </a:r>
            <a:r>
              <a:rPr lang="en-US" sz="1600" dirty="0">
                <a:latin typeface="Courier"/>
                <a:cs typeface="Courier"/>
              </a:rPr>
              <a:t> :name "Alice", "Alice Foo", "A. Foo" .</a:t>
            </a:r>
          </a:p>
          <a:p>
            <a:r>
              <a:rPr lang="en-US" sz="1600" dirty="0">
                <a:latin typeface="Courier"/>
                <a:cs typeface="Courier"/>
              </a:rPr>
              <a:t>:</a:t>
            </a:r>
            <a:r>
              <a:rPr lang="en-US" sz="1600" dirty="0" err="1">
                <a:latin typeface="Courier"/>
                <a:cs typeface="Courier"/>
              </a:rPr>
              <a:t>alice</a:t>
            </a:r>
            <a:r>
              <a:rPr lang="en-US" sz="1600" dirty="0">
                <a:latin typeface="Courier"/>
                <a:cs typeface="Courier"/>
              </a:rPr>
              <a:t> :knows :bob, :carol .</a:t>
            </a:r>
          </a:p>
          <a:p>
            <a:r>
              <a:rPr lang="en-US" sz="1600" dirty="0">
                <a:latin typeface="Courier"/>
                <a:cs typeface="Courier"/>
              </a:rPr>
              <a:t>:bob :name "Bob", "Bob Bar", "B. Bar" .</a:t>
            </a:r>
          </a:p>
          <a:p>
            <a:r>
              <a:rPr lang="en-US" sz="1600" dirty="0">
                <a:latin typeface="Courier"/>
                <a:cs typeface="Courier"/>
              </a:rPr>
              <a:t>:carol :name "Carol", "Carol </a:t>
            </a:r>
            <a:r>
              <a:rPr lang="en-US" sz="1600" dirty="0" err="1">
                <a:latin typeface="Courier"/>
                <a:cs typeface="Courier"/>
              </a:rPr>
              <a:t>Baz</a:t>
            </a:r>
            <a:r>
              <a:rPr lang="en-US" sz="1600" dirty="0">
                <a:latin typeface="Courier"/>
                <a:cs typeface="Courier"/>
              </a:rPr>
              <a:t>", "C. </a:t>
            </a:r>
            <a:r>
              <a:rPr lang="en-US" sz="1600" dirty="0" err="1">
                <a:latin typeface="Courier"/>
                <a:cs typeface="Courier"/>
              </a:rPr>
              <a:t>Baz</a:t>
            </a:r>
            <a:r>
              <a:rPr lang="en-US" sz="1600" dirty="0">
                <a:latin typeface="Courier"/>
                <a:cs typeface="Courier"/>
              </a:rPr>
              <a:t>" 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0818" y="830458"/>
            <a:ext cx="60458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1075" y="2995540"/>
            <a:ext cx="78642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782101" y="0"/>
            <a:ext cx="7620000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4000" dirty="0" err="1"/>
              <a:t>Subqueries</a:t>
            </a:r>
            <a:endParaRPr lang="en-US" sz="4000" dirty="0"/>
          </a:p>
        </p:txBody>
      </p:sp>
      <p:sp>
        <p:nvSpPr>
          <p:cNvPr id="15" name="Rectangle 14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3000" y="4733929"/>
            <a:ext cx="4298462" cy="1025769"/>
          </a:xfrm>
          <a:prstGeom prst="rect">
            <a:avLst/>
          </a:prstGeom>
          <a:ln w="57150" cmpd="sng"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393634"/>
              </p:ext>
            </p:extLst>
          </p:nvPr>
        </p:nvGraphicFramePr>
        <p:xfrm>
          <a:off x="6165178" y="4964155"/>
          <a:ext cx="2636899" cy="135322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220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6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minName</a:t>
                      </a:r>
                      <a:endParaRPr lang="en-US" sz="1600" dirty="0">
                        <a:solidFill>
                          <a:schemeClr val="tx2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</a:t>
                      </a:r>
                      <a:r>
                        <a:rPr lang="en-US" sz="1600" dirty="0" err="1">
                          <a:latin typeface="Courier"/>
                          <a:cs typeface="Courier"/>
                        </a:rPr>
                        <a:t>alice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"A. Foo" 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:bob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urier"/>
                          <a:cs typeface="Courier"/>
                        </a:rPr>
                        <a:t>"Bob Bar”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:carol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urier"/>
                          <a:cs typeface="Courier"/>
                        </a:rPr>
                        <a:t>"C. </a:t>
                      </a:r>
                      <a:r>
                        <a:rPr lang="en-US" sz="1600" dirty="0" err="1">
                          <a:latin typeface="Courier"/>
                          <a:cs typeface="Courier"/>
                        </a:rPr>
                        <a:t>Baz</a:t>
                      </a:r>
                      <a:r>
                        <a:rPr lang="en-US" sz="1600" dirty="0">
                          <a:latin typeface="Courier"/>
                          <a:cs typeface="Courier"/>
                        </a:rPr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173868" y="4513052"/>
            <a:ext cx="2084254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 err="1">
                <a:solidFill>
                  <a:srgbClr val="FF0000"/>
                </a:solidFill>
                <a:latin typeface="+mn-lt"/>
              </a:rPr>
              <a:t>Subquery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5106" y="6596390"/>
            <a:ext cx="2459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</a:t>
            </a:r>
            <a:r>
              <a:rPr lang="en-US" sz="11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Szekely</a:t>
            </a:r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, Jose Luis Ambite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" y="6591425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218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5280" y="3461629"/>
            <a:ext cx="4902951" cy="30469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PREFIX : &lt;http://</a:t>
            </a:r>
            <a:r>
              <a:rPr lang="en-US" sz="1600" dirty="0" err="1">
                <a:latin typeface="Courier"/>
                <a:cs typeface="Courier"/>
              </a:rPr>
              <a:t>people.example</a:t>
            </a:r>
            <a:r>
              <a:rPr lang="en-US" sz="1600" dirty="0">
                <a:latin typeface="Courier"/>
                <a:cs typeface="Courier"/>
              </a:rPr>
              <a:t>/&gt;</a:t>
            </a:r>
          </a:p>
          <a:p>
            <a:r>
              <a:rPr lang="en-US" sz="1600" dirty="0">
                <a:latin typeface="Courier"/>
                <a:cs typeface="Courier"/>
              </a:rPr>
              <a:t>PREFIX : &lt;http://</a:t>
            </a:r>
            <a:r>
              <a:rPr lang="en-US" sz="1600" dirty="0" err="1">
                <a:latin typeface="Courier"/>
                <a:cs typeface="Courier"/>
              </a:rPr>
              <a:t>people.example</a:t>
            </a:r>
            <a:r>
              <a:rPr lang="en-US" sz="1600" dirty="0">
                <a:latin typeface="Courier"/>
                <a:cs typeface="Courier"/>
              </a:rPr>
              <a:t>/&gt;</a:t>
            </a:r>
          </a:p>
          <a:p>
            <a:r>
              <a:rPr lang="en-US" sz="1600" dirty="0">
                <a:latin typeface="Courier"/>
                <a:cs typeface="Courier"/>
              </a:rPr>
              <a:t>SELECT ?y ?</a:t>
            </a:r>
            <a:r>
              <a:rPr lang="en-US" sz="1600" dirty="0" err="1">
                <a:latin typeface="Courier"/>
                <a:cs typeface="Courier"/>
              </a:rPr>
              <a:t>minName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WHERE {</a:t>
            </a:r>
          </a:p>
          <a:p>
            <a:r>
              <a:rPr lang="en-US" sz="1600" dirty="0">
                <a:latin typeface="Courier"/>
                <a:cs typeface="Courier"/>
              </a:rPr>
              <a:t>  :</a:t>
            </a:r>
            <a:r>
              <a:rPr lang="en-US" sz="1600" dirty="0" err="1">
                <a:latin typeface="Courier"/>
                <a:cs typeface="Courier"/>
              </a:rPr>
              <a:t>alice</a:t>
            </a:r>
            <a:r>
              <a:rPr lang="en-US" sz="1600" dirty="0">
                <a:latin typeface="Courier"/>
                <a:cs typeface="Courier"/>
              </a:rPr>
              <a:t> :knows ?y .</a:t>
            </a:r>
          </a:p>
          <a:p>
            <a:r>
              <a:rPr lang="en-US" sz="1600" dirty="0">
                <a:latin typeface="Courier"/>
                <a:cs typeface="Courier"/>
              </a:rPr>
              <a:t>  {</a:t>
            </a:r>
          </a:p>
          <a:p>
            <a:r>
              <a:rPr lang="en-US" sz="1600" dirty="0">
                <a:latin typeface="Courier"/>
                <a:cs typeface="Courier"/>
              </a:rPr>
              <a:t>    SELECT ?y (MIN(?name) AS ?</a:t>
            </a:r>
            <a:r>
              <a:rPr lang="en-US" sz="1600" dirty="0" err="1">
                <a:latin typeface="Courier"/>
                <a:cs typeface="Courier"/>
              </a:rPr>
              <a:t>minName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r>
              <a:rPr lang="en-US" sz="1600" dirty="0">
                <a:latin typeface="Courier"/>
                <a:cs typeface="Courier"/>
              </a:rPr>
              <a:t>    WHERE {</a:t>
            </a:r>
          </a:p>
          <a:p>
            <a:r>
              <a:rPr lang="en-US" sz="1600" dirty="0">
                <a:latin typeface="Courier"/>
                <a:cs typeface="Courier"/>
              </a:rPr>
              <a:t>      ?y :name ?name .</a:t>
            </a:r>
          </a:p>
          <a:p>
            <a:r>
              <a:rPr lang="en-US" sz="1600" dirty="0">
                <a:latin typeface="Courier"/>
                <a:cs typeface="Courier"/>
              </a:rPr>
              <a:t>    } GROUP BY ?y</a:t>
            </a:r>
          </a:p>
          <a:p>
            <a:r>
              <a:rPr lang="en-US" sz="1600" dirty="0">
                <a:latin typeface="Courier"/>
                <a:cs typeface="Courier"/>
              </a:rPr>
              <a:t>  }</a:t>
            </a:r>
          </a:p>
          <a:p>
            <a:r>
              <a:rPr lang="en-US" sz="1600" dirty="0">
                <a:latin typeface="Courier"/>
                <a:cs typeface="Courier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675519" y="1296773"/>
            <a:ext cx="8133362" cy="156966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@prefix : &lt;http://</a:t>
            </a:r>
            <a:r>
              <a:rPr lang="en-US" sz="1600" dirty="0" err="1">
                <a:latin typeface="Courier"/>
                <a:cs typeface="Courier"/>
              </a:rPr>
              <a:t>people.example</a:t>
            </a:r>
            <a:r>
              <a:rPr lang="en-US" sz="1600" dirty="0">
                <a:latin typeface="Courier"/>
                <a:cs typeface="Courier"/>
              </a:rPr>
              <a:t>/&gt;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:</a:t>
            </a:r>
            <a:r>
              <a:rPr lang="en-US" sz="1600" dirty="0" err="1">
                <a:latin typeface="Courier"/>
                <a:cs typeface="Courier"/>
              </a:rPr>
              <a:t>alice</a:t>
            </a:r>
            <a:r>
              <a:rPr lang="en-US" sz="1600" dirty="0">
                <a:latin typeface="Courier"/>
                <a:cs typeface="Courier"/>
              </a:rPr>
              <a:t> :name "Alice", "Alice Foo", "A. Foo" .</a:t>
            </a:r>
          </a:p>
          <a:p>
            <a:r>
              <a:rPr lang="en-US" sz="1600" dirty="0">
                <a:latin typeface="Courier"/>
                <a:cs typeface="Courier"/>
              </a:rPr>
              <a:t>:</a:t>
            </a:r>
            <a:r>
              <a:rPr lang="en-US" sz="1600" dirty="0" err="1">
                <a:latin typeface="Courier"/>
                <a:cs typeface="Courier"/>
              </a:rPr>
              <a:t>alice</a:t>
            </a:r>
            <a:r>
              <a:rPr lang="en-US" sz="1600" dirty="0">
                <a:latin typeface="Courier"/>
                <a:cs typeface="Courier"/>
              </a:rPr>
              <a:t> :knows :bob, :carol .</a:t>
            </a:r>
          </a:p>
          <a:p>
            <a:r>
              <a:rPr lang="en-US" sz="1600" dirty="0">
                <a:latin typeface="Courier"/>
                <a:cs typeface="Courier"/>
              </a:rPr>
              <a:t>:bob :name "Bob", "Bob Bar", "B. Bar" .</a:t>
            </a:r>
          </a:p>
          <a:p>
            <a:r>
              <a:rPr lang="en-US" sz="1600" dirty="0">
                <a:latin typeface="Courier"/>
                <a:cs typeface="Courier"/>
              </a:rPr>
              <a:t>:carol :name "Carol", "Carol </a:t>
            </a:r>
            <a:r>
              <a:rPr lang="en-US" sz="1600" dirty="0" err="1">
                <a:latin typeface="Courier"/>
                <a:cs typeface="Courier"/>
              </a:rPr>
              <a:t>Baz</a:t>
            </a:r>
            <a:r>
              <a:rPr lang="en-US" sz="1600" dirty="0">
                <a:latin typeface="Courier"/>
                <a:cs typeface="Courier"/>
              </a:rPr>
              <a:t>", "C. </a:t>
            </a:r>
            <a:r>
              <a:rPr lang="en-US" sz="1600" dirty="0" err="1">
                <a:latin typeface="Courier"/>
                <a:cs typeface="Courier"/>
              </a:rPr>
              <a:t>Baz</a:t>
            </a:r>
            <a:r>
              <a:rPr lang="en-US" sz="1600" dirty="0">
                <a:latin typeface="Courier"/>
                <a:cs typeface="Courier"/>
              </a:rPr>
              <a:t>" 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0818" y="830458"/>
            <a:ext cx="60458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1075" y="2995540"/>
            <a:ext cx="78642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782101" y="0"/>
            <a:ext cx="7620000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4000" dirty="0" err="1"/>
              <a:t>Subqueries</a:t>
            </a:r>
            <a:endParaRPr lang="en-US" sz="4000" dirty="0"/>
          </a:p>
        </p:txBody>
      </p:sp>
      <p:sp>
        <p:nvSpPr>
          <p:cNvPr id="15" name="Rectangle 14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3000" y="4962769"/>
            <a:ext cx="4298462" cy="1025769"/>
          </a:xfrm>
          <a:prstGeom prst="rect">
            <a:avLst/>
          </a:prstGeom>
          <a:ln w="57150" cmpd="sng"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779921"/>
              </p:ext>
            </p:extLst>
          </p:nvPr>
        </p:nvGraphicFramePr>
        <p:xfrm>
          <a:off x="6165178" y="4964155"/>
          <a:ext cx="2636899" cy="135322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220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6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minName</a:t>
                      </a:r>
                      <a:endParaRPr lang="en-US" sz="1600" dirty="0">
                        <a:solidFill>
                          <a:schemeClr val="tx2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</a:t>
                      </a:r>
                      <a:r>
                        <a:rPr lang="en-US" sz="1600" dirty="0" err="1">
                          <a:latin typeface="Courier"/>
                          <a:cs typeface="Courier"/>
                        </a:rPr>
                        <a:t>alice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"A. Foo" 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:bob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urier"/>
                          <a:cs typeface="Courier"/>
                        </a:rPr>
                        <a:t>"Bob Bar”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:carol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urier"/>
                          <a:cs typeface="Courier"/>
                        </a:rPr>
                        <a:t>"C. </a:t>
                      </a:r>
                      <a:r>
                        <a:rPr lang="en-US" sz="1600" dirty="0" err="1">
                          <a:latin typeface="Courier"/>
                          <a:cs typeface="Courier"/>
                        </a:rPr>
                        <a:t>Baz</a:t>
                      </a:r>
                      <a:r>
                        <a:rPr lang="en-US" sz="1600" dirty="0">
                          <a:latin typeface="Courier"/>
                          <a:cs typeface="Courier"/>
                        </a:rPr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173868" y="4513052"/>
            <a:ext cx="2084254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 err="1">
                <a:solidFill>
                  <a:srgbClr val="FF0000"/>
                </a:solidFill>
                <a:latin typeface="+mn-lt"/>
              </a:rPr>
              <a:t>Subquery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74077" y="4220307"/>
            <a:ext cx="2608385" cy="605693"/>
          </a:xfrm>
          <a:prstGeom prst="rect">
            <a:avLst/>
          </a:prstGeom>
          <a:ln w="57150" cmpd="sng">
            <a:solidFill>
              <a:srgbClr val="0000FF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070676"/>
              </p:ext>
            </p:extLst>
          </p:nvPr>
        </p:nvGraphicFramePr>
        <p:xfrm>
          <a:off x="6165178" y="3293609"/>
          <a:ext cx="1220361" cy="101491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220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:bob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:carol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453638" y="3272352"/>
            <a:ext cx="1446131" cy="83099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  <a:latin typeface="+mn-lt"/>
              </a:rPr>
              <a:t>Subquery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55106" y="6596390"/>
            <a:ext cx="2459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</a:t>
            </a:r>
            <a:r>
              <a:rPr lang="en-US" sz="11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Szekely</a:t>
            </a:r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, Jose Luis Ambite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" y="6591425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97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0588" y="1234245"/>
            <a:ext cx="4902951" cy="28007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PREFIX : &lt;http://</a:t>
            </a:r>
            <a:r>
              <a:rPr lang="en-US" sz="1600" dirty="0" err="1">
                <a:latin typeface="Courier"/>
                <a:cs typeface="Courier"/>
              </a:rPr>
              <a:t>people.example</a:t>
            </a:r>
            <a:r>
              <a:rPr lang="en-US" sz="1600" dirty="0">
                <a:latin typeface="Courier"/>
                <a:cs typeface="Courier"/>
              </a:rPr>
              <a:t>/&gt;</a:t>
            </a:r>
          </a:p>
          <a:p>
            <a:r>
              <a:rPr lang="en-US" sz="1600" dirty="0">
                <a:latin typeface="Courier"/>
                <a:cs typeface="Courier"/>
              </a:rPr>
              <a:t>SELECT ?y ?</a:t>
            </a:r>
            <a:r>
              <a:rPr lang="en-US" sz="1600" dirty="0" err="1">
                <a:latin typeface="Courier"/>
                <a:cs typeface="Courier"/>
              </a:rPr>
              <a:t>minName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WHERE {</a:t>
            </a:r>
          </a:p>
          <a:p>
            <a:r>
              <a:rPr lang="en-US" sz="1600" dirty="0">
                <a:latin typeface="Courier"/>
                <a:cs typeface="Courier"/>
              </a:rPr>
              <a:t>  :</a:t>
            </a:r>
            <a:r>
              <a:rPr lang="en-US" sz="1600" dirty="0" err="1">
                <a:latin typeface="Courier"/>
                <a:cs typeface="Courier"/>
              </a:rPr>
              <a:t>alice</a:t>
            </a:r>
            <a:r>
              <a:rPr lang="en-US" sz="1600" dirty="0">
                <a:latin typeface="Courier"/>
                <a:cs typeface="Courier"/>
              </a:rPr>
              <a:t> :knows ?y .</a:t>
            </a:r>
          </a:p>
          <a:p>
            <a:r>
              <a:rPr lang="en-US" sz="1600" dirty="0">
                <a:latin typeface="Courier"/>
                <a:cs typeface="Courier"/>
              </a:rPr>
              <a:t>  {</a:t>
            </a:r>
          </a:p>
          <a:p>
            <a:r>
              <a:rPr lang="en-US" sz="1600" dirty="0">
                <a:latin typeface="Courier"/>
                <a:cs typeface="Courier"/>
              </a:rPr>
              <a:t>    SELECT ?y (MIN(?name) AS ?</a:t>
            </a:r>
            <a:r>
              <a:rPr lang="en-US" sz="1600" dirty="0" err="1">
                <a:latin typeface="Courier"/>
                <a:cs typeface="Courier"/>
              </a:rPr>
              <a:t>minName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r>
              <a:rPr lang="en-US" sz="1600" dirty="0">
                <a:latin typeface="Courier"/>
                <a:cs typeface="Courier"/>
              </a:rPr>
              <a:t>    WHERE {</a:t>
            </a:r>
          </a:p>
          <a:p>
            <a:r>
              <a:rPr lang="en-US" sz="1600" dirty="0">
                <a:latin typeface="Courier"/>
                <a:cs typeface="Courier"/>
              </a:rPr>
              <a:t>      ?y :name ?name .</a:t>
            </a:r>
          </a:p>
          <a:p>
            <a:r>
              <a:rPr lang="en-US" sz="1600" dirty="0">
                <a:latin typeface="Courier"/>
                <a:cs typeface="Courier"/>
              </a:rPr>
              <a:t>    } GROUP BY ?y</a:t>
            </a:r>
          </a:p>
          <a:p>
            <a:r>
              <a:rPr lang="en-US" sz="1600" dirty="0">
                <a:latin typeface="Courier"/>
                <a:cs typeface="Courier"/>
              </a:rPr>
              <a:t>  }</a:t>
            </a:r>
          </a:p>
          <a:p>
            <a:r>
              <a:rPr lang="en-US" sz="1600" dirty="0">
                <a:latin typeface="Courier"/>
                <a:cs typeface="Courier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6383" y="768156"/>
            <a:ext cx="78642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782101" y="0"/>
            <a:ext cx="7620000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4000" dirty="0" err="1"/>
              <a:t>Subqueries</a:t>
            </a:r>
            <a:endParaRPr lang="en-US" sz="4000" dirty="0"/>
          </a:p>
        </p:txBody>
      </p:sp>
      <p:sp>
        <p:nvSpPr>
          <p:cNvPr id="15" name="Rectangle 14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4" name="Rectangle 3"/>
          <p:cNvSpPr/>
          <p:nvPr/>
        </p:nvSpPr>
        <p:spPr>
          <a:xfrm>
            <a:off x="918308" y="2506545"/>
            <a:ext cx="4298462" cy="1025769"/>
          </a:xfrm>
          <a:prstGeom prst="rect">
            <a:avLst/>
          </a:prstGeom>
          <a:ln w="57150" cmpd="sng"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118111"/>
              </p:ext>
            </p:extLst>
          </p:nvPr>
        </p:nvGraphicFramePr>
        <p:xfrm>
          <a:off x="2736178" y="4993468"/>
          <a:ext cx="2636899" cy="135322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220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6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minName</a:t>
                      </a:r>
                      <a:endParaRPr lang="en-US" sz="1600" dirty="0">
                        <a:solidFill>
                          <a:schemeClr val="tx2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</a:t>
                      </a:r>
                      <a:r>
                        <a:rPr lang="en-US" sz="1600" dirty="0" err="1">
                          <a:latin typeface="Courier"/>
                          <a:cs typeface="Courier"/>
                        </a:rPr>
                        <a:t>alice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"A. Foo" 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:bob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urier"/>
                          <a:cs typeface="Courier"/>
                        </a:rPr>
                        <a:t>"Bob Bar”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:carol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urier"/>
                          <a:cs typeface="Courier"/>
                        </a:rPr>
                        <a:t>"C. </a:t>
                      </a:r>
                      <a:r>
                        <a:rPr lang="en-US" sz="1600" dirty="0" err="1">
                          <a:latin typeface="Courier"/>
                          <a:cs typeface="Courier"/>
                        </a:rPr>
                        <a:t>Baz</a:t>
                      </a:r>
                      <a:r>
                        <a:rPr lang="en-US" sz="1600" dirty="0">
                          <a:latin typeface="Courier"/>
                          <a:cs typeface="Courier"/>
                        </a:rPr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44868" y="4503289"/>
            <a:ext cx="2084254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 err="1">
                <a:solidFill>
                  <a:srgbClr val="FF0000"/>
                </a:solidFill>
                <a:latin typeface="+mn-lt"/>
              </a:rPr>
              <a:t>Subquery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9385" y="1764083"/>
            <a:ext cx="2608385" cy="605693"/>
          </a:xfrm>
          <a:prstGeom prst="rect">
            <a:avLst/>
          </a:prstGeom>
          <a:ln w="57150" cmpd="sng">
            <a:solidFill>
              <a:srgbClr val="0000FF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338861"/>
              </p:ext>
            </p:extLst>
          </p:nvPr>
        </p:nvGraphicFramePr>
        <p:xfrm>
          <a:off x="469721" y="4993468"/>
          <a:ext cx="1220361" cy="101491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220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:bob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:carol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92793" y="4503289"/>
            <a:ext cx="2247208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  <a:latin typeface="+mn-lt"/>
              </a:rPr>
              <a:t>Subquery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853141"/>
              </p:ext>
            </p:extLst>
          </p:nvPr>
        </p:nvGraphicFramePr>
        <p:xfrm>
          <a:off x="6145640" y="4993463"/>
          <a:ext cx="2656438" cy="101491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975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0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minName</a:t>
                      </a:r>
                      <a:endParaRPr lang="en-US" sz="1600" dirty="0">
                        <a:solidFill>
                          <a:schemeClr val="tx2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:bob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"B. Bar"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:carol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"C. </a:t>
                      </a:r>
                      <a:r>
                        <a:rPr lang="en-US" sz="1600" dirty="0" err="1">
                          <a:latin typeface="Courier"/>
                          <a:cs typeface="Courier"/>
                        </a:rPr>
                        <a:t>Baz</a:t>
                      </a:r>
                      <a:r>
                        <a:rPr lang="en-US" sz="1600" dirty="0">
                          <a:latin typeface="Courier"/>
                          <a:cs typeface="Courier"/>
                        </a:rPr>
                        <a:t>"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150598" y="4532590"/>
            <a:ext cx="798446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</a:t>
            </a:r>
          </a:p>
        </p:txBody>
      </p:sp>
      <p:sp>
        <p:nvSpPr>
          <p:cNvPr id="5" name="Oval 4"/>
          <p:cNvSpPr/>
          <p:nvPr/>
        </p:nvSpPr>
        <p:spPr>
          <a:xfrm>
            <a:off x="1895232" y="5364096"/>
            <a:ext cx="693616" cy="429846"/>
          </a:xfrm>
          <a:prstGeom prst="ellipse">
            <a:avLst/>
          </a:prstGeom>
          <a:ln w="28575" cmpd="sng">
            <a:solidFill>
              <a:srgbClr val="008000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008000"/>
                </a:solidFill>
                <a:latin typeface="+mn-lt"/>
              </a:rPr>
              <a:t>JOIN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78232" y="5158164"/>
            <a:ext cx="414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8000"/>
                </a:solidFill>
                <a:latin typeface="+mn-lt"/>
              </a:rPr>
              <a:t>=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25573" y="1234246"/>
            <a:ext cx="32375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4BACC6"/>
                </a:solidFill>
                <a:latin typeface="+mn-lt"/>
              </a:rPr>
              <a:t>Return a name (the one with the lowest sort order) for all the people that know Alice and have a name.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5106" y="6596390"/>
            <a:ext cx="2459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</a:t>
            </a:r>
            <a:r>
              <a:rPr lang="en-US" sz="11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Szekely</a:t>
            </a:r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, Jose Luis Ambite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" y="6591425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07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5280" y="3461629"/>
            <a:ext cx="4902951" cy="28007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PREFIX : &lt;http://</a:t>
            </a:r>
            <a:r>
              <a:rPr lang="en-US" sz="1600" dirty="0" err="1">
                <a:latin typeface="Courier"/>
                <a:cs typeface="Courier"/>
              </a:rPr>
              <a:t>people.example</a:t>
            </a:r>
            <a:r>
              <a:rPr lang="en-US" sz="1600" dirty="0">
                <a:latin typeface="Courier"/>
                <a:cs typeface="Courier"/>
              </a:rPr>
              <a:t>/&gt;</a:t>
            </a:r>
          </a:p>
          <a:p>
            <a:r>
              <a:rPr lang="en-US" sz="1600" dirty="0">
                <a:latin typeface="Courier"/>
                <a:cs typeface="Courier"/>
              </a:rPr>
              <a:t>SELECT ?y ?</a:t>
            </a:r>
            <a:r>
              <a:rPr lang="en-US" sz="1600" dirty="0" err="1">
                <a:latin typeface="Courier"/>
                <a:cs typeface="Courier"/>
              </a:rPr>
              <a:t>minName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WHERE {</a:t>
            </a:r>
          </a:p>
          <a:p>
            <a:r>
              <a:rPr lang="en-US" sz="1600" dirty="0">
                <a:latin typeface="Courier"/>
                <a:cs typeface="Courier"/>
              </a:rPr>
              <a:t>  :</a:t>
            </a:r>
            <a:r>
              <a:rPr lang="en-US" sz="1600" dirty="0" err="1">
                <a:latin typeface="Courier"/>
                <a:cs typeface="Courier"/>
              </a:rPr>
              <a:t>alice</a:t>
            </a:r>
            <a:r>
              <a:rPr lang="en-US" sz="1600" dirty="0">
                <a:latin typeface="Courier"/>
                <a:cs typeface="Courier"/>
              </a:rPr>
              <a:t> :knows ?y .</a:t>
            </a:r>
          </a:p>
          <a:p>
            <a:r>
              <a:rPr lang="en-US" sz="1600" dirty="0">
                <a:latin typeface="Courier"/>
                <a:cs typeface="Courier"/>
              </a:rPr>
              <a:t>  {</a:t>
            </a:r>
          </a:p>
          <a:p>
            <a:r>
              <a:rPr lang="en-US" sz="1600" dirty="0">
                <a:latin typeface="Courier"/>
                <a:cs typeface="Courier"/>
              </a:rPr>
              <a:t>    SELECT ?y (MIN(?name) AS ?</a:t>
            </a:r>
            <a:r>
              <a:rPr lang="en-US" sz="1600" dirty="0" err="1">
                <a:latin typeface="Courier"/>
                <a:cs typeface="Courier"/>
              </a:rPr>
              <a:t>minName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r>
              <a:rPr lang="en-US" sz="1600" dirty="0">
                <a:latin typeface="Courier"/>
                <a:cs typeface="Courier"/>
              </a:rPr>
              <a:t>    WHERE {</a:t>
            </a:r>
          </a:p>
          <a:p>
            <a:r>
              <a:rPr lang="en-US" sz="1600" dirty="0">
                <a:latin typeface="Courier"/>
                <a:cs typeface="Courier"/>
              </a:rPr>
              <a:t>      ?y :name ?name .</a:t>
            </a:r>
          </a:p>
          <a:p>
            <a:r>
              <a:rPr lang="en-US" sz="1600" dirty="0">
                <a:latin typeface="Courier"/>
                <a:cs typeface="Courier"/>
              </a:rPr>
              <a:t>    } GROUP BY ?y</a:t>
            </a:r>
          </a:p>
          <a:p>
            <a:r>
              <a:rPr lang="en-US" sz="1600" dirty="0">
                <a:latin typeface="Courier"/>
                <a:cs typeface="Courier"/>
              </a:rPr>
              <a:t>  }</a:t>
            </a:r>
          </a:p>
          <a:p>
            <a:r>
              <a:rPr lang="en-US" sz="1600" dirty="0">
                <a:latin typeface="Courier"/>
                <a:cs typeface="Courier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675519" y="1296773"/>
            <a:ext cx="8133362" cy="156966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@prefix : &lt;http://</a:t>
            </a:r>
            <a:r>
              <a:rPr lang="en-US" sz="1600" dirty="0" err="1">
                <a:latin typeface="Courier"/>
                <a:cs typeface="Courier"/>
              </a:rPr>
              <a:t>people.example</a:t>
            </a:r>
            <a:r>
              <a:rPr lang="en-US" sz="1600" dirty="0">
                <a:latin typeface="Courier"/>
                <a:cs typeface="Courier"/>
              </a:rPr>
              <a:t>/&gt;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:</a:t>
            </a:r>
            <a:r>
              <a:rPr lang="en-US" sz="1600" dirty="0" err="1">
                <a:latin typeface="Courier"/>
                <a:cs typeface="Courier"/>
              </a:rPr>
              <a:t>alice</a:t>
            </a:r>
            <a:r>
              <a:rPr lang="en-US" sz="1600" dirty="0">
                <a:latin typeface="Courier"/>
                <a:cs typeface="Courier"/>
              </a:rPr>
              <a:t> :name "Alice", "Alice Foo", "A. Foo" .</a:t>
            </a:r>
          </a:p>
          <a:p>
            <a:r>
              <a:rPr lang="en-US" sz="1600" dirty="0">
                <a:latin typeface="Courier"/>
                <a:cs typeface="Courier"/>
              </a:rPr>
              <a:t>:</a:t>
            </a:r>
            <a:r>
              <a:rPr lang="en-US" sz="1600" dirty="0" err="1">
                <a:latin typeface="Courier"/>
                <a:cs typeface="Courier"/>
              </a:rPr>
              <a:t>alice</a:t>
            </a:r>
            <a:r>
              <a:rPr lang="en-US" sz="1600" dirty="0">
                <a:latin typeface="Courier"/>
                <a:cs typeface="Courier"/>
              </a:rPr>
              <a:t> :knows :bob, :carol .</a:t>
            </a:r>
          </a:p>
          <a:p>
            <a:r>
              <a:rPr lang="en-US" sz="1600" dirty="0">
                <a:latin typeface="Courier"/>
                <a:cs typeface="Courier"/>
              </a:rPr>
              <a:t>:bob :name "Bob", "Bob Bar", "B. Bar" .</a:t>
            </a:r>
          </a:p>
          <a:p>
            <a:r>
              <a:rPr lang="en-US" sz="1600" dirty="0">
                <a:latin typeface="Courier"/>
                <a:cs typeface="Courier"/>
              </a:rPr>
              <a:t>:carol :name "Carol", "Carol </a:t>
            </a:r>
            <a:r>
              <a:rPr lang="en-US" sz="1600" dirty="0" err="1">
                <a:latin typeface="Courier"/>
                <a:cs typeface="Courier"/>
              </a:rPr>
              <a:t>Baz</a:t>
            </a:r>
            <a:r>
              <a:rPr lang="en-US" sz="1600" dirty="0">
                <a:latin typeface="Courier"/>
                <a:cs typeface="Courier"/>
              </a:rPr>
              <a:t>", "C. </a:t>
            </a:r>
            <a:r>
              <a:rPr lang="en-US" sz="1600" dirty="0" err="1">
                <a:latin typeface="Courier"/>
                <a:cs typeface="Courier"/>
              </a:rPr>
              <a:t>Baz</a:t>
            </a:r>
            <a:r>
              <a:rPr lang="en-US" sz="1600" dirty="0">
                <a:latin typeface="Courier"/>
                <a:cs typeface="Courier"/>
              </a:rPr>
              <a:t>" 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0818" y="830458"/>
            <a:ext cx="60458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1075" y="2995540"/>
            <a:ext cx="78642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782101" y="0"/>
            <a:ext cx="7620000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4000" dirty="0" err="1"/>
              <a:t>Subqueries</a:t>
            </a:r>
            <a:endParaRPr lang="en-US" sz="4000" dirty="0"/>
          </a:p>
        </p:txBody>
      </p:sp>
      <p:sp>
        <p:nvSpPr>
          <p:cNvPr id="15" name="Rectangle 14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473680"/>
              </p:ext>
            </p:extLst>
          </p:nvPr>
        </p:nvGraphicFramePr>
        <p:xfrm>
          <a:off x="6145640" y="4993463"/>
          <a:ext cx="2656438" cy="101491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975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0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minName</a:t>
                      </a:r>
                      <a:endParaRPr lang="en-US" sz="1600" dirty="0">
                        <a:solidFill>
                          <a:schemeClr val="tx2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:bob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"B. Bar"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:carol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"C. </a:t>
                      </a:r>
                      <a:r>
                        <a:rPr lang="en-US" sz="1600" dirty="0" err="1">
                          <a:latin typeface="Courier"/>
                          <a:cs typeface="Courier"/>
                        </a:rPr>
                        <a:t>Baz</a:t>
                      </a:r>
                      <a:r>
                        <a:rPr lang="en-US" sz="1600" dirty="0">
                          <a:latin typeface="Courier"/>
                          <a:cs typeface="Courier"/>
                        </a:rPr>
                        <a:t>"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50598" y="4532590"/>
            <a:ext cx="798446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5106" y="6596390"/>
            <a:ext cx="2459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</a:t>
            </a:r>
            <a:r>
              <a:rPr lang="en-US" sz="11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Szekely</a:t>
            </a:r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, Jose Luis Ambite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" y="6591425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75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87078" y="1914768"/>
            <a:ext cx="321885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RDF Dataset =</a:t>
            </a:r>
          </a:p>
          <a:p>
            <a:r>
              <a:rPr lang="en-US" dirty="0">
                <a:latin typeface="+mn-lt"/>
              </a:rPr>
              <a:t>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default graph</a:t>
            </a:r>
          </a:p>
          <a:p>
            <a:r>
              <a:rPr lang="en-US" dirty="0">
                <a:latin typeface="+mn-lt"/>
              </a:rPr>
              <a:t>	+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named graph 1</a:t>
            </a:r>
          </a:p>
          <a:p>
            <a:r>
              <a:rPr lang="en-US" dirty="0">
                <a:latin typeface="+mn-lt"/>
              </a:rPr>
              <a:t>	+ </a:t>
            </a:r>
            <a:r>
              <a:rPr lang="en-US" dirty="0">
                <a:solidFill>
                  <a:srgbClr val="689C9A"/>
                </a:solidFill>
                <a:latin typeface="+mn-lt"/>
              </a:rPr>
              <a:t>named graph 2</a:t>
            </a:r>
          </a:p>
          <a:p>
            <a:r>
              <a:rPr lang="en-US" dirty="0">
                <a:latin typeface="+mn-lt"/>
              </a:rPr>
              <a:t>	+ </a:t>
            </a:r>
            <a:r>
              <a:rPr lang="en-US" dirty="0">
                <a:solidFill>
                  <a:srgbClr val="689C9A"/>
                </a:solidFill>
                <a:latin typeface="+mn-lt"/>
              </a:rPr>
              <a:t>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47621" y="5588000"/>
            <a:ext cx="7432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… the SPARQL queries seen so far target the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default graph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532" y="6585924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83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182078" y="1426308"/>
            <a:ext cx="2989384" cy="527538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default graph</a:t>
            </a:r>
          </a:p>
        </p:txBody>
      </p:sp>
      <p:sp>
        <p:nvSpPr>
          <p:cNvPr id="4" name="Oval 3"/>
          <p:cNvSpPr/>
          <p:nvPr/>
        </p:nvSpPr>
        <p:spPr>
          <a:xfrm>
            <a:off x="4796692" y="1387231"/>
            <a:ext cx="3028462" cy="527538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named graph 1</a:t>
            </a:r>
          </a:p>
        </p:txBody>
      </p:sp>
      <p:sp>
        <p:nvSpPr>
          <p:cNvPr id="5" name="Oval 4"/>
          <p:cNvSpPr/>
          <p:nvPr/>
        </p:nvSpPr>
        <p:spPr>
          <a:xfrm>
            <a:off x="4796692" y="2237154"/>
            <a:ext cx="3028462" cy="527538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named graph 2</a:t>
            </a:r>
          </a:p>
        </p:txBody>
      </p:sp>
      <p:sp>
        <p:nvSpPr>
          <p:cNvPr id="8" name="Rectangle 7"/>
          <p:cNvSpPr/>
          <p:nvPr/>
        </p:nvSpPr>
        <p:spPr>
          <a:xfrm>
            <a:off x="1928403" y="3484610"/>
            <a:ext cx="5173828" cy="20621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SELECT ?x ?y</a:t>
            </a:r>
          </a:p>
          <a:p>
            <a:r>
              <a:rPr lang="en-US" sz="1600" dirty="0">
                <a:latin typeface="Courier"/>
                <a:cs typeface="Courier"/>
              </a:rPr>
              <a:t>FROM 		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</a:rPr>
              <a:t>&lt;http://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</a:rPr>
              <a:t>example.org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</a:rPr>
              <a:t>/a&gt;</a:t>
            </a:r>
          </a:p>
          <a:p>
            <a:r>
              <a:rPr lang="en-US" sz="1600" dirty="0">
                <a:latin typeface="Courier"/>
                <a:cs typeface="Courier"/>
              </a:rPr>
              <a:t>FROM 		</a:t>
            </a:r>
            <a:r>
              <a:rPr lang="en-US" sz="1600" dirty="0">
                <a:solidFill>
                  <a:srgbClr val="A47B38"/>
                </a:solidFill>
                <a:latin typeface="Courier"/>
                <a:cs typeface="Courier"/>
              </a:rPr>
              <a:t>&lt;http://</a:t>
            </a:r>
            <a:r>
              <a:rPr lang="en-US" sz="1600" dirty="0" err="1">
                <a:solidFill>
                  <a:srgbClr val="A47B38"/>
                </a:solidFill>
                <a:latin typeface="Courier"/>
                <a:cs typeface="Courier"/>
              </a:rPr>
              <a:t>example.org</a:t>
            </a:r>
            <a:r>
              <a:rPr lang="en-US" sz="1600" dirty="0">
                <a:solidFill>
                  <a:srgbClr val="A47B38"/>
                </a:solidFill>
                <a:latin typeface="Courier"/>
                <a:cs typeface="Courier"/>
              </a:rPr>
              <a:t>/b&gt;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FROM NAMED 	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&lt;http://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example.org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/c&gt;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FROM NAMED 	</a:t>
            </a:r>
            <a:r>
              <a:rPr lang="en-US" sz="1600" dirty="0">
                <a:solidFill>
                  <a:srgbClr val="689C9A"/>
                </a:solidFill>
                <a:latin typeface="Courier"/>
                <a:cs typeface="Courier"/>
              </a:rPr>
              <a:t>&lt;http://</a:t>
            </a:r>
            <a:r>
              <a:rPr lang="en-US" sz="1600" dirty="0" err="1">
                <a:solidFill>
                  <a:srgbClr val="689C9A"/>
                </a:solidFill>
                <a:latin typeface="Courier"/>
                <a:cs typeface="Courier"/>
              </a:rPr>
              <a:t>example.org</a:t>
            </a:r>
            <a:r>
              <a:rPr lang="en-US" sz="1600" dirty="0">
                <a:solidFill>
                  <a:srgbClr val="689C9A"/>
                </a:solidFill>
                <a:latin typeface="Courier"/>
                <a:cs typeface="Courier"/>
              </a:rPr>
              <a:t>/d&gt;</a:t>
            </a:r>
          </a:p>
          <a:p>
            <a:r>
              <a:rPr lang="en-US" sz="1600" dirty="0">
                <a:latin typeface="Courier"/>
                <a:cs typeface="Courier"/>
              </a:rPr>
              <a:t>WHERE …</a:t>
            </a: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782101" y="0"/>
            <a:ext cx="7620000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4000" dirty="0"/>
              <a:t>Specifying Datasets Explicitly</a:t>
            </a:r>
          </a:p>
        </p:txBody>
      </p:sp>
      <p:sp>
        <p:nvSpPr>
          <p:cNvPr id="10" name="Freeform 9"/>
          <p:cNvSpPr/>
          <p:nvPr/>
        </p:nvSpPr>
        <p:spPr>
          <a:xfrm>
            <a:off x="2364153" y="1944078"/>
            <a:ext cx="2188305" cy="1790902"/>
          </a:xfrm>
          <a:custGeom>
            <a:avLst/>
            <a:gdLst>
              <a:gd name="connsiteX0" fmla="*/ 1699846 w 1841159"/>
              <a:gd name="connsiteY0" fmla="*/ 2725615 h 2725615"/>
              <a:gd name="connsiteX1" fmla="*/ 1670539 w 1841159"/>
              <a:gd name="connsiteY1" fmla="*/ 2012462 h 2725615"/>
              <a:gd name="connsiteX2" fmla="*/ 0 w 1841159"/>
              <a:gd name="connsiteY2" fmla="*/ 0 h 2725615"/>
              <a:gd name="connsiteX0" fmla="*/ 1846384 w 1997820"/>
              <a:gd name="connsiteY0" fmla="*/ 2510692 h 2510692"/>
              <a:gd name="connsiteX1" fmla="*/ 1817077 w 1997820"/>
              <a:gd name="connsiteY1" fmla="*/ 1797539 h 2510692"/>
              <a:gd name="connsiteX2" fmla="*/ 0 w 1997820"/>
              <a:gd name="connsiteY2" fmla="*/ 0 h 2510692"/>
              <a:gd name="connsiteX0" fmla="*/ 1768231 w 1914253"/>
              <a:gd name="connsiteY0" fmla="*/ 2207846 h 2207846"/>
              <a:gd name="connsiteX1" fmla="*/ 1738924 w 1914253"/>
              <a:gd name="connsiteY1" fmla="*/ 1494693 h 2207846"/>
              <a:gd name="connsiteX2" fmla="*/ 0 w 1914253"/>
              <a:gd name="connsiteY2" fmla="*/ 0 h 2207846"/>
              <a:gd name="connsiteX0" fmla="*/ 1318846 w 1434558"/>
              <a:gd name="connsiteY0" fmla="*/ 2549769 h 2549769"/>
              <a:gd name="connsiteX1" fmla="*/ 1289539 w 1434558"/>
              <a:gd name="connsiteY1" fmla="*/ 1836616 h 2549769"/>
              <a:gd name="connsiteX2" fmla="*/ 0 w 1434558"/>
              <a:gd name="connsiteY2" fmla="*/ 0 h 2549769"/>
              <a:gd name="connsiteX0" fmla="*/ 1318846 w 1434558"/>
              <a:gd name="connsiteY0" fmla="*/ 2549769 h 2549769"/>
              <a:gd name="connsiteX1" fmla="*/ 1289539 w 1434558"/>
              <a:gd name="connsiteY1" fmla="*/ 1836616 h 2549769"/>
              <a:gd name="connsiteX2" fmla="*/ 0 w 1434558"/>
              <a:gd name="connsiteY2" fmla="*/ 0 h 2549769"/>
              <a:gd name="connsiteX0" fmla="*/ 1289538 w 1403339"/>
              <a:gd name="connsiteY0" fmla="*/ 2159000 h 2159000"/>
              <a:gd name="connsiteX1" fmla="*/ 1260231 w 1403339"/>
              <a:gd name="connsiteY1" fmla="*/ 1445847 h 2159000"/>
              <a:gd name="connsiteX2" fmla="*/ 0 w 1403339"/>
              <a:gd name="connsiteY2" fmla="*/ 0 h 2159000"/>
              <a:gd name="connsiteX0" fmla="*/ 1289538 w 1403339"/>
              <a:gd name="connsiteY0" fmla="*/ 2159000 h 2159000"/>
              <a:gd name="connsiteX1" fmla="*/ 1260231 w 1403339"/>
              <a:gd name="connsiteY1" fmla="*/ 1445847 h 2159000"/>
              <a:gd name="connsiteX2" fmla="*/ 0 w 1403339"/>
              <a:gd name="connsiteY2" fmla="*/ 0 h 2159000"/>
              <a:gd name="connsiteX0" fmla="*/ 29307 w 143108"/>
              <a:gd name="connsiteY0" fmla="*/ 713153 h 713153"/>
              <a:gd name="connsiteX1" fmla="*/ 0 w 143108"/>
              <a:gd name="connsiteY1" fmla="*/ 0 h 713153"/>
              <a:gd name="connsiteX0" fmla="*/ 908538 w 921814"/>
              <a:gd name="connsiteY0" fmla="*/ 2813538 h 2813538"/>
              <a:gd name="connsiteX1" fmla="*/ 0 w 921814"/>
              <a:gd name="connsiteY1" fmla="*/ 0 h 2813538"/>
              <a:gd name="connsiteX0" fmla="*/ 933440 w 942522"/>
              <a:gd name="connsiteY0" fmla="*/ 2813538 h 2813538"/>
              <a:gd name="connsiteX1" fmla="*/ 24902 w 942522"/>
              <a:gd name="connsiteY1" fmla="*/ 0 h 2813538"/>
              <a:gd name="connsiteX0" fmla="*/ 954627 w 954627"/>
              <a:gd name="connsiteY0" fmla="*/ 2813538 h 2817353"/>
              <a:gd name="connsiteX1" fmla="*/ 46089 w 954627"/>
              <a:gd name="connsiteY1" fmla="*/ 0 h 2817353"/>
              <a:gd name="connsiteX0" fmla="*/ 3361778 w 3361778"/>
              <a:gd name="connsiteY0" fmla="*/ 3018692 h 3022115"/>
              <a:gd name="connsiteX1" fmla="*/ 10933 w 3361778"/>
              <a:gd name="connsiteY1" fmla="*/ 0 h 3022115"/>
              <a:gd name="connsiteX0" fmla="*/ 3358297 w 3489247"/>
              <a:gd name="connsiteY0" fmla="*/ 3018692 h 3018982"/>
              <a:gd name="connsiteX1" fmla="*/ 7452 w 3489247"/>
              <a:gd name="connsiteY1" fmla="*/ 0 h 3018982"/>
              <a:gd name="connsiteX0" fmla="*/ 3797266 w 3917900"/>
              <a:gd name="connsiteY0" fmla="*/ 2999154 h 2999447"/>
              <a:gd name="connsiteX1" fmla="*/ 6806 w 3917900"/>
              <a:gd name="connsiteY1" fmla="*/ 0 h 2999447"/>
              <a:gd name="connsiteX0" fmla="*/ 3790460 w 3915764"/>
              <a:gd name="connsiteY0" fmla="*/ 2999154 h 2999465"/>
              <a:gd name="connsiteX1" fmla="*/ 0 w 3915764"/>
              <a:gd name="connsiteY1" fmla="*/ 0 h 2999465"/>
              <a:gd name="connsiteX0" fmla="*/ 3643921 w 3772734"/>
              <a:gd name="connsiteY0" fmla="*/ 3028462 h 3028767"/>
              <a:gd name="connsiteX1" fmla="*/ 0 w 3772734"/>
              <a:gd name="connsiteY1" fmla="*/ 0 h 3028767"/>
              <a:gd name="connsiteX0" fmla="*/ 4278921 w 4393795"/>
              <a:gd name="connsiteY0" fmla="*/ 3048000 h 3048302"/>
              <a:gd name="connsiteX1" fmla="*/ 0 w 4393795"/>
              <a:gd name="connsiteY1" fmla="*/ 0 h 3048302"/>
              <a:gd name="connsiteX0" fmla="*/ 2188305 w 2366716"/>
              <a:gd name="connsiteY0" fmla="*/ 2823308 h 2823654"/>
              <a:gd name="connsiteX1" fmla="*/ 0 w 2366716"/>
              <a:gd name="connsiteY1" fmla="*/ 0 h 2823654"/>
              <a:gd name="connsiteX0" fmla="*/ 2188305 w 2188305"/>
              <a:gd name="connsiteY0" fmla="*/ 2823308 h 2823308"/>
              <a:gd name="connsiteX1" fmla="*/ 0 w 2188305"/>
              <a:gd name="connsiteY1" fmla="*/ 0 h 282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88305" h="2823308">
                <a:moveTo>
                  <a:pt x="2188305" y="2823308"/>
                </a:moveTo>
                <a:cubicBezTo>
                  <a:pt x="2178538" y="1726713"/>
                  <a:pt x="0" y="1307449"/>
                  <a:pt x="0" y="0"/>
                </a:cubicBezTo>
              </a:path>
            </a:pathLst>
          </a:custGeom>
          <a:ln>
            <a:solidFill>
              <a:srgbClr val="6D5225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61154" y="3734980"/>
            <a:ext cx="2881923" cy="595923"/>
          </a:xfrm>
          <a:prstGeom prst="rect">
            <a:avLst/>
          </a:prstGeom>
          <a:ln w="28575" cmpd="sng">
            <a:solidFill>
              <a:schemeClr val="accent5">
                <a:lumMod val="5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761154" y="4448134"/>
            <a:ext cx="2881923" cy="361461"/>
          </a:xfrm>
          <a:prstGeom prst="rect">
            <a:avLst/>
          </a:prstGeom>
          <a:ln w="28575" cmpd="sng">
            <a:solidFill>
              <a:schemeClr val="accent4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61154" y="4956134"/>
            <a:ext cx="2881923" cy="361461"/>
          </a:xfrm>
          <a:prstGeom prst="rect">
            <a:avLst/>
          </a:prstGeom>
          <a:ln w="28575" cmpd="sng">
            <a:solidFill>
              <a:schemeClr val="accent4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6652843" y="2588848"/>
            <a:ext cx="1226908" cy="2022245"/>
          </a:xfrm>
          <a:custGeom>
            <a:avLst/>
            <a:gdLst>
              <a:gd name="connsiteX0" fmla="*/ 1699846 w 1841159"/>
              <a:gd name="connsiteY0" fmla="*/ 2725615 h 2725615"/>
              <a:gd name="connsiteX1" fmla="*/ 1670539 w 1841159"/>
              <a:gd name="connsiteY1" fmla="*/ 2012462 h 2725615"/>
              <a:gd name="connsiteX2" fmla="*/ 0 w 1841159"/>
              <a:gd name="connsiteY2" fmla="*/ 0 h 2725615"/>
              <a:gd name="connsiteX0" fmla="*/ 1846384 w 1997820"/>
              <a:gd name="connsiteY0" fmla="*/ 2510692 h 2510692"/>
              <a:gd name="connsiteX1" fmla="*/ 1817077 w 1997820"/>
              <a:gd name="connsiteY1" fmla="*/ 1797539 h 2510692"/>
              <a:gd name="connsiteX2" fmla="*/ 0 w 1997820"/>
              <a:gd name="connsiteY2" fmla="*/ 0 h 2510692"/>
              <a:gd name="connsiteX0" fmla="*/ 1768231 w 1914253"/>
              <a:gd name="connsiteY0" fmla="*/ 2207846 h 2207846"/>
              <a:gd name="connsiteX1" fmla="*/ 1738924 w 1914253"/>
              <a:gd name="connsiteY1" fmla="*/ 1494693 h 2207846"/>
              <a:gd name="connsiteX2" fmla="*/ 0 w 1914253"/>
              <a:gd name="connsiteY2" fmla="*/ 0 h 2207846"/>
              <a:gd name="connsiteX0" fmla="*/ 1318846 w 1434558"/>
              <a:gd name="connsiteY0" fmla="*/ 2549769 h 2549769"/>
              <a:gd name="connsiteX1" fmla="*/ 1289539 w 1434558"/>
              <a:gd name="connsiteY1" fmla="*/ 1836616 h 2549769"/>
              <a:gd name="connsiteX2" fmla="*/ 0 w 1434558"/>
              <a:gd name="connsiteY2" fmla="*/ 0 h 2549769"/>
              <a:gd name="connsiteX0" fmla="*/ 1318846 w 1434558"/>
              <a:gd name="connsiteY0" fmla="*/ 2549769 h 2549769"/>
              <a:gd name="connsiteX1" fmla="*/ 1289539 w 1434558"/>
              <a:gd name="connsiteY1" fmla="*/ 1836616 h 2549769"/>
              <a:gd name="connsiteX2" fmla="*/ 0 w 1434558"/>
              <a:gd name="connsiteY2" fmla="*/ 0 h 2549769"/>
              <a:gd name="connsiteX0" fmla="*/ 1289538 w 1403339"/>
              <a:gd name="connsiteY0" fmla="*/ 2159000 h 2159000"/>
              <a:gd name="connsiteX1" fmla="*/ 1260231 w 1403339"/>
              <a:gd name="connsiteY1" fmla="*/ 1445847 h 2159000"/>
              <a:gd name="connsiteX2" fmla="*/ 0 w 1403339"/>
              <a:gd name="connsiteY2" fmla="*/ 0 h 2159000"/>
              <a:gd name="connsiteX0" fmla="*/ 1289538 w 1403339"/>
              <a:gd name="connsiteY0" fmla="*/ 2159000 h 2159000"/>
              <a:gd name="connsiteX1" fmla="*/ 1260231 w 1403339"/>
              <a:gd name="connsiteY1" fmla="*/ 1445847 h 2159000"/>
              <a:gd name="connsiteX2" fmla="*/ 0 w 1403339"/>
              <a:gd name="connsiteY2" fmla="*/ 0 h 2159000"/>
              <a:gd name="connsiteX0" fmla="*/ 29307 w 143108"/>
              <a:gd name="connsiteY0" fmla="*/ 713153 h 713153"/>
              <a:gd name="connsiteX1" fmla="*/ 0 w 143108"/>
              <a:gd name="connsiteY1" fmla="*/ 0 h 713153"/>
              <a:gd name="connsiteX0" fmla="*/ 908538 w 921814"/>
              <a:gd name="connsiteY0" fmla="*/ 2813538 h 2813538"/>
              <a:gd name="connsiteX1" fmla="*/ 0 w 921814"/>
              <a:gd name="connsiteY1" fmla="*/ 0 h 2813538"/>
              <a:gd name="connsiteX0" fmla="*/ 933440 w 942522"/>
              <a:gd name="connsiteY0" fmla="*/ 2813538 h 2813538"/>
              <a:gd name="connsiteX1" fmla="*/ 24902 w 942522"/>
              <a:gd name="connsiteY1" fmla="*/ 0 h 2813538"/>
              <a:gd name="connsiteX0" fmla="*/ 954627 w 954627"/>
              <a:gd name="connsiteY0" fmla="*/ 2813538 h 2817353"/>
              <a:gd name="connsiteX1" fmla="*/ 46089 w 954627"/>
              <a:gd name="connsiteY1" fmla="*/ 0 h 2817353"/>
              <a:gd name="connsiteX0" fmla="*/ 3361778 w 3361778"/>
              <a:gd name="connsiteY0" fmla="*/ 3018692 h 3022115"/>
              <a:gd name="connsiteX1" fmla="*/ 10933 w 3361778"/>
              <a:gd name="connsiteY1" fmla="*/ 0 h 3022115"/>
              <a:gd name="connsiteX0" fmla="*/ 3358297 w 3489247"/>
              <a:gd name="connsiteY0" fmla="*/ 3018692 h 3018982"/>
              <a:gd name="connsiteX1" fmla="*/ 7452 w 3489247"/>
              <a:gd name="connsiteY1" fmla="*/ 0 h 3018982"/>
              <a:gd name="connsiteX0" fmla="*/ 3797266 w 3917900"/>
              <a:gd name="connsiteY0" fmla="*/ 2999154 h 2999447"/>
              <a:gd name="connsiteX1" fmla="*/ 6806 w 3917900"/>
              <a:gd name="connsiteY1" fmla="*/ 0 h 2999447"/>
              <a:gd name="connsiteX0" fmla="*/ 3790460 w 3915764"/>
              <a:gd name="connsiteY0" fmla="*/ 2999154 h 2999465"/>
              <a:gd name="connsiteX1" fmla="*/ 0 w 3915764"/>
              <a:gd name="connsiteY1" fmla="*/ 0 h 2999465"/>
              <a:gd name="connsiteX0" fmla="*/ 3643921 w 3772734"/>
              <a:gd name="connsiteY0" fmla="*/ 3028462 h 3028767"/>
              <a:gd name="connsiteX1" fmla="*/ 0 w 3772734"/>
              <a:gd name="connsiteY1" fmla="*/ 0 h 3028767"/>
              <a:gd name="connsiteX0" fmla="*/ 4278921 w 4393795"/>
              <a:gd name="connsiteY0" fmla="*/ 3048000 h 3048302"/>
              <a:gd name="connsiteX1" fmla="*/ 0 w 4393795"/>
              <a:gd name="connsiteY1" fmla="*/ 0 h 3048302"/>
              <a:gd name="connsiteX0" fmla="*/ 2188305 w 2366716"/>
              <a:gd name="connsiteY0" fmla="*/ 2823308 h 2823654"/>
              <a:gd name="connsiteX1" fmla="*/ 0 w 2366716"/>
              <a:gd name="connsiteY1" fmla="*/ 0 h 2823654"/>
              <a:gd name="connsiteX0" fmla="*/ 2188305 w 2188305"/>
              <a:gd name="connsiteY0" fmla="*/ 2823308 h 2823308"/>
              <a:gd name="connsiteX1" fmla="*/ 0 w 2188305"/>
              <a:gd name="connsiteY1" fmla="*/ 0 h 2823308"/>
              <a:gd name="connsiteX0" fmla="*/ 732690 w 732690"/>
              <a:gd name="connsiteY0" fmla="*/ 2442308 h 2442308"/>
              <a:gd name="connsiteX1" fmla="*/ 0 w 732690"/>
              <a:gd name="connsiteY1" fmla="*/ 0 h 2442308"/>
              <a:gd name="connsiteX0" fmla="*/ 732690 w 1134204"/>
              <a:gd name="connsiteY0" fmla="*/ 2442308 h 2442308"/>
              <a:gd name="connsiteX1" fmla="*/ 0 w 1134204"/>
              <a:gd name="connsiteY1" fmla="*/ 0 h 2442308"/>
              <a:gd name="connsiteX0" fmla="*/ 0 w 791001"/>
              <a:gd name="connsiteY0" fmla="*/ 2989385 h 2989385"/>
              <a:gd name="connsiteX1" fmla="*/ 664310 w 791001"/>
              <a:gd name="connsiteY1" fmla="*/ 0 h 2989385"/>
              <a:gd name="connsiteX0" fmla="*/ 0 w 1106967"/>
              <a:gd name="connsiteY0" fmla="*/ 3096846 h 3096846"/>
              <a:gd name="connsiteX1" fmla="*/ 1103926 w 1106967"/>
              <a:gd name="connsiteY1" fmla="*/ 0 h 3096846"/>
              <a:gd name="connsiteX0" fmla="*/ 0 w 1261233"/>
              <a:gd name="connsiteY0" fmla="*/ 3096846 h 3096846"/>
              <a:gd name="connsiteX1" fmla="*/ 1103926 w 1261233"/>
              <a:gd name="connsiteY1" fmla="*/ 0 h 3096846"/>
              <a:gd name="connsiteX0" fmla="*/ 0 w 1226908"/>
              <a:gd name="connsiteY0" fmla="*/ 3096846 h 3096846"/>
              <a:gd name="connsiteX1" fmla="*/ 1103926 w 1226908"/>
              <a:gd name="connsiteY1" fmla="*/ 0 h 3096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26908" h="3096846">
                <a:moveTo>
                  <a:pt x="0" y="3096846"/>
                </a:moveTo>
                <a:cubicBezTo>
                  <a:pt x="976925" y="3065097"/>
                  <a:pt x="1475157" y="594295"/>
                  <a:pt x="1103926" y="0"/>
                </a:cubicBezTo>
              </a:path>
            </a:pathLst>
          </a:custGeom>
          <a:ln>
            <a:solidFill>
              <a:srgbClr val="6D7D76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6633305" y="1670539"/>
            <a:ext cx="1609331" cy="3466882"/>
          </a:xfrm>
          <a:custGeom>
            <a:avLst/>
            <a:gdLst>
              <a:gd name="connsiteX0" fmla="*/ 1699846 w 1841159"/>
              <a:gd name="connsiteY0" fmla="*/ 2725615 h 2725615"/>
              <a:gd name="connsiteX1" fmla="*/ 1670539 w 1841159"/>
              <a:gd name="connsiteY1" fmla="*/ 2012462 h 2725615"/>
              <a:gd name="connsiteX2" fmla="*/ 0 w 1841159"/>
              <a:gd name="connsiteY2" fmla="*/ 0 h 2725615"/>
              <a:gd name="connsiteX0" fmla="*/ 1846384 w 1997820"/>
              <a:gd name="connsiteY0" fmla="*/ 2510692 h 2510692"/>
              <a:gd name="connsiteX1" fmla="*/ 1817077 w 1997820"/>
              <a:gd name="connsiteY1" fmla="*/ 1797539 h 2510692"/>
              <a:gd name="connsiteX2" fmla="*/ 0 w 1997820"/>
              <a:gd name="connsiteY2" fmla="*/ 0 h 2510692"/>
              <a:gd name="connsiteX0" fmla="*/ 1768231 w 1914253"/>
              <a:gd name="connsiteY0" fmla="*/ 2207846 h 2207846"/>
              <a:gd name="connsiteX1" fmla="*/ 1738924 w 1914253"/>
              <a:gd name="connsiteY1" fmla="*/ 1494693 h 2207846"/>
              <a:gd name="connsiteX2" fmla="*/ 0 w 1914253"/>
              <a:gd name="connsiteY2" fmla="*/ 0 h 2207846"/>
              <a:gd name="connsiteX0" fmla="*/ 1318846 w 1434558"/>
              <a:gd name="connsiteY0" fmla="*/ 2549769 h 2549769"/>
              <a:gd name="connsiteX1" fmla="*/ 1289539 w 1434558"/>
              <a:gd name="connsiteY1" fmla="*/ 1836616 h 2549769"/>
              <a:gd name="connsiteX2" fmla="*/ 0 w 1434558"/>
              <a:gd name="connsiteY2" fmla="*/ 0 h 2549769"/>
              <a:gd name="connsiteX0" fmla="*/ 1318846 w 1434558"/>
              <a:gd name="connsiteY0" fmla="*/ 2549769 h 2549769"/>
              <a:gd name="connsiteX1" fmla="*/ 1289539 w 1434558"/>
              <a:gd name="connsiteY1" fmla="*/ 1836616 h 2549769"/>
              <a:gd name="connsiteX2" fmla="*/ 0 w 1434558"/>
              <a:gd name="connsiteY2" fmla="*/ 0 h 2549769"/>
              <a:gd name="connsiteX0" fmla="*/ 1289538 w 1403339"/>
              <a:gd name="connsiteY0" fmla="*/ 2159000 h 2159000"/>
              <a:gd name="connsiteX1" fmla="*/ 1260231 w 1403339"/>
              <a:gd name="connsiteY1" fmla="*/ 1445847 h 2159000"/>
              <a:gd name="connsiteX2" fmla="*/ 0 w 1403339"/>
              <a:gd name="connsiteY2" fmla="*/ 0 h 2159000"/>
              <a:gd name="connsiteX0" fmla="*/ 1289538 w 1403339"/>
              <a:gd name="connsiteY0" fmla="*/ 2159000 h 2159000"/>
              <a:gd name="connsiteX1" fmla="*/ 1260231 w 1403339"/>
              <a:gd name="connsiteY1" fmla="*/ 1445847 h 2159000"/>
              <a:gd name="connsiteX2" fmla="*/ 0 w 1403339"/>
              <a:gd name="connsiteY2" fmla="*/ 0 h 2159000"/>
              <a:gd name="connsiteX0" fmla="*/ 29307 w 143108"/>
              <a:gd name="connsiteY0" fmla="*/ 713153 h 713153"/>
              <a:gd name="connsiteX1" fmla="*/ 0 w 143108"/>
              <a:gd name="connsiteY1" fmla="*/ 0 h 713153"/>
              <a:gd name="connsiteX0" fmla="*/ 908538 w 921814"/>
              <a:gd name="connsiteY0" fmla="*/ 2813538 h 2813538"/>
              <a:gd name="connsiteX1" fmla="*/ 0 w 921814"/>
              <a:gd name="connsiteY1" fmla="*/ 0 h 2813538"/>
              <a:gd name="connsiteX0" fmla="*/ 933440 w 942522"/>
              <a:gd name="connsiteY0" fmla="*/ 2813538 h 2813538"/>
              <a:gd name="connsiteX1" fmla="*/ 24902 w 942522"/>
              <a:gd name="connsiteY1" fmla="*/ 0 h 2813538"/>
              <a:gd name="connsiteX0" fmla="*/ 954627 w 954627"/>
              <a:gd name="connsiteY0" fmla="*/ 2813538 h 2817353"/>
              <a:gd name="connsiteX1" fmla="*/ 46089 w 954627"/>
              <a:gd name="connsiteY1" fmla="*/ 0 h 2817353"/>
              <a:gd name="connsiteX0" fmla="*/ 3361778 w 3361778"/>
              <a:gd name="connsiteY0" fmla="*/ 3018692 h 3022115"/>
              <a:gd name="connsiteX1" fmla="*/ 10933 w 3361778"/>
              <a:gd name="connsiteY1" fmla="*/ 0 h 3022115"/>
              <a:gd name="connsiteX0" fmla="*/ 3358297 w 3489247"/>
              <a:gd name="connsiteY0" fmla="*/ 3018692 h 3018982"/>
              <a:gd name="connsiteX1" fmla="*/ 7452 w 3489247"/>
              <a:gd name="connsiteY1" fmla="*/ 0 h 3018982"/>
              <a:gd name="connsiteX0" fmla="*/ 3797266 w 3917900"/>
              <a:gd name="connsiteY0" fmla="*/ 2999154 h 2999447"/>
              <a:gd name="connsiteX1" fmla="*/ 6806 w 3917900"/>
              <a:gd name="connsiteY1" fmla="*/ 0 h 2999447"/>
              <a:gd name="connsiteX0" fmla="*/ 3790460 w 3915764"/>
              <a:gd name="connsiteY0" fmla="*/ 2999154 h 2999465"/>
              <a:gd name="connsiteX1" fmla="*/ 0 w 3915764"/>
              <a:gd name="connsiteY1" fmla="*/ 0 h 2999465"/>
              <a:gd name="connsiteX0" fmla="*/ 3643921 w 3772734"/>
              <a:gd name="connsiteY0" fmla="*/ 3028462 h 3028767"/>
              <a:gd name="connsiteX1" fmla="*/ 0 w 3772734"/>
              <a:gd name="connsiteY1" fmla="*/ 0 h 3028767"/>
              <a:gd name="connsiteX0" fmla="*/ 4278921 w 4393795"/>
              <a:gd name="connsiteY0" fmla="*/ 3048000 h 3048302"/>
              <a:gd name="connsiteX1" fmla="*/ 0 w 4393795"/>
              <a:gd name="connsiteY1" fmla="*/ 0 h 3048302"/>
              <a:gd name="connsiteX0" fmla="*/ 2188305 w 2366716"/>
              <a:gd name="connsiteY0" fmla="*/ 2823308 h 2823654"/>
              <a:gd name="connsiteX1" fmla="*/ 0 w 2366716"/>
              <a:gd name="connsiteY1" fmla="*/ 0 h 2823654"/>
              <a:gd name="connsiteX0" fmla="*/ 2188305 w 2188305"/>
              <a:gd name="connsiteY0" fmla="*/ 2823308 h 2823308"/>
              <a:gd name="connsiteX1" fmla="*/ 0 w 2188305"/>
              <a:gd name="connsiteY1" fmla="*/ 0 h 2823308"/>
              <a:gd name="connsiteX0" fmla="*/ 732690 w 732690"/>
              <a:gd name="connsiteY0" fmla="*/ 2442308 h 2442308"/>
              <a:gd name="connsiteX1" fmla="*/ 0 w 732690"/>
              <a:gd name="connsiteY1" fmla="*/ 0 h 2442308"/>
              <a:gd name="connsiteX0" fmla="*/ 732690 w 1134204"/>
              <a:gd name="connsiteY0" fmla="*/ 2442308 h 2442308"/>
              <a:gd name="connsiteX1" fmla="*/ 0 w 1134204"/>
              <a:gd name="connsiteY1" fmla="*/ 0 h 2442308"/>
              <a:gd name="connsiteX0" fmla="*/ 0 w 791001"/>
              <a:gd name="connsiteY0" fmla="*/ 2989385 h 2989385"/>
              <a:gd name="connsiteX1" fmla="*/ 664310 w 791001"/>
              <a:gd name="connsiteY1" fmla="*/ 0 h 2989385"/>
              <a:gd name="connsiteX0" fmla="*/ 0 w 1221156"/>
              <a:gd name="connsiteY0" fmla="*/ 4454770 h 4454770"/>
              <a:gd name="connsiteX1" fmla="*/ 1221156 w 1221156"/>
              <a:gd name="connsiteY1" fmla="*/ 0 h 4454770"/>
              <a:gd name="connsiteX0" fmla="*/ 0 w 1632720"/>
              <a:gd name="connsiteY0" fmla="*/ 4454770 h 4454770"/>
              <a:gd name="connsiteX1" fmla="*/ 1221156 w 1632720"/>
              <a:gd name="connsiteY1" fmla="*/ 0 h 4454770"/>
              <a:gd name="connsiteX0" fmla="*/ 0 w 1609331"/>
              <a:gd name="connsiteY0" fmla="*/ 4484078 h 4484078"/>
              <a:gd name="connsiteX1" fmla="*/ 1191848 w 1609331"/>
              <a:gd name="connsiteY1" fmla="*/ 0 h 4484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09331" h="4484078">
                <a:moveTo>
                  <a:pt x="0" y="4484078"/>
                </a:moveTo>
                <a:cubicBezTo>
                  <a:pt x="1221156" y="4481636"/>
                  <a:pt x="2198078" y="1512603"/>
                  <a:pt x="1191848" y="0"/>
                </a:cubicBezTo>
              </a:path>
            </a:pathLst>
          </a:custGeom>
          <a:ln>
            <a:solidFill>
              <a:srgbClr val="6D7D76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55106" y="6596390"/>
            <a:ext cx="2459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</a:t>
            </a:r>
            <a:r>
              <a:rPr lang="en-US" sz="11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Szekely</a:t>
            </a:r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, Jose Luis Ambite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" y="6591425"/>
            <a:ext cx="779618" cy="2746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2936" y="5736912"/>
            <a:ext cx="7078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Default graph = 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“RDF merged” </a:t>
            </a:r>
            <a:r>
              <a:rPr lang="en-US" sz="2000" dirty="0">
                <a:latin typeface="+mn-lt"/>
              </a:rPr>
              <a:t>graphs in FROM clauses </a:t>
            </a:r>
          </a:p>
          <a:p>
            <a:r>
              <a:rPr lang="en-US" sz="2000" dirty="0">
                <a:latin typeface="+mn-lt"/>
              </a:rPr>
              <a:t>RDF merge = union N-triples, renaming blank nodes to not conflict</a:t>
            </a:r>
          </a:p>
        </p:txBody>
      </p:sp>
    </p:spTree>
    <p:extLst>
      <p:ext uri="{BB962C8B-B14F-4D97-AF65-F5344CB8AC3E}">
        <p14:creationId xmlns:p14="http://schemas.microsoft.com/office/powerpoint/2010/main" val="2788111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97367" y="1296773"/>
            <a:ext cx="8133362" cy="107721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@prefix dc: &lt;http://</a:t>
            </a:r>
            <a:r>
              <a:rPr lang="en-US" sz="1600" dirty="0" err="1">
                <a:latin typeface="Courier"/>
                <a:cs typeface="Courier"/>
              </a:rPr>
              <a:t>purl.org</a:t>
            </a:r>
            <a:r>
              <a:rPr lang="en-US" sz="1600" dirty="0">
                <a:latin typeface="Courier"/>
                <a:cs typeface="Courier"/>
              </a:rPr>
              <a:t>/dc/elements/1.1/&gt;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&lt;http://</a:t>
            </a:r>
            <a:r>
              <a:rPr lang="en-US" sz="1600" dirty="0" err="1">
                <a:latin typeface="Courier"/>
                <a:cs typeface="Courier"/>
              </a:rPr>
              <a:t>example.org</a:t>
            </a:r>
            <a:r>
              <a:rPr lang="en-US" sz="1600" dirty="0">
                <a:latin typeface="Courier"/>
                <a:cs typeface="Courier"/>
              </a:rPr>
              <a:t>/bob&gt;    </a:t>
            </a:r>
            <a:r>
              <a:rPr lang="en-US" sz="1600" dirty="0" err="1">
                <a:latin typeface="Courier"/>
                <a:cs typeface="Courier"/>
              </a:rPr>
              <a:t>dc:publisher</a:t>
            </a:r>
            <a:r>
              <a:rPr lang="en-US" sz="1600" dirty="0">
                <a:latin typeface="Courier"/>
                <a:cs typeface="Courier"/>
              </a:rPr>
              <a:t>  "Bob" .</a:t>
            </a:r>
          </a:p>
          <a:p>
            <a:r>
              <a:rPr lang="en-US" sz="1600" dirty="0">
                <a:latin typeface="Courier"/>
                <a:cs typeface="Courier"/>
              </a:rPr>
              <a:t>&lt;http://</a:t>
            </a:r>
            <a:r>
              <a:rPr lang="en-US" sz="1600" dirty="0" err="1">
                <a:latin typeface="Courier"/>
                <a:cs typeface="Courier"/>
              </a:rPr>
              <a:t>example.org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alice</a:t>
            </a:r>
            <a:r>
              <a:rPr lang="en-US" sz="1600" dirty="0">
                <a:latin typeface="Courier"/>
                <a:cs typeface="Courier"/>
              </a:rPr>
              <a:t>&gt;  </a:t>
            </a:r>
            <a:r>
              <a:rPr lang="en-US" sz="1600" dirty="0" err="1">
                <a:latin typeface="Courier"/>
                <a:cs typeface="Courier"/>
              </a:rPr>
              <a:t>dc:publisher</a:t>
            </a:r>
            <a:r>
              <a:rPr lang="en-US" sz="1600" dirty="0">
                <a:latin typeface="Courier"/>
                <a:cs typeface="Courier"/>
              </a:rPr>
              <a:t>  "Alice" 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5786" y="859766"/>
            <a:ext cx="1803078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Default Graph</a:t>
            </a: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782101" y="0"/>
            <a:ext cx="7620000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4000" dirty="0"/>
              <a:t>RDF Datasets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7367" y="3289696"/>
            <a:ext cx="8133362" cy="107721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@prefix 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: &lt;http://</a:t>
            </a:r>
            <a:r>
              <a:rPr lang="en-US" sz="1600" dirty="0" err="1">
                <a:latin typeface="Courier"/>
                <a:cs typeface="Courier"/>
              </a:rPr>
              <a:t>xmlns.com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/0.1/&gt;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_:a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"Bob" .</a:t>
            </a:r>
          </a:p>
          <a:p>
            <a:r>
              <a:rPr lang="en-US" sz="1600" dirty="0">
                <a:latin typeface="Courier"/>
                <a:cs typeface="Courier"/>
              </a:rPr>
              <a:t>_:a </a:t>
            </a:r>
            <a:r>
              <a:rPr lang="en-US" sz="1600" dirty="0" err="1">
                <a:latin typeface="Courier"/>
                <a:cs typeface="Courier"/>
              </a:rPr>
              <a:t>foaf:mbox</a:t>
            </a:r>
            <a:r>
              <a:rPr lang="en-US" sz="1600" dirty="0">
                <a:latin typeface="Courier"/>
                <a:cs typeface="Courier"/>
              </a:rPr>
              <a:t> &lt;</a:t>
            </a:r>
            <a:r>
              <a:rPr lang="en-US" sz="1600" dirty="0" err="1">
                <a:latin typeface="Courier"/>
                <a:cs typeface="Courier"/>
              </a:rPr>
              <a:t>mailto:bob@oldcorp.example.org</a:t>
            </a:r>
            <a:r>
              <a:rPr lang="en-US" sz="1600" dirty="0">
                <a:latin typeface="Courier"/>
                <a:cs typeface="Courier"/>
              </a:rPr>
              <a:t>&gt; 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5786" y="2852689"/>
            <a:ext cx="622586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Named Graph 1: </a:t>
            </a:r>
            <a:r>
              <a:rPr lang="en-US" dirty="0">
                <a:latin typeface="Courier"/>
                <a:cs typeface="Courier"/>
              </a:rPr>
              <a:t>http://</a:t>
            </a:r>
            <a:r>
              <a:rPr lang="en-US" dirty="0" err="1">
                <a:latin typeface="Courier"/>
                <a:cs typeface="Courier"/>
              </a:rPr>
              <a:t>example.org</a:t>
            </a:r>
            <a:r>
              <a:rPr lang="en-US" dirty="0">
                <a:latin typeface="Courier"/>
                <a:cs typeface="Courier"/>
              </a:rPr>
              <a:t>/bob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97367" y="4999914"/>
            <a:ext cx="8133362" cy="107721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@prefix 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: &lt;http://</a:t>
            </a:r>
            <a:r>
              <a:rPr lang="en-US" sz="1600" dirty="0" err="1">
                <a:latin typeface="Courier"/>
                <a:cs typeface="Courier"/>
              </a:rPr>
              <a:t>xmlns.com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/0.1/&gt;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_:a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"Alice" .</a:t>
            </a:r>
          </a:p>
          <a:p>
            <a:r>
              <a:rPr lang="en-US" sz="1600" dirty="0">
                <a:latin typeface="Courier"/>
                <a:cs typeface="Courier"/>
              </a:rPr>
              <a:t>_:a </a:t>
            </a:r>
            <a:r>
              <a:rPr lang="en-US" sz="1600" dirty="0" err="1">
                <a:latin typeface="Courier"/>
                <a:cs typeface="Courier"/>
              </a:rPr>
              <a:t>foaf:mbox</a:t>
            </a:r>
            <a:r>
              <a:rPr lang="en-US" sz="1600" dirty="0">
                <a:latin typeface="Courier"/>
                <a:cs typeface="Courier"/>
              </a:rPr>
              <a:t> &lt;</a:t>
            </a:r>
            <a:r>
              <a:rPr lang="en-US" sz="1600" dirty="0" err="1">
                <a:latin typeface="Courier"/>
                <a:cs typeface="Courier"/>
              </a:rPr>
              <a:t>mailto:alice@work.example.org</a:t>
            </a:r>
            <a:r>
              <a:rPr lang="en-US" sz="1600" dirty="0">
                <a:latin typeface="Courier"/>
                <a:cs typeface="Courier"/>
              </a:rPr>
              <a:t>&gt; 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5786" y="4562907"/>
            <a:ext cx="6595255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Named Graph 2: </a:t>
            </a:r>
            <a:r>
              <a:rPr lang="en-US" dirty="0">
                <a:latin typeface="Courier"/>
                <a:cs typeface="Courier"/>
              </a:rPr>
              <a:t>http://</a:t>
            </a:r>
            <a:r>
              <a:rPr lang="en-US" dirty="0" err="1">
                <a:latin typeface="Courier"/>
                <a:cs typeface="Courier"/>
              </a:rPr>
              <a:t>example.org</a:t>
            </a:r>
            <a:r>
              <a:rPr lang="en-US" dirty="0">
                <a:latin typeface="Courier"/>
                <a:cs typeface="Courier"/>
              </a:rPr>
              <a:t>/</a:t>
            </a:r>
            <a:r>
              <a:rPr lang="en-US" dirty="0" err="1">
                <a:latin typeface="Courier"/>
                <a:cs typeface="Courier"/>
              </a:rPr>
              <a:t>alice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361462" y="1963616"/>
            <a:ext cx="214923" cy="1167920"/>
          </a:xfrm>
          <a:custGeom>
            <a:avLst/>
            <a:gdLst>
              <a:gd name="connsiteX0" fmla="*/ 214923 w 214923"/>
              <a:gd name="connsiteY0" fmla="*/ 0 h 1182077"/>
              <a:gd name="connsiteX1" fmla="*/ 0 w 214923"/>
              <a:gd name="connsiteY1" fmla="*/ 0 h 1182077"/>
              <a:gd name="connsiteX2" fmla="*/ 0 w 214923"/>
              <a:gd name="connsiteY2" fmla="*/ 1182077 h 1182077"/>
              <a:gd name="connsiteX3" fmla="*/ 146538 w 214923"/>
              <a:gd name="connsiteY3" fmla="*/ 1162539 h 1182077"/>
              <a:gd name="connsiteX0" fmla="*/ 214923 w 214923"/>
              <a:gd name="connsiteY0" fmla="*/ 0 h 1189446"/>
              <a:gd name="connsiteX1" fmla="*/ 0 w 214923"/>
              <a:gd name="connsiteY1" fmla="*/ 0 h 1189446"/>
              <a:gd name="connsiteX2" fmla="*/ 0 w 214923"/>
              <a:gd name="connsiteY2" fmla="*/ 1182077 h 1189446"/>
              <a:gd name="connsiteX3" fmla="*/ 162681 w 214923"/>
              <a:gd name="connsiteY3" fmla="*/ 1189446 h 1189446"/>
              <a:gd name="connsiteX0" fmla="*/ 214923 w 214923"/>
              <a:gd name="connsiteY0" fmla="*/ 0 h 1182077"/>
              <a:gd name="connsiteX1" fmla="*/ 0 w 214923"/>
              <a:gd name="connsiteY1" fmla="*/ 0 h 1182077"/>
              <a:gd name="connsiteX2" fmla="*/ 0 w 214923"/>
              <a:gd name="connsiteY2" fmla="*/ 1182077 h 1182077"/>
              <a:gd name="connsiteX3" fmla="*/ 189587 w 214923"/>
              <a:gd name="connsiteY3" fmla="*/ 1167920 h 1182077"/>
              <a:gd name="connsiteX0" fmla="*/ 214923 w 214923"/>
              <a:gd name="connsiteY0" fmla="*/ 0 h 1189446"/>
              <a:gd name="connsiteX1" fmla="*/ 0 w 214923"/>
              <a:gd name="connsiteY1" fmla="*/ 0 h 1189446"/>
              <a:gd name="connsiteX2" fmla="*/ 0 w 214923"/>
              <a:gd name="connsiteY2" fmla="*/ 1182077 h 1189446"/>
              <a:gd name="connsiteX3" fmla="*/ 194968 w 214923"/>
              <a:gd name="connsiteY3" fmla="*/ 1189446 h 1189446"/>
              <a:gd name="connsiteX0" fmla="*/ 214923 w 214923"/>
              <a:gd name="connsiteY0" fmla="*/ 0 h 1182077"/>
              <a:gd name="connsiteX1" fmla="*/ 0 w 214923"/>
              <a:gd name="connsiteY1" fmla="*/ 0 h 1182077"/>
              <a:gd name="connsiteX2" fmla="*/ 0 w 214923"/>
              <a:gd name="connsiteY2" fmla="*/ 1182077 h 1182077"/>
              <a:gd name="connsiteX3" fmla="*/ 211112 w 214923"/>
              <a:gd name="connsiteY3" fmla="*/ 1167920 h 1182077"/>
              <a:gd name="connsiteX0" fmla="*/ 214923 w 214923"/>
              <a:gd name="connsiteY0" fmla="*/ 0 h 1194827"/>
              <a:gd name="connsiteX1" fmla="*/ 0 w 214923"/>
              <a:gd name="connsiteY1" fmla="*/ 0 h 1194827"/>
              <a:gd name="connsiteX2" fmla="*/ 0 w 214923"/>
              <a:gd name="connsiteY2" fmla="*/ 1182077 h 1194827"/>
              <a:gd name="connsiteX3" fmla="*/ 211112 w 214923"/>
              <a:gd name="connsiteY3" fmla="*/ 1194827 h 1194827"/>
              <a:gd name="connsiteX0" fmla="*/ 214923 w 214923"/>
              <a:gd name="connsiteY0" fmla="*/ 0 h 1182077"/>
              <a:gd name="connsiteX1" fmla="*/ 0 w 214923"/>
              <a:gd name="connsiteY1" fmla="*/ 0 h 1182077"/>
              <a:gd name="connsiteX2" fmla="*/ 0 w 214923"/>
              <a:gd name="connsiteY2" fmla="*/ 1182077 h 1182077"/>
              <a:gd name="connsiteX3" fmla="*/ 211112 w 214923"/>
              <a:gd name="connsiteY3" fmla="*/ 1167920 h 1182077"/>
              <a:gd name="connsiteX0" fmla="*/ 214923 w 214923"/>
              <a:gd name="connsiteY0" fmla="*/ 0 h 1187458"/>
              <a:gd name="connsiteX1" fmla="*/ 0 w 214923"/>
              <a:gd name="connsiteY1" fmla="*/ 0 h 1187458"/>
              <a:gd name="connsiteX2" fmla="*/ 0 w 214923"/>
              <a:gd name="connsiteY2" fmla="*/ 1187458 h 1187458"/>
              <a:gd name="connsiteX3" fmla="*/ 211112 w 214923"/>
              <a:gd name="connsiteY3" fmla="*/ 1167920 h 1187458"/>
              <a:gd name="connsiteX0" fmla="*/ 214923 w 214923"/>
              <a:gd name="connsiteY0" fmla="*/ 0 h 1167920"/>
              <a:gd name="connsiteX1" fmla="*/ 0 w 214923"/>
              <a:gd name="connsiteY1" fmla="*/ 0 h 1167920"/>
              <a:gd name="connsiteX2" fmla="*/ 0 w 214923"/>
              <a:gd name="connsiteY2" fmla="*/ 1165932 h 1167920"/>
              <a:gd name="connsiteX3" fmla="*/ 211112 w 214923"/>
              <a:gd name="connsiteY3" fmla="*/ 1167920 h 1167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923" h="1167920">
                <a:moveTo>
                  <a:pt x="214923" y="0"/>
                </a:moveTo>
                <a:lnTo>
                  <a:pt x="0" y="0"/>
                </a:lnTo>
                <a:lnTo>
                  <a:pt x="0" y="1165932"/>
                </a:lnTo>
                <a:lnTo>
                  <a:pt x="211112" y="1167920"/>
                </a:lnTo>
              </a:path>
            </a:pathLst>
          </a:custGeom>
          <a:ln>
            <a:solidFill>
              <a:srgbClr val="0000FF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199105" y="2196737"/>
            <a:ext cx="379008" cy="2620311"/>
          </a:xfrm>
          <a:custGeom>
            <a:avLst/>
            <a:gdLst>
              <a:gd name="connsiteX0" fmla="*/ 214923 w 214923"/>
              <a:gd name="connsiteY0" fmla="*/ 0 h 1182077"/>
              <a:gd name="connsiteX1" fmla="*/ 0 w 214923"/>
              <a:gd name="connsiteY1" fmla="*/ 0 h 1182077"/>
              <a:gd name="connsiteX2" fmla="*/ 0 w 214923"/>
              <a:gd name="connsiteY2" fmla="*/ 1182077 h 1182077"/>
              <a:gd name="connsiteX3" fmla="*/ 146538 w 214923"/>
              <a:gd name="connsiteY3" fmla="*/ 1162539 h 1182077"/>
              <a:gd name="connsiteX0" fmla="*/ 214923 w 214923"/>
              <a:gd name="connsiteY0" fmla="*/ 0 h 1189446"/>
              <a:gd name="connsiteX1" fmla="*/ 0 w 214923"/>
              <a:gd name="connsiteY1" fmla="*/ 0 h 1189446"/>
              <a:gd name="connsiteX2" fmla="*/ 0 w 214923"/>
              <a:gd name="connsiteY2" fmla="*/ 1182077 h 1189446"/>
              <a:gd name="connsiteX3" fmla="*/ 162681 w 214923"/>
              <a:gd name="connsiteY3" fmla="*/ 1189446 h 1189446"/>
              <a:gd name="connsiteX0" fmla="*/ 214923 w 214923"/>
              <a:gd name="connsiteY0" fmla="*/ 0 h 1182077"/>
              <a:gd name="connsiteX1" fmla="*/ 0 w 214923"/>
              <a:gd name="connsiteY1" fmla="*/ 0 h 1182077"/>
              <a:gd name="connsiteX2" fmla="*/ 0 w 214923"/>
              <a:gd name="connsiteY2" fmla="*/ 1182077 h 1182077"/>
              <a:gd name="connsiteX3" fmla="*/ 189587 w 214923"/>
              <a:gd name="connsiteY3" fmla="*/ 1167920 h 1182077"/>
              <a:gd name="connsiteX0" fmla="*/ 214923 w 214923"/>
              <a:gd name="connsiteY0" fmla="*/ 0 h 1189446"/>
              <a:gd name="connsiteX1" fmla="*/ 0 w 214923"/>
              <a:gd name="connsiteY1" fmla="*/ 0 h 1189446"/>
              <a:gd name="connsiteX2" fmla="*/ 0 w 214923"/>
              <a:gd name="connsiteY2" fmla="*/ 1182077 h 1189446"/>
              <a:gd name="connsiteX3" fmla="*/ 194968 w 214923"/>
              <a:gd name="connsiteY3" fmla="*/ 1189446 h 1189446"/>
              <a:gd name="connsiteX0" fmla="*/ 214923 w 214923"/>
              <a:gd name="connsiteY0" fmla="*/ 0 h 1182077"/>
              <a:gd name="connsiteX1" fmla="*/ 0 w 214923"/>
              <a:gd name="connsiteY1" fmla="*/ 0 h 1182077"/>
              <a:gd name="connsiteX2" fmla="*/ 0 w 214923"/>
              <a:gd name="connsiteY2" fmla="*/ 1182077 h 1182077"/>
              <a:gd name="connsiteX3" fmla="*/ 211112 w 214923"/>
              <a:gd name="connsiteY3" fmla="*/ 1167920 h 1182077"/>
              <a:gd name="connsiteX0" fmla="*/ 214923 w 214923"/>
              <a:gd name="connsiteY0" fmla="*/ 0 h 1194827"/>
              <a:gd name="connsiteX1" fmla="*/ 0 w 214923"/>
              <a:gd name="connsiteY1" fmla="*/ 0 h 1194827"/>
              <a:gd name="connsiteX2" fmla="*/ 0 w 214923"/>
              <a:gd name="connsiteY2" fmla="*/ 1182077 h 1194827"/>
              <a:gd name="connsiteX3" fmla="*/ 211112 w 214923"/>
              <a:gd name="connsiteY3" fmla="*/ 1194827 h 1194827"/>
              <a:gd name="connsiteX0" fmla="*/ 214923 w 214923"/>
              <a:gd name="connsiteY0" fmla="*/ 0 h 1182077"/>
              <a:gd name="connsiteX1" fmla="*/ 0 w 214923"/>
              <a:gd name="connsiteY1" fmla="*/ 0 h 1182077"/>
              <a:gd name="connsiteX2" fmla="*/ 0 w 214923"/>
              <a:gd name="connsiteY2" fmla="*/ 1182077 h 1182077"/>
              <a:gd name="connsiteX3" fmla="*/ 211112 w 214923"/>
              <a:gd name="connsiteY3" fmla="*/ 1167920 h 1182077"/>
              <a:gd name="connsiteX0" fmla="*/ 214923 w 214923"/>
              <a:gd name="connsiteY0" fmla="*/ 0 h 1187458"/>
              <a:gd name="connsiteX1" fmla="*/ 0 w 214923"/>
              <a:gd name="connsiteY1" fmla="*/ 0 h 1187458"/>
              <a:gd name="connsiteX2" fmla="*/ 0 w 214923"/>
              <a:gd name="connsiteY2" fmla="*/ 1187458 h 1187458"/>
              <a:gd name="connsiteX3" fmla="*/ 211112 w 214923"/>
              <a:gd name="connsiteY3" fmla="*/ 1167920 h 1187458"/>
              <a:gd name="connsiteX0" fmla="*/ 214923 w 214923"/>
              <a:gd name="connsiteY0" fmla="*/ 0 h 1167920"/>
              <a:gd name="connsiteX1" fmla="*/ 0 w 214923"/>
              <a:gd name="connsiteY1" fmla="*/ 0 h 1167920"/>
              <a:gd name="connsiteX2" fmla="*/ 0 w 214923"/>
              <a:gd name="connsiteY2" fmla="*/ 1165932 h 1167920"/>
              <a:gd name="connsiteX3" fmla="*/ 211112 w 214923"/>
              <a:gd name="connsiteY3" fmla="*/ 1167920 h 1167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923" h="1167920">
                <a:moveTo>
                  <a:pt x="214923" y="0"/>
                </a:moveTo>
                <a:lnTo>
                  <a:pt x="0" y="0"/>
                </a:lnTo>
                <a:lnTo>
                  <a:pt x="0" y="1165932"/>
                </a:lnTo>
                <a:lnTo>
                  <a:pt x="211112" y="1167920"/>
                </a:lnTo>
              </a:path>
            </a:pathLst>
          </a:custGeom>
          <a:ln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7287847" y="1836616"/>
            <a:ext cx="1670538" cy="46892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atin typeface="+mn-lt"/>
              </a:rPr>
              <a:t>Provenance</a:t>
            </a:r>
          </a:p>
        </p:txBody>
      </p:sp>
      <p:sp>
        <p:nvSpPr>
          <p:cNvPr id="19" name="Folded Corner 18"/>
          <p:cNvSpPr/>
          <p:nvPr/>
        </p:nvSpPr>
        <p:spPr>
          <a:xfrm>
            <a:off x="7502769" y="4024923"/>
            <a:ext cx="1406769" cy="1914769"/>
          </a:xfrm>
          <a:prstGeom prst="foldedCorner">
            <a:avLst/>
          </a:prstGeom>
          <a:solidFill>
            <a:schemeClr val="accent3">
              <a:lumMod val="50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+mn-lt"/>
              </a:rPr>
              <a:t>Graphs can be merged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55106" y="6596390"/>
            <a:ext cx="2459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</a:t>
            </a:r>
            <a:r>
              <a:rPr lang="en-US" sz="11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Szekely</a:t>
            </a:r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, Jose Luis Ambite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" y="6591425"/>
            <a:ext cx="779618" cy="2746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0633" y="6201519"/>
            <a:ext cx="8117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[Note that blank nodes _:a represent different objects in each of the named graphs!]</a:t>
            </a:r>
          </a:p>
        </p:txBody>
      </p:sp>
    </p:spTree>
    <p:extLst>
      <p:ext uri="{BB962C8B-B14F-4D97-AF65-F5344CB8AC3E}">
        <p14:creationId xmlns:p14="http://schemas.microsoft.com/office/powerpoint/2010/main" val="363753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SPARQL Query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EUCLID - Querying Linked Data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Main idea: </a:t>
            </a:r>
            <a:r>
              <a:rPr lang="en-US" b="1" dirty="0"/>
              <a:t>Pattern matching</a:t>
            </a:r>
          </a:p>
          <a:p>
            <a:r>
              <a:rPr lang="en-US" dirty="0"/>
              <a:t>Queries describe sub-graphs of the queried graph</a:t>
            </a:r>
          </a:p>
          <a:p>
            <a:r>
              <a:rPr lang="en-US" b="1" dirty="0"/>
              <a:t>Graph patterns </a:t>
            </a:r>
            <a:r>
              <a:rPr lang="en-US" dirty="0"/>
              <a:t>are RDF graphs specified in Turtle syntax, which contain variables </a:t>
            </a:r>
            <a:r>
              <a:rPr lang="en-US" sz="2000" dirty="0"/>
              <a:t>(prefixed by either “?” or “$”)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Sub-graphs that match the graph patterns yield a </a:t>
            </a:r>
            <a:r>
              <a:rPr lang="en-US" b="1" dirty="0"/>
              <a:t>result</a:t>
            </a:r>
          </a:p>
        </p:txBody>
      </p:sp>
      <p:sp>
        <p:nvSpPr>
          <p:cNvPr id="7" name="Oval 6"/>
          <p:cNvSpPr/>
          <p:nvPr/>
        </p:nvSpPr>
        <p:spPr>
          <a:xfrm>
            <a:off x="6013882" y="3733032"/>
            <a:ext cx="1524000" cy="72351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?album</a:t>
            </a:r>
          </a:p>
        </p:txBody>
      </p:sp>
      <p:sp>
        <p:nvSpPr>
          <p:cNvPr id="8" name="Oval 7"/>
          <p:cNvSpPr/>
          <p:nvPr/>
        </p:nvSpPr>
        <p:spPr>
          <a:xfrm>
            <a:off x="1202506" y="3756185"/>
            <a:ext cx="1921694" cy="72351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prstClr val="black"/>
                </a:solidFill>
                <a:latin typeface="Calibri"/>
              </a:rPr>
              <a:t>dbpedia</a:t>
            </a:r>
            <a:r>
              <a:rPr lang="en-US" sz="1800" dirty="0">
                <a:solidFill>
                  <a:prstClr val="black"/>
                </a:solidFill>
                <a:latin typeface="Calibri"/>
              </a:rPr>
              <a:t>: </a:t>
            </a:r>
            <a:r>
              <a:rPr lang="en-US" sz="1800" dirty="0" err="1">
                <a:solidFill>
                  <a:prstClr val="black"/>
                </a:solidFill>
                <a:latin typeface="Calibri"/>
              </a:rPr>
              <a:t>The_Beatles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0" name="Straight Arrow Connector 9"/>
          <p:cNvCxnSpPr>
            <a:stCxn id="8" idx="6"/>
            <a:endCxn id="7" idx="2"/>
          </p:cNvCxnSpPr>
          <p:nvPr/>
        </p:nvCxnSpPr>
        <p:spPr>
          <a:xfrm flipV="1">
            <a:off x="3124200" y="4094790"/>
            <a:ext cx="2889682" cy="231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40909" y="3717700"/>
            <a:ext cx="1150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prstClr val="black"/>
                </a:solidFill>
                <a:latin typeface="Calibri"/>
                <a:ea typeface="+mn-ea"/>
              </a:rPr>
              <a:t>foaf:made</a:t>
            </a:r>
            <a:endParaRPr lang="en-US" sz="18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484832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32000" y="2051537"/>
            <a:ext cx="498230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Separate graphs enable you to reason about who said what and when</a:t>
            </a:r>
          </a:p>
          <a:p>
            <a:pPr algn="ctr"/>
            <a:r>
              <a:rPr lang="en-US" dirty="0">
                <a:solidFill>
                  <a:srgbClr val="689C9A"/>
                </a:solidFill>
                <a:latin typeface="+mn-lt"/>
              </a:rPr>
              <a:t>(provenance)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532" y="6585924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323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8522" y="1228390"/>
            <a:ext cx="8133362" cy="132343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g:graph1 </a:t>
            </a:r>
            <a:r>
              <a:rPr lang="en-US" sz="1600" dirty="0" err="1">
                <a:latin typeface="Courier"/>
                <a:cs typeface="Courier"/>
              </a:rPr>
              <a:t>dc:publisher</a:t>
            </a:r>
            <a:r>
              <a:rPr lang="en-US" sz="1600" dirty="0">
                <a:latin typeface="Courier"/>
                <a:cs typeface="Courier"/>
              </a:rPr>
              <a:t> "Bob" .</a:t>
            </a:r>
          </a:p>
          <a:p>
            <a:r>
              <a:rPr lang="en-US" sz="1600" dirty="0">
                <a:latin typeface="Courier"/>
                <a:cs typeface="Courier"/>
              </a:rPr>
              <a:t>g:graph1 </a:t>
            </a:r>
            <a:r>
              <a:rPr lang="en-US" sz="1600" dirty="0" err="1">
                <a:latin typeface="Courier"/>
                <a:cs typeface="Courier"/>
              </a:rPr>
              <a:t>dc:date</a:t>
            </a:r>
            <a:r>
              <a:rPr lang="en-US" sz="1600" dirty="0">
                <a:latin typeface="Courier"/>
                <a:cs typeface="Courier"/>
              </a:rPr>
              <a:t> "2004-12-06"^^</a:t>
            </a:r>
            <a:r>
              <a:rPr lang="en-US" sz="1600" dirty="0" err="1">
                <a:latin typeface="Courier"/>
                <a:cs typeface="Courier"/>
              </a:rPr>
              <a:t>xsd:date</a:t>
            </a:r>
            <a:r>
              <a:rPr lang="en-US" sz="1600" dirty="0">
                <a:latin typeface="Courier"/>
                <a:cs typeface="Courier"/>
              </a:rPr>
              <a:t>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g:graph2 </a:t>
            </a:r>
            <a:r>
              <a:rPr lang="en-US" sz="1600" dirty="0" err="1">
                <a:latin typeface="Courier"/>
                <a:cs typeface="Courier"/>
              </a:rPr>
              <a:t>dc:publisher</a:t>
            </a:r>
            <a:r>
              <a:rPr lang="en-US" sz="1600" dirty="0">
                <a:latin typeface="Courier"/>
                <a:cs typeface="Courier"/>
              </a:rPr>
              <a:t> "Bob" .</a:t>
            </a:r>
          </a:p>
          <a:p>
            <a:r>
              <a:rPr lang="en-US" sz="1600" dirty="0">
                <a:latin typeface="Courier"/>
                <a:cs typeface="Courier"/>
              </a:rPr>
              <a:t>g:graph2 </a:t>
            </a:r>
            <a:r>
              <a:rPr lang="en-US" sz="1600" dirty="0" err="1">
                <a:latin typeface="Courier"/>
                <a:cs typeface="Courier"/>
              </a:rPr>
              <a:t>dc:date</a:t>
            </a:r>
            <a:r>
              <a:rPr lang="en-US" sz="1600" dirty="0">
                <a:latin typeface="Courier"/>
                <a:cs typeface="Courier"/>
              </a:rPr>
              <a:t> "2005-01-10"^^</a:t>
            </a:r>
            <a:r>
              <a:rPr lang="en-US" sz="1600" dirty="0" err="1">
                <a:latin typeface="Courier"/>
                <a:cs typeface="Courier"/>
              </a:rPr>
              <a:t>xsd:date</a:t>
            </a:r>
            <a:r>
              <a:rPr lang="en-US" sz="1600" dirty="0">
                <a:latin typeface="Courier"/>
                <a:cs typeface="Courier"/>
              </a:rPr>
              <a:t> 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6941" y="752306"/>
            <a:ext cx="1803078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Default Graph</a:t>
            </a: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782101" y="0"/>
            <a:ext cx="7620000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4000" dirty="0"/>
              <a:t>Provenance Reasoning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59230" y="742462"/>
            <a:ext cx="2716108" cy="3385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prefixes omitted to save space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8522" y="3211544"/>
            <a:ext cx="8133362" cy="132343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_:a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"Alice" .</a:t>
            </a:r>
          </a:p>
          <a:p>
            <a:r>
              <a:rPr lang="en-US" sz="1600" dirty="0">
                <a:latin typeface="Courier"/>
                <a:cs typeface="Courier"/>
              </a:rPr>
              <a:t>_:a </a:t>
            </a:r>
            <a:r>
              <a:rPr lang="en-US" sz="1600" dirty="0" err="1">
                <a:latin typeface="Courier"/>
                <a:cs typeface="Courier"/>
              </a:rPr>
              <a:t>foaf:mbox</a:t>
            </a:r>
            <a:r>
              <a:rPr lang="en-US" sz="1600" dirty="0">
                <a:latin typeface="Courier"/>
                <a:cs typeface="Courier"/>
              </a:rPr>
              <a:t> &lt;</a:t>
            </a:r>
            <a:r>
              <a:rPr lang="en-US" sz="1600" dirty="0" err="1">
                <a:latin typeface="Courier"/>
                <a:cs typeface="Courier"/>
              </a:rPr>
              <a:t>mailto:alice@work.example</a:t>
            </a:r>
            <a:r>
              <a:rPr lang="en-US" sz="1600" dirty="0">
                <a:latin typeface="Courier"/>
                <a:cs typeface="Courier"/>
              </a:rPr>
              <a:t>&gt;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_:b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"Bob" .</a:t>
            </a:r>
          </a:p>
          <a:p>
            <a:r>
              <a:rPr lang="en-US" sz="1600" dirty="0">
                <a:latin typeface="Courier"/>
                <a:cs typeface="Courier"/>
              </a:rPr>
              <a:t>_:b </a:t>
            </a:r>
            <a:r>
              <a:rPr lang="en-US" sz="1600" dirty="0" err="1">
                <a:latin typeface="Courier"/>
                <a:cs typeface="Courier"/>
              </a:rPr>
              <a:t>foaf:mbox</a:t>
            </a:r>
            <a:r>
              <a:rPr lang="en-US" sz="1600" dirty="0">
                <a:latin typeface="Courier"/>
                <a:cs typeface="Courier"/>
              </a:rPr>
              <a:t> &lt;</a:t>
            </a:r>
            <a:r>
              <a:rPr lang="en-US" sz="1600" dirty="0" err="1">
                <a:latin typeface="Courier"/>
                <a:cs typeface="Courier"/>
              </a:rPr>
              <a:t>mailto:bob@oldcorp.example.org</a:t>
            </a:r>
            <a:r>
              <a:rPr lang="en-US" sz="1600" dirty="0">
                <a:latin typeface="Courier"/>
                <a:cs typeface="Courier"/>
              </a:rPr>
              <a:t>&gt; 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6941" y="2735460"/>
            <a:ext cx="2008062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Named Graph 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48522" y="5243544"/>
            <a:ext cx="8133362" cy="132343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_:a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"Alice" .</a:t>
            </a:r>
          </a:p>
          <a:p>
            <a:r>
              <a:rPr lang="en-US" sz="1600" dirty="0">
                <a:latin typeface="Courier"/>
                <a:cs typeface="Courier"/>
              </a:rPr>
              <a:t>_:a </a:t>
            </a:r>
            <a:r>
              <a:rPr lang="en-US" sz="1600" dirty="0" err="1">
                <a:latin typeface="Courier"/>
                <a:cs typeface="Courier"/>
              </a:rPr>
              <a:t>foaf:mbox</a:t>
            </a:r>
            <a:r>
              <a:rPr lang="en-US" sz="1600" dirty="0">
                <a:latin typeface="Courier"/>
                <a:cs typeface="Courier"/>
              </a:rPr>
              <a:t> &lt;</a:t>
            </a:r>
            <a:r>
              <a:rPr lang="en-US" sz="1600" dirty="0" err="1">
                <a:latin typeface="Courier"/>
                <a:cs typeface="Courier"/>
              </a:rPr>
              <a:t>mailto:alice@work.example</a:t>
            </a:r>
            <a:r>
              <a:rPr lang="en-US" sz="1600" dirty="0">
                <a:latin typeface="Courier"/>
                <a:cs typeface="Courier"/>
              </a:rPr>
              <a:t>&gt;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_:b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"Bob" .</a:t>
            </a:r>
          </a:p>
          <a:p>
            <a:r>
              <a:rPr lang="en-US" sz="1600" dirty="0">
                <a:latin typeface="Courier"/>
                <a:cs typeface="Courier"/>
              </a:rPr>
              <a:t>_:b </a:t>
            </a:r>
            <a:r>
              <a:rPr lang="en-US" sz="1600" dirty="0" err="1">
                <a:latin typeface="Courier"/>
                <a:cs typeface="Courier"/>
              </a:rPr>
              <a:t>foaf:mbox</a:t>
            </a:r>
            <a:r>
              <a:rPr lang="en-US" sz="1600" dirty="0">
                <a:latin typeface="Courier"/>
                <a:cs typeface="Courier"/>
              </a:rPr>
              <a:t> &lt;</a:t>
            </a:r>
            <a:r>
              <a:rPr lang="en-US" sz="1600" dirty="0" err="1">
                <a:latin typeface="Courier"/>
                <a:cs typeface="Courier"/>
              </a:rPr>
              <a:t>mailto:bob@newcorp.example.org</a:t>
            </a:r>
            <a:r>
              <a:rPr lang="en-US" sz="1600" dirty="0">
                <a:latin typeface="Courier"/>
                <a:cs typeface="Courier"/>
              </a:rPr>
              <a:t>&gt; 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56941" y="4767460"/>
            <a:ext cx="2008062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Named Graph 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15846" y="2784231"/>
            <a:ext cx="3186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+mn-lt"/>
              </a:rPr>
              <a:t>RDF collected on 2004-12-06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715846" y="4806462"/>
            <a:ext cx="3186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+mn-lt"/>
              </a:rPr>
              <a:t>RDF collected on 2005-01-10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4220308" y="5968999"/>
            <a:ext cx="791308" cy="312616"/>
          </a:xfrm>
          <a:prstGeom prst="straightConnector1">
            <a:avLst/>
          </a:prstGeom>
          <a:ln w="57150" cmpd="sng">
            <a:solidFill>
              <a:srgbClr val="0000FF"/>
            </a:solidFill>
            <a:headEnd type="none"/>
            <a:tailEnd type="triangle" w="med" len="lg"/>
          </a:ln>
        </p:spPr>
      </p:cxnSp>
      <p:cxnSp>
        <p:nvCxnSpPr>
          <p:cNvPr id="23" name="Straight Arrow Connector 22"/>
          <p:cNvCxnSpPr/>
          <p:nvPr/>
        </p:nvCxnSpPr>
        <p:spPr>
          <a:xfrm flipH="1">
            <a:off x="4220308" y="3936999"/>
            <a:ext cx="791308" cy="312616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/>
            <a:tailEnd type="triangle" w="med" len="lg"/>
          </a:ln>
        </p:spPr>
      </p:cxnSp>
      <p:sp>
        <p:nvSpPr>
          <p:cNvPr id="16" name="TextBox 15"/>
          <p:cNvSpPr txBox="1"/>
          <p:nvPr/>
        </p:nvSpPr>
        <p:spPr>
          <a:xfrm>
            <a:off x="0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532" y="6585924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93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32842"/>
              </p:ext>
            </p:extLst>
          </p:nvPr>
        </p:nvGraphicFramePr>
        <p:xfrm>
          <a:off x="439615" y="5446364"/>
          <a:ext cx="8391769" cy="10739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116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71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57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38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mbox</a:t>
                      </a:r>
                      <a:endParaRPr lang="en-US" sz="1600" dirty="0">
                        <a:solidFill>
                          <a:schemeClr val="tx2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3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“Bob”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&lt;</a:t>
                      </a:r>
                      <a:r>
                        <a:rPr lang="en-US" sz="1600" dirty="0" err="1">
                          <a:latin typeface="Courier"/>
                          <a:cs typeface="Courier"/>
                        </a:rPr>
                        <a:t>mailto:bob@oldcorp.example.org</a:t>
                      </a:r>
                      <a:r>
                        <a:rPr lang="en-US" sz="1600" dirty="0">
                          <a:latin typeface="Courier"/>
                          <a:cs typeface="Courier"/>
                        </a:rPr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"2004-12-06"^^</a:t>
                      </a:r>
                      <a:r>
                        <a:rPr lang="en-US" sz="1600" dirty="0" err="1">
                          <a:latin typeface="Courier"/>
                          <a:cs typeface="Courier"/>
                        </a:rPr>
                        <a:t>xsd:date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3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“Bob”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&lt;</a:t>
                      </a:r>
                      <a:r>
                        <a:rPr lang="en-US" sz="1600" dirty="0" err="1">
                          <a:latin typeface="Courier"/>
                          <a:cs typeface="Courier"/>
                        </a:rPr>
                        <a:t>mailto:bob@newcorp.example.org</a:t>
                      </a:r>
                      <a:r>
                        <a:rPr lang="en-US" sz="1600" dirty="0">
                          <a:latin typeface="Courier"/>
                          <a:cs typeface="Courier"/>
                        </a:rPr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"2005-01-10"^^</a:t>
                      </a:r>
                      <a:r>
                        <a:rPr lang="en-US" sz="1600" dirty="0" err="1">
                          <a:latin typeface="Courier"/>
                          <a:cs typeface="Courier"/>
                        </a:rPr>
                        <a:t>xsd:date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35598" y="4972205"/>
            <a:ext cx="798446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</a:t>
            </a:r>
          </a:p>
        </p:txBody>
      </p:sp>
      <p:sp>
        <p:nvSpPr>
          <p:cNvPr id="4" name="Rectangle 3"/>
          <p:cNvSpPr/>
          <p:nvPr/>
        </p:nvSpPr>
        <p:spPr>
          <a:xfrm>
            <a:off x="528984" y="153774"/>
            <a:ext cx="8133362" cy="132343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g:graph1 </a:t>
            </a:r>
            <a:r>
              <a:rPr lang="en-US" sz="1600" dirty="0" err="1">
                <a:latin typeface="Courier"/>
                <a:cs typeface="Courier"/>
              </a:rPr>
              <a:t>dc:publisher</a:t>
            </a:r>
            <a:r>
              <a:rPr lang="en-US" sz="1600" dirty="0">
                <a:latin typeface="Courier"/>
                <a:cs typeface="Courier"/>
              </a:rPr>
              <a:t> "Bob" .</a:t>
            </a:r>
          </a:p>
          <a:p>
            <a:r>
              <a:rPr lang="en-US" sz="1600" dirty="0">
                <a:latin typeface="Courier"/>
                <a:cs typeface="Courier"/>
              </a:rPr>
              <a:t>g:graph1 </a:t>
            </a:r>
            <a:r>
              <a:rPr lang="en-US" sz="1600" dirty="0" err="1">
                <a:latin typeface="Courier"/>
                <a:cs typeface="Courier"/>
              </a:rPr>
              <a:t>dc:date</a:t>
            </a:r>
            <a:r>
              <a:rPr lang="en-US" sz="1600" dirty="0">
                <a:latin typeface="Courier"/>
                <a:cs typeface="Courier"/>
              </a:rPr>
              <a:t> "2004-12-06"^^</a:t>
            </a:r>
            <a:r>
              <a:rPr lang="en-US" sz="1600" dirty="0" err="1">
                <a:latin typeface="Courier"/>
                <a:cs typeface="Courier"/>
              </a:rPr>
              <a:t>xsd:date</a:t>
            </a:r>
            <a:r>
              <a:rPr lang="en-US" sz="1600" dirty="0">
                <a:latin typeface="Courier"/>
                <a:cs typeface="Courier"/>
              </a:rPr>
              <a:t>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g:graph2 </a:t>
            </a:r>
            <a:r>
              <a:rPr lang="en-US" sz="1600" dirty="0" err="1">
                <a:latin typeface="Courier"/>
                <a:cs typeface="Courier"/>
              </a:rPr>
              <a:t>dc:publisher</a:t>
            </a:r>
            <a:r>
              <a:rPr lang="en-US" sz="1600" dirty="0">
                <a:latin typeface="Courier"/>
                <a:cs typeface="Courier"/>
              </a:rPr>
              <a:t> "Bob" .</a:t>
            </a:r>
          </a:p>
          <a:p>
            <a:r>
              <a:rPr lang="en-US" sz="1600" dirty="0">
                <a:latin typeface="Courier"/>
                <a:cs typeface="Courier"/>
              </a:rPr>
              <a:t>g:graph2 </a:t>
            </a:r>
            <a:r>
              <a:rPr lang="en-US" sz="1600" dirty="0" err="1">
                <a:latin typeface="Courier"/>
                <a:cs typeface="Courier"/>
              </a:rPr>
              <a:t>dc:date</a:t>
            </a:r>
            <a:r>
              <a:rPr lang="en-US" sz="1600" dirty="0">
                <a:latin typeface="Courier"/>
                <a:cs typeface="Courier"/>
              </a:rPr>
              <a:t> "2005-01-10"^^</a:t>
            </a:r>
            <a:r>
              <a:rPr lang="en-US" sz="1600" dirty="0" err="1">
                <a:latin typeface="Courier"/>
                <a:cs typeface="Courier"/>
              </a:rPr>
              <a:t>xsd:date</a:t>
            </a:r>
            <a:r>
              <a:rPr lang="en-US" sz="1600" dirty="0">
                <a:latin typeface="Courier"/>
                <a:cs typeface="Courier"/>
              </a:rPr>
              <a:t> .</a:t>
            </a:r>
          </a:p>
        </p:txBody>
      </p:sp>
      <p:sp>
        <p:nvSpPr>
          <p:cNvPr id="5" name="Rectangle 4"/>
          <p:cNvSpPr/>
          <p:nvPr/>
        </p:nvSpPr>
        <p:spPr>
          <a:xfrm>
            <a:off x="528984" y="1619158"/>
            <a:ext cx="8133362" cy="132343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_:a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"Alice" .</a:t>
            </a:r>
          </a:p>
          <a:p>
            <a:r>
              <a:rPr lang="en-US" sz="1600" dirty="0">
                <a:latin typeface="Courier"/>
                <a:cs typeface="Courier"/>
              </a:rPr>
              <a:t>_:a </a:t>
            </a:r>
            <a:r>
              <a:rPr lang="en-US" sz="1600" dirty="0" err="1">
                <a:latin typeface="Courier"/>
                <a:cs typeface="Courier"/>
              </a:rPr>
              <a:t>foaf:mbox</a:t>
            </a:r>
            <a:r>
              <a:rPr lang="en-US" sz="1600" dirty="0">
                <a:latin typeface="Courier"/>
                <a:cs typeface="Courier"/>
              </a:rPr>
              <a:t> &lt;</a:t>
            </a:r>
            <a:r>
              <a:rPr lang="en-US" sz="1600" dirty="0" err="1">
                <a:latin typeface="Courier"/>
                <a:cs typeface="Courier"/>
              </a:rPr>
              <a:t>mailto:alice@work.example</a:t>
            </a:r>
            <a:r>
              <a:rPr lang="en-US" sz="1600" dirty="0">
                <a:latin typeface="Courier"/>
                <a:cs typeface="Courier"/>
              </a:rPr>
              <a:t>&gt;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_:b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"Bob" .</a:t>
            </a:r>
          </a:p>
          <a:p>
            <a:r>
              <a:rPr lang="en-US" sz="1600" dirty="0">
                <a:latin typeface="Courier"/>
                <a:cs typeface="Courier"/>
              </a:rPr>
              <a:t>_:b </a:t>
            </a:r>
            <a:r>
              <a:rPr lang="en-US" sz="1600" dirty="0" err="1">
                <a:latin typeface="Courier"/>
                <a:cs typeface="Courier"/>
              </a:rPr>
              <a:t>foaf:mbox</a:t>
            </a:r>
            <a:r>
              <a:rPr lang="en-US" sz="1600" dirty="0">
                <a:latin typeface="Courier"/>
                <a:cs typeface="Courier"/>
              </a:rPr>
              <a:t> &lt;</a:t>
            </a:r>
            <a:r>
              <a:rPr lang="en-US" sz="1600" dirty="0" err="1">
                <a:latin typeface="Courier"/>
                <a:cs typeface="Courier"/>
              </a:rPr>
              <a:t>mailto:bob@oldcorp.example.org</a:t>
            </a:r>
            <a:r>
              <a:rPr lang="en-US" sz="1600" dirty="0">
                <a:latin typeface="Courier"/>
                <a:cs typeface="Courier"/>
              </a:rPr>
              <a:t>&gt; .</a:t>
            </a:r>
          </a:p>
        </p:txBody>
      </p:sp>
      <p:sp>
        <p:nvSpPr>
          <p:cNvPr id="7" name="Rectangle 6"/>
          <p:cNvSpPr/>
          <p:nvPr/>
        </p:nvSpPr>
        <p:spPr>
          <a:xfrm>
            <a:off x="528984" y="3074774"/>
            <a:ext cx="8133362" cy="132343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_:a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"Alice" .</a:t>
            </a:r>
          </a:p>
          <a:p>
            <a:r>
              <a:rPr lang="en-US" sz="1600" dirty="0">
                <a:latin typeface="Courier"/>
                <a:cs typeface="Courier"/>
              </a:rPr>
              <a:t>_:a </a:t>
            </a:r>
            <a:r>
              <a:rPr lang="en-US" sz="1600" dirty="0" err="1">
                <a:latin typeface="Courier"/>
                <a:cs typeface="Courier"/>
              </a:rPr>
              <a:t>foaf:mbox</a:t>
            </a:r>
            <a:r>
              <a:rPr lang="en-US" sz="1600" dirty="0">
                <a:latin typeface="Courier"/>
                <a:cs typeface="Courier"/>
              </a:rPr>
              <a:t> &lt;</a:t>
            </a:r>
            <a:r>
              <a:rPr lang="en-US" sz="1600" dirty="0" err="1">
                <a:latin typeface="Courier"/>
                <a:cs typeface="Courier"/>
              </a:rPr>
              <a:t>mailto:alice@work.example</a:t>
            </a:r>
            <a:r>
              <a:rPr lang="en-US" sz="1600" dirty="0">
                <a:latin typeface="Courier"/>
                <a:cs typeface="Courier"/>
              </a:rPr>
              <a:t>&gt;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_:b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"Bob" .</a:t>
            </a:r>
          </a:p>
          <a:p>
            <a:r>
              <a:rPr lang="en-US" sz="1600" dirty="0">
                <a:latin typeface="Courier"/>
                <a:cs typeface="Courier"/>
              </a:rPr>
              <a:t>_:b </a:t>
            </a:r>
            <a:r>
              <a:rPr lang="en-US" sz="1600" dirty="0" err="1">
                <a:latin typeface="Courier"/>
                <a:cs typeface="Courier"/>
              </a:rPr>
              <a:t>foaf:mbox</a:t>
            </a:r>
            <a:r>
              <a:rPr lang="en-US" sz="1600" dirty="0">
                <a:latin typeface="Courier"/>
                <a:cs typeface="Courier"/>
              </a:rPr>
              <a:t> &lt;</a:t>
            </a:r>
            <a:r>
              <a:rPr lang="en-US" sz="1600" dirty="0" err="1">
                <a:latin typeface="Courier"/>
                <a:cs typeface="Courier"/>
              </a:rPr>
              <a:t>mailto:bob@newcorp.example.org</a:t>
            </a:r>
            <a:r>
              <a:rPr lang="en-US" sz="1600" dirty="0">
                <a:latin typeface="Courier"/>
                <a:cs typeface="Courier"/>
              </a:rPr>
              <a:t>&gt; 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79974" y="4174491"/>
            <a:ext cx="6976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latin typeface="Apple Casual"/>
                <a:cs typeface="Apple Casual"/>
              </a:rPr>
              <a:t>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73465" y="169344"/>
            <a:ext cx="1803078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Default Graph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68481" y="1628968"/>
            <a:ext cx="2008062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Named Graph 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68481" y="3079268"/>
            <a:ext cx="2008062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Named Graph 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532" y="6585924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828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8984" y="153774"/>
            <a:ext cx="8133362" cy="107721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g:graph1 </a:t>
            </a:r>
            <a:r>
              <a:rPr lang="en-US" sz="1600" dirty="0" err="1">
                <a:latin typeface="Courier"/>
                <a:cs typeface="Courier"/>
              </a:rPr>
              <a:t>dc:publisher</a:t>
            </a:r>
            <a:r>
              <a:rPr lang="en-US" sz="1600" dirty="0">
                <a:latin typeface="Courier"/>
                <a:cs typeface="Courier"/>
              </a:rPr>
              <a:t> "Bob" .</a:t>
            </a:r>
          </a:p>
          <a:p>
            <a:r>
              <a:rPr lang="en-US" sz="1600" dirty="0">
                <a:latin typeface="Courier"/>
                <a:cs typeface="Courier"/>
              </a:rPr>
              <a:t>g:graph1 </a:t>
            </a:r>
            <a:r>
              <a:rPr lang="en-US" sz="1600" dirty="0" err="1">
                <a:latin typeface="Courier"/>
                <a:cs typeface="Courier"/>
              </a:rPr>
              <a:t>dc:date</a:t>
            </a:r>
            <a:r>
              <a:rPr lang="en-US" sz="1600" dirty="0">
                <a:latin typeface="Courier"/>
                <a:cs typeface="Courier"/>
              </a:rPr>
              <a:t> "2004-12-06"^^</a:t>
            </a:r>
            <a:r>
              <a:rPr lang="en-US" sz="1600" dirty="0" err="1">
                <a:latin typeface="Courier"/>
                <a:cs typeface="Courier"/>
              </a:rPr>
              <a:t>xsd:date</a:t>
            </a:r>
            <a:r>
              <a:rPr lang="en-US" sz="1600" dirty="0">
                <a:latin typeface="Courier"/>
                <a:cs typeface="Courier"/>
              </a:rPr>
              <a:t> .</a:t>
            </a:r>
          </a:p>
          <a:p>
            <a:r>
              <a:rPr lang="en-US" sz="1600" dirty="0">
                <a:latin typeface="Courier"/>
                <a:cs typeface="Courier"/>
              </a:rPr>
              <a:t>g:graph2 </a:t>
            </a:r>
            <a:r>
              <a:rPr lang="en-US" sz="1600" dirty="0" err="1">
                <a:latin typeface="Courier"/>
                <a:cs typeface="Courier"/>
              </a:rPr>
              <a:t>dc:publisher</a:t>
            </a:r>
            <a:r>
              <a:rPr lang="en-US" sz="1600" dirty="0">
                <a:latin typeface="Courier"/>
                <a:cs typeface="Courier"/>
              </a:rPr>
              <a:t> "Bob" .</a:t>
            </a:r>
          </a:p>
          <a:p>
            <a:r>
              <a:rPr lang="en-US" sz="1600" dirty="0">
                <a:latin typeface="Courier"/>
                <a:cs typeface="Courier"/>
              </a:rPr>
              <a:t>g:graph2 </a:t>
            </a:r>
            <a:r>
              <a:rPr lang="en-US" sz="1600" dirty="0" err="1">
                <a:latin typeface="Courier"/>
                <a:cs typeface="Courier"/>
              </a:rPr>
              <a:t>dc:date</a:t>
            </a:r>
            <a:r>
              <a:rPr lang="en-US" sz="1600" dirty="0">
                <a:latin typeface="Courier"/>
                <a:cs typeface="Courier"/>
              </a:rPr>
              <a:t> "2005-01-10"^^</a:t>
            </a:r>
            <a:r>
              <a:rPr lang="en-US" sz="1600" dirty="0" err="1">
                <a:latin typeface="Courier"/>
                <a:cs typeface="Courier"/>
              </a:rPr>
              <a:t>xsd:date</a:t>
            </a:r>
            <a:r>
              <a:rPr lang="en-US" sz="1600" dirty="0">
                <a:latin typeface="Courier"/>
                <a:cs typeface="Courier"/>
              </a:rPr>
              <a:t> .</a:t>
            </a:r>
          </a:p>
        </p:txBody>
      </p:sp>
      <p:sp>
        <p:nvSpPr>
          <p:cNvPr id="5" name="Rectangle 4"/>
          <p:cNvSpPr/>
          <p:nvPr/>
        </p:nvSpPr>
        <p:spPr>
          <a:xfrm>
            <a:off x="528984" y="1324141"/>
            <a:ext cx="8133362" cy="107721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_:a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"Alice" .</a:t>
            </a:r>
          </a:p>
          <a:p>
            <a:r>
              <a:rPr lang="en-US" sz="1600" dirty="0">
                <a:latin typeface="Courier"/>
                <a:cs typeface="Courier"/>
              </a:rPr>
              <a:t>_:a </a:t>
            </a:r>
            <a:r>
              <a:rPr lang="en-US" sz="1600" dirty="0" err="1">
                <a:latin typeface="Courier"/>
                <a:cs typeface="Courier"/>
              </a:rPr>
              <a:t>foaf:mbox</a:t>
            </a:r>
            <a:r>
              <a:rPr lang="en-US" sz="1600" dirty="0">
                <a:latin typeface="Courier"/>
                <a:cs typeface="Courier"/>
              </a:rPr>
              <a:t> &lt;</a:t>
            </a:r>
            <a:r>
              <a:rPr lang="en-US" sz="1600" dirty="0" err="1">
                <a:latin typeface="Courier"/>
                <a:cs typeface="Courier"/>
              </a:rPr>
              <a:t>mailto:alice@work.example</a:t>
            </a:r>
            <a:r>
              <a:rPr lang="en-US" sz="1600" dirty="0">
                <a:latin typeface="Courier"/>
                <a:cs typeface="Courier"/>
              </a:rPr>
              <a:t>&gt; .</a:t>
            </a:r>
          </a:p>
          <a:p>
            <a:r>
              <a:rPr lang="en-US" sz="1600" dirty="0">
                <a:latin typeface="Courier"/>
                <a:cs typeface="Courier"/>
              </a:rPr>
              <a:t>_:b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"Bob" .</a:t>
            </a:r>
          </a:p>
          <a:p>
            <a:r>
              <a:rPr lang="en-US" sz="1600" dirty="0">
                <a:latin typeface="Courier"/>
                <a:cs typeface="Courier"/>
              </a:rPr>
              <a:t>_:b </a:t>
            </a:r>
            <a:r>
              <a:rPr lang="en-US" sz="1600" dirty="0" err="1">
                <a:latin typeface="Courier"/>
                <a:cs typeface="Courier"/>
              </a:rPr>
              <a:t>foaf:mbox</a:t>
            </a:r>
            <a:r>
              <a:rPr lang="en-US" sz="1600" dirty="0">
                <a:latin typeface="Courier"/>
                <a:cs typeface="Courier"/>
              </a:rPr>
              <a:t> &lt;</a:t>
            </a:r>
            <a:r>
              <a:rPr lang="en-US" sz="1600" dirty="0" err="1">
                <a:latin typeface="Courier"/>
                <a:cs typeface="Courier"/>
              </a:rPr>
              <a:t>mailto:bob@oldcorp.example.org</a:t>
            </a:r>
            <a:r>
              <a:rPr lang="en-US" sz="1600" dirty="0">
                <a:latin typeface="Courier"/>
                <a:cs typeface="Courier"/>
              </a:rPr>
              <a:t>&gt; .</a:t>
            </a:r>
          </a:p>
        </p:txBody>
      </p:sp>
      <p:sp>
        <p:nvSpPr>
          <p:cNvPr id="7" name="Rectangle 6"/>
          <p:cNvSpPr/>
          <p:nvPr/>
        </p:nvSpPr>
        <p:spPr>
          <a:xfrm>
            <a:off x="528984" y="2471625"/>
            <a:ext cx="8133362" cy="107721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_:a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"Alice" .</a:t>
            </a:r>
          </a:p>
          <a:p>
            <a:r>
              <a:rPr lang="en-US" sz="1600" dirty="0">
                <a:latin typeface="Courier"/>
                <a:cs typeface="Courier"/>
              </a:rPr>
              <a:t>_:a </a:t>
            </a:r>
            <a:r>
              <a:rPr lang="en-US" sz="1600" dirty="0" err="1">
                <a:latin typeface="Courier"/>
                <a:cs typeface="Courier"/>
              </a:rPr>
              <a:t>foaf:mbox</a:t>
            </a:r>
            <a:r>
              <a:rPr lang="en-US" sz="1600" dirty="0">
                <a:latin typeface="Courier"/>
                <a:cs typeface="Courier"/>
              </a:rPr>
              <a:t> &lt;</a:t>
            </a:r>
            <a:r>
              <a:rPr lang="en-US" sz="1600" dirty="0" err="1">
                <a:latin typeface="Courier"/>
                <a:cs typeface="Courier"/>
              </a:rPr>
              <a:t>mailto:alice@work.example</a:t>
            </a:r>
            <a:r>
              <a:rPr lang="en-US" sz="1600" dirty="0">
                <a:latin typeface="Courier"/>
                <a:cs typeface="Courier"/>
              </a:rPr>
              <a:t>&gt; .</a:t>
            </a:r>
          </a:p>
          <a:p>
            <a:r>
              <a:rPr lang="en-US" sz="1600" dirty="0">
                <a:latin typeface="Courier"/>
                <a:cs typeface="Courier"/>
              </a:rPr>
              <a:t>_:b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"Bob" .</a:t>
            </a:r>
          </a:p>
          <a:p>
            <a:r>
              <a:rPr lang="en-US" sz="1600" dirty="0">
                <a:latin typeface="Courier"/>
                <a:cs typeface="Courier"/>
              </a:rPr>
              <a:t>_:b </a:t>
            </a:r>
            <a:r>
              <a:rPr lang="en-US" sz="1600" dirty="0" err="1">
                <a:latin typeface="Courier"/>
                <a:cs typeface="Courier"/>
              </a:rPr>
              <a:t>foaf:mbox</a:t>
            </a:r>
            <a:r>
              <a:rPr lang="en-US" sz="1600" dirty="0">
                <a:latin typeface="Courier"/>
                <a:cs typeface="Courier"/>
              </a:rPr>
              <a:t> &lt;</a:t>
            </a:r>
            <a:r>
              <a:rPr lang="en-US" sz="1600" dirty="0" err="1">
                <a:latin typeface="Courier"/>
                <a:cs typeface="Courier"/>
              </a:rPr>
              <a:t>mailto:bob@newcorp.example.org</a:t>
            </a:r>
            <a:r>
              <a:rPr lang="en-US" sz="1600" dirty="0">
                <a:latin typeface="Courier"/>
                <a:cs typeface="Courier"/>
              </a:rPr>
              <a:t>&gt; .</a:t>
            </a:r>
          </a:p>
        </p:txBody>
      </p:sp>
      <p:sp>
        <p:nvSpPr>
          <p:cNvPr id="8" name="Rectangle 7"/>
          <p:cNvSpPr/>
          <p:nvPr/>
        </p:nvSpPr>
        <p:spPr>
          <a:xfrm>
            <a:off x="822420" y="3665547"/>
            <a:ext cx="6994769" cy="28007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PREFIX 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: &lt;http://</a:t>
            </a:r>
            <a:r>
              <a:rPr lang="en-US" sz="1600" dirty="0" err="1">
                <a:latin typeface="Courier"/>
                <a:cs typeface="Courier"/>
              </a:rPr>
              <a:t>xmlns.com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/0.1/&gt;</a:t>
            </a:r>
          </a:p>
          <a:p>
            <a:r>
              <a:rPr lang="en-US" sz="1600" dirty="0">
                <a:latin typeface="Courier"/>
                <a:cs typeface="Courier"/>
              </a:rPr>
              <a:t>PREFIX dc:   &lt;http://</a:t>
            </a:r>
            <a:r>
              <a:rPr lang="en-US" sz="1600" dirty="0" err="1">
                <a:latin typeface="Courier"/>
                <a:cs typeface="Courier"/>
              </a:rPr>
              <a:t>purl.org</a:t>
            </a:r>
            <a:r>
              <a:rPr lang="en-US" sz="1600" dirty="0">
                <a:latin typeface="Courier"/>
                <a:cs typeface="Courier"/>
              </a:rPr>
              <a:t>/dc/elements/1.1/&gt;</a:t>
            </a:r>
          </a:p>
          <a:p>
            <a:r>
              <a:rPr lang="en-US" sz="1600" dirty="0">
                <a:latin typeface="Courier"/>
                <a:cs typeface="Courier"/>
              </a:rPr>
              <a:t>SELECT ?name ?</a:t>
            </a:r>
            <a:r>
              <a:rPr lang="en-US" sz="1600" dirty="0" err="1">
                <a:latin typeface="Courier"/>
                <a:cs typeface="Courier"/>
              </a:rPr>
              <a:t>mbox</a:t>
            </a:r>
            <a:r>
              <a:rPr lang="en-US" sz="1600" dirty="0">
                <a:latin typeface="Courier"/>
                <a:cs typeface="Courier"/>
              </a:rPr>
              <a:t> ?date</a:t>
            </a:r>
          </a:p>
          <a:p>
            <a:r>
              <a:rPr lang="en-US" sz="1600" dirty="0">
                <a:latin typeface="Courier"/>
                <a:cs typeface="Courier"/>
              </a:rPr>
              <a:t>FROM NAMED &lt;http://</a:t>
            </a:r>
            <a:r>
              <a:rPr lang="en-US" sz="1600" dirty="0" err="1">
                <a:latin typeface="Courier"/>
                <a:cs typeface="Courier"/>
              </a:rPr>
              <a:t>example.org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alice</a:t>
            </a:r>
            <a:r>
              <a:rPr lang="en-US" sz="1600" dirty="0">
                <a:latin typeface="Courier"/>
                <a:cs typeface="Courier"/>
              </a:rPr>
              <a:t>&gt; </a:t>
            </a:r>
          </a:p>
          <a:p>
            <a:r>
              <a:rPr lang="en-US" sz="1600" dirty="0">
                <a:latin typeface="Courier"/>
                <a:cs typeface="Courier"/>
              </a:rPr>
              <a:t>FROM NAMED &lt;http://</a:t>
            </a:r>
            <a:r>
              <a:rPr lang="en-US" sz="1600" dirty="0" err="1">
                <a:latin typeface="Courier"/>
                <a:cs typeface="Courier"/>
              </a:rPr>
              <a:t>example.org</a:t>
            </a:r>
            <a:r>
              <a:rPr lang="en-US" sz="1600" dirty="0">
                <a:latin typeface="Courier"/>
                <a:cs typeface="Courier"/>
              </a:rPr>
              <a:t>/bob&gt; </a:t>
            </a:r>
          </a:p>
          <a:p>
            <a:r>
              <a:rPr lang="en-US" sz="1600" dirty="0">
                <a:latin typeface="Courier"/>
                <a:cs typeface="Courier"/>
              </a:rPr>
              <a:t>WHERE</a:t>
            </a:r>
          </a:p>
          <a:p>
            <a:r>
              <a:rPr lang="en-US" sz="1600" dirty="0">
                <a:latin typeface="Courier"/>
                <a:cs typeface="Courier"/>
              </a:rPr>
              <a:t>  {  ?g </a:t>
            </a:r>
            <a:r>
              <a:rPr lang="en-US" sz="1600" dirty="0" err="1">
                <a:latin typeface="Courier"/>
                <a:cs typeface="Courier"/>
              </a:rPr>
              <a:t>dc:publisher</a:t>
            </a:r>
            <a:r>
              <a:rPr lang="en-US" sz="1600" dirty="0">
                <a:latin typeface="Courier"/>
                <a:cs typeface="Courier"/>
              </a:rPr>
              <a:t> ?name ;</a:t>
            </a:r>
          </a:p>
          <a:p>
            <a:r>
              <a:rPr lang="en-US" sz="1600" dirty="0">
                <a:latin typeface="Courier"/>
                <a:cs typeface="Courier"/>
              </a:rPr>
              <a:t>        </a:t>
            </a:r>
            <a:r>
              <a:rPr lang="en-US" sz="1600" dirty="0" err="1">
                <a:latin typeface="Courier"/>
                <a:cs typeface="Courier"/>
              </a:rPr>
              <a:t>dc:date</a:t>
            </a:r>
            <a:r>
              <a:rPr lang="en-US" sz="1600" dirty="0">
                <a:latin typeface="Courier"/>
                <a:cs typeface="Courier"/>
              </a:rPr>
              <a:t> ?date .</a:t>
            </a:r>
          </a:p>
          <a:p>
            <a:r>
              <a:rPr lang="en-US" sz="1600" dirty="0">
                <a:latin typeface="Courier"/>
                <a:cs typeface="Courier"/>
              </a:rPr>
              <a:t>    GRAPH ?g</a:t>
            </a:r>
          </a:p>
          <a:p>
            <a:r>
              <a:rPr lang="en-US" sz="1600" dirty="0">
                <a:latin typeface="Courier"/>
                <a:cs typeface="Courier"/>
              </a:rPr>
              <a:t>      { ?person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?name ; </a:t>
            </a:r>
            <a:r>
              <a:rPr lang="en-US" sz="1600" dirty="0" err="1">
                <a:latin typeface="Courier"/>
                <a:cs typeface="Courier"/>
              </a:rPr>
              <a:t>foaf:mbox</a:t>
            </a:r>
            <a:r>
              <a:rPr lang="en-US" sz="1600" dirty="0">
                <a:latin typeface="Courier"/>
                <a:cs typeface="Courier"/>
              </a:rPr>
              <a:t> ?</a:t>
            </a:r>
            <a:r>
              <a:rPr lang="en-US" sz="1600" dirty="0" err="1">
                <a:latin typeface="Courier"/>
                <a:cs typeface="Courier"/>
              </a:rPr>
              <a:t>mbox</a:t>
            </a:r>
            <a:r>
              <a:rPr lang="en-US" sz="1600" dirty="0">
                <a:latin typeface="Courier"/>
                <a:cs typeface="Courier"/>
              </a:rPr>
              <a:t> }</a:t>
            </a:r>
          </a:p>
          <a:p>
            <a:r>
              <a:rPr lang="en-US" sz="1600" dirty="0">
                <a:latin typeface="Courier"/>
                <a:cs typeface="Courier"/>
              </a:rPr>
              <a:t>  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73465" y="169344"/>
            <a:ext cx="1803078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Default Graph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68481" y="1348773"/>
            <a:ext cx="2008062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Named Graph 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68481" y="2459921"/>
            <a:ext cx="2008062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Named Graph 2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55628" y="5613404"/>
            <a:ext cx="846747" cy="187410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/>
            <a:tailEnd type="triangle" w="med" len="lg"/>
          </a:ln>
        </p:spPr>
      </p:cxnSp>
      <p:sp>
        <p:nvSpPr>
          <p:cNvPr id="15" name="TextBox 14"/>
          <p:cNvSpPr txBox="1"/>
          <p:nvPr/>
        </p:nvSpPr>
        <p:spPr>
          <a:xfrm>
            <a:off x="4495345" y="5201048"/>
            <a:ext cx="205612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rIns="91440" rtlCol="0">
            <a:spAutoFit/>
          </a:bodyPr>
          <a:lstStyle/>
          <a:p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from Default Graph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00010" y="5734272"/>
            <a:ext cx="161361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rIns="91440" rtlCol="0">
            <a:spAutoFit/>
          </a:bodyPr>
          <a:lstStyle/>
          <a:p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from </a:t>
            </a:r>
          </a:p>
          <a:p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Named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Graphs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55106" y="6596390"/>
            <a:ext cx="2459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</a:t>
            </a:r>
            <a:r>
              <a:rPr lang="en-US" sz="11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Szekely</a:t>
            </a:r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, Jose Luis Ambite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" y="6591425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43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8984" y="72959"/>
            <a:ext cx="8133362" cy="107721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g:graph1 </a:t>
            </a:r>
            <a:r>
              <a:rPr lang="en-US" sz="1600" dirty="0" err="1">
                <a:latin typeface="Courier"/>
                <a:cs typeface="Courier"/>
              </a:rPr>
              <a:t>dc:publisher</a:t>
            </a:r>
            <a:r>
              <a:rPr lang="en-US" sz="1600" dirty="0">
                <a:latin typeface="Courier"/>
                <a:cs typeface="Courier"/>
              </a:rPr>
              <a:t> "Bob" .</a:t>
            </a:r>
          </a:p>
          <a:p>
            <a:r>
              <a:rPr lang="en-US" sz="1600" dirty="0">
                <a:latin typeface="Courier"/>
                <a:cs typeface="Courier"/>
              </a:rPr>
              <a:t>g:graph1 </a:t>
            </a:r>
            <a:r>
              <a:rPr lang="en-US" sz="1600" dirty="0" err="1">
                <a:latin typeface="Courier"/>
                <a:cs typeface="Courier"/>
              </a:rPr>
              <a:t>dc:date</a:t>
            </a:r>
            <a:r>
              <a:rPr lang="en-US" sz="1600" dirty="0">
                <a:latin typeface="Courier"/>
                <a:cs typeface="Courier"/>
              </a:rPr>
              <a:t> "2004-12-06"^^</a:t>
            </a:r>
            <a:r>
              <a:rPr lang="en-US" sz="1600" dirty="0" err="1">
                <a:latin typeface="Courier"/>
                <a:cs typeface="Courier"/>
              </a:rPr>
              <a:t>xsd:date</a:t>
            </a:r>
            <a:r>
              <a:rPr lang="en-US" sz="1600" dirty="0">
                <a:latin typeface="Courier"/>
                <a:cs typeface="Courier"/>
              </a:rPr>
              <a:t> .</a:t>
            </a:r>
          </a:p>
          <a:p>
            <a:r>
              <a:rPr lang="en-US" sz="1600" dirty="0">
                <a:latin typeface="Courier"/>
                <a:cs typeface="Courier"/>
              </a:rPr>
              <a:t>g:graph2 </a:t>
            </a:r>
            <a:r>
              <a:rPr lang="en-US" sz="1600" dirty="0" err="1">
                <a:latin typeface="Courier"/>
                <a:cs typeface="Courier"/>
              </a:rPr>
              <a:t>dc:publisher</a:t>
            </a:r>
            <a:r>
              <a:rPr lang="en-US" sz="1600" dirty="0">
                <a:latin typeface="Courier"/>
                <a:cs typeface="Courier"/>
              </a:rPr>
              <a:t> "Bob" .</a:t>
            </a:r>
          </a:p>
          <a:p>
            <a:r>
              <a:rPr lang="en-US" sz="1600" dirty="0">
                <a:latin typeface="Courier"/>
                <a:cs typeface="Courier"/>
              </a:rPr>
              <a:t>g:graph2 </a:t>
            </a:r>
            <a:r>
              <a:rPr lang="en-US" sz="1600" dirty="0" err="1">
                <a:latin typeface="Courier"/>
                <a:cs typeface="Courier"/>
              </a:rPr>
              <a:t>dc:date</a:t>
            </a:r>
            <a:r>
              <a:rPr lang="en-US" sz="1600" dirty="0">
                <a:latin typeface="Courier"/>
                <a:cs typeface="Courier"/>
              </a:rPr>
              <a:t> "2005-01-10"^^</a:t>
            </a:r>
            <a:r>
              <a:rPr lang="en-US" sz="1600" dirty="0" err="1">
                <a:latin typeface="Courier"/>
                <a:cs typeface="Courier"/>
              </a:rPr>
              <a:t>xsd:date</a:t>
            </a:r>
            <a:r>
              <a:rPr lang="en-US" sz="1600" dirty="0">
                <a:latin typeface="Courier"/>
                <a:cs typeface="Courier"/>
              </a:rPr>
              <a:t> .</a:t>
            </a:r>
          </a:p>
        </p:txBody>
      </p:sp>
      <p:sp>
        <p:nvSpPr>
          <p:cNvPr id="5" name="Rectangle 4"/>
          <p:cNvSpPr/>
          <p:nvPr/>
        </p:nvSpPr>
        <p:spPr>
          <a:xfrm>
            <a:off x="528984" y="1243326"/>
            <a:ext cx="8133362" cy="107721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_:a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"Alice" .</a:t>
            </a:r>
          </a:p>
          <a:p>
            <a:r>
              <a:rPr lang="en-US" sz="1600" dirty="0">
                <a:latin typeface="Courier"/>
                <a:cs typeface="Courier"/>
              </a:rPr>
              <a:t>_:a </a:t>
            </a:r>
            <a:r>
              <a:rPr lang="en-US" sz="1600" dirty="0" err="1">
                <a:latin typeface="Courier"/>
                <a:cs typeface="Courier"/>
              </a:rPr>
              <a:t>foaf:mbox</a:t>
            </a:r>
            <a:r>
              <a:rPr lang="en-US" sz="1600" dirty="0">
                <a:latin typeface="Courier"/>
                <a:cs typeface="Courier"/>
              </a:rPr>
              <a:t> &lt;</a:t>
            </a:r>
            <a:r>
              <a:rPr lang="en-US" sz="1600" dirty="0" err="1">
                <a:latin typeface="Courier"/>
                <a:cs typeface="Courier"/>
              </a:rPr>
              <a:t>mailto:alice@work.example</a:t>
            </a:r>
            <a:r>
              <a:rPr lang="en-US" sz="1600" dirty="0">
                <a:latin typeface="Courier"/>
                <a:cs typeface="Courier"/>
              </a:rPr>
              <a:t>&gt; .</a:t>
            </a:r>
          </a:p>
          <a:p>
            <a:r>
              <a:rPr lang="en-US" sz="1600" dirty="0">
                <a:latin typeface="Courier"/>
                <a:cs typeface="Courier"/>
              </a:rPr>
              <a:t>_:b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"Bob" .</a:t>
            </a:r>
          </a:p>
          <a:p>
            <a:r>
              <a:rPr lang="en-US" sz="1600" dirty="0">
                <a:latin typeface="Courier"/>
                <a:cs typeface="Courier"/>
              </a:rPr>
              <a:t>_:b </a:t>
            </a:r>
            <a:r>
              <a:rPr lang="en-US" sz="1600" dirty="0" err="1">
                <a:latin typeface="Courier"/>
                <a:cs typeface="Courier"/>
              </a:rPr>
              <a:t>foaf:mbox</a:t>
            </a:r>
            <a:r>
              <a:rPr lang="en-US" sz="1600" dirty="0">
                <a:latin typeface="Courier"/>
                <a:cs typeface="Courier"/>
              </a:rPr>
              <a:t> &lt;</a:t>
            </a:r>
            <a:r>
              <a:rPr lang="en-US" sz="1600" dirty="0" err="1">
                <a:latin typeface="Courier"/>
                <a:cs typeface="Courier"/>
              </a:rPr>
              <a:t>mailto:bob@oldcorp.example.org</a:t>
            </a:r>
            <a:r>
              <a:rPr lang="en-US" sz="1600" dirty="0">
                <a:latin typeface="Courier"/>
                <a:cs typeface="Courier"/>
              </a:rPr>
              <a:t>&gt; .</a:t>
            </a:r>
          </a:p>
        </p:txBody>
      </p:sp>
      <p:sp>
        <p:nvSpPr>
          <p:cNvPr id="7" name="Rectangle 6"/>
          <p:cNvSpPr/>
          <p:nvPr/>
        </p:nvSpPr>
        <p:spPr>
          <a:xfrm>
            <a:off x="528984" y="2390810"/>
            <a:ext cx="8133362" cy="107721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_:a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"Alice" .</a:t>
            </a:r>
          </a:p>
          <a:p>
            <a:r>
              <a:rPr lang="en-US" sz="1600" dirty="0">
                <a:latin typeface="Courier"/>
                <a:cs typeface="Courier"/>
              </a:rPr>
              <a:t>_:a </a:t>
            </a:r>
            <a:r>
              <a:rPr lang="en-US" sz="1600" dirty="0" err="1">
                <a:latin typeface="Courier"/>
                <a:cs typeface="Courier"/>
              </a:rPr>
              <a:t>foaf:mbox</a:t>
            </a:r>
            <a:r>
              <a:rPr lang="en-US" sz="1600" dirty="0">
                <a:latin typeface="Courier"/>
                <a:cs typeface="Courier"/>
              </a:rPr>
              <a:t> &lt;</a:t>
            </a:r>
            <a:r>
              <a:rPr lang="en-US" sz="1600" dirty="0" err="1">
                <a:latin typeface="Courier"/>
                <a:cs typeface="Courier"/>
              </a:rPr>
              <a:t>mailto:alice@work.example</a:t>
            </a:r>
            <a:r>
              <a:rPr lang="en-US" sz="1600" dirty="0">
                <a:latin typeface="Courier"/>
                <a:cs typeface="Courier"/>
              </a:rPr>
              <a:t>&gt; .</a:t>
            </a:r>
          </a:p>
          <a:p>
            <a:r>
              <a:rPr lang="en-US" sz="1600" dirty="0">
                <a:latin typeface="Courier"/>
                <a:cs typeface="Courier"/>
              </a:rPr>
              <a:t>_:b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"Bob" .</a:t>
            </a:r>
          </a:p>
          <a:p>
            <a:r>
              <a:rPr lang="en-US" sz="1600" dirty="0">
                <a:latin typeface="Courier"/>
                <a:cs typeface="Courier"/>
              </a:rPr>
              <a:t>_:b </a:t>
            </a:r>
            <a:r>
              <a:rPr lang="en-US" sz="1600" dirty="0" err="1">
                <a:latin typeface="Courier"/>
                <a:cs typeface="Courier"/>
              </a:rPr>
              <a:t>foaf:mbox</a:t>
            </a:r>
            <a:r>
              <a:rPr lang="en-US" sz="1600" dirty="0">
                <a:latin typeface="Courier"/>
                <a:cs typeface="Courier"/>
              </a:rPr>
              <a:t> &lt;</a:t>
            </a:r>
            <a:r>
              <a:rPr lang="en-US" sz="1600" dirty="0" err="1">
                <a:latin typeface="Courier"/>
                <a:cs typeface="Courier"/>
              </a:rPr>
              <a:t>mailto:bob@newcorp.example.org</a:t>
            </a:r>
            <a:r>
              <a:rPr lang="en-US" sz="1600" dirty="0">
                <a:latin typeface="Courier"/>
                <a:cs typeface="Courier"/>
              </a:rPr>
              <a:t>&gt; .</a:t>
            </a:r>
          </a:p>
        </p:txBody>
      </p:sp>
      <p:sp>
        <p:nvSpPr>
          <p:cNvPr id="8" name="Rectangle 7"/>
          <p:cNvSpPr/>
          <p:nvPr/>
        </p:nvSpPr>
        <p:spPr>
          <a:xfrm>
            <a:off x="822420" y="3538552"/>
            <a:ext cx="6994769" cy="25545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PREFIX 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: &lt;http://</a:t>
            </a:r>
            <a:r>
              <a:rPr lang="en-US" sz="1600" dirty="0" err="1">
                <a:latin typeface="Courier"/>
                <a:cs typeface="Courier"/>
              </a:rPr>
              <a:t>xmlns.com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/0.1/&gt;</a:t>
            </a:r>
          </a:p>
          <a:p>
            <a:r>
              <a:rPr lang="en-US" sz="1600" dirty="0">
                <a:latin typeface="Courier"/>
                <a:cs typeface="Courier"/>
              </a:rPr>
              <a:t>PREFIX dc:   &lt;http://</a:t>
            </a:r>
            <a:r>
              <a:rPr lang="en-US" sz="1600" dirty="0" err="1">
                <a:latin typeface="Courier"/>
                <a:cs typeface="Courier"/>
              </a:rPr>
              <a:t>purl.org</a:t>
            </a:r>
            <a:r>
              <a:rPr lang="en-US" sz="1600" dirty="0">
                <a:latin typeface="Courier"/>
                <a:cs typeface="Courier"/>
              </a:rPr>
              <a:t>/dc/elements/1.1/&gt;</a:t>
            </a:r>
          </a:p>
          <a:p>
            <a:r>
              <a:rPr lang="en-US" sz="1600" dirty="0">
                <a:latin typeface="Courier"/>
                <a:cs typeface="Courier"/>
              </a:rPr>
              <a:t>SELECT ?name ?</a:t>
            </a:r>
            <a:r>
              <a:rPr lang="en-US" sz="1600" dirty="0" err="1">
                <a:latin typeface="Courier"/>
                <a:cs typeface="Courier"/>
              </a:rPr>
              <a:t>mbox</a:t>
            </a:r>
            <a:r>
              <a:rPr lang="en-US" sz="1600" dirty="0">
                <a:latin typeface="Courier"/>
                <a:cs typeface="Courier"/>
              </a:rPr>
              <a:t> ?date</a:t>
            </a:r>
          </a:p>
          <a:p>
            <a:r>
              <a:rPr lang="en-US" sz="1600" dirty="0">
                <a:latin typeface="Courier"/>
                <a:cs typeface="Courier"/>
              </a:rPr>
              <a:t>FROM NAMED &lt;http://</a:t>
            </a:r>
            <a:r>
              <a:rPr lang="en-US" sz="1600" dirty="0" err="1">
                <a:latin typeface="Courier"/>
                <a:cs typeface="Courier"/>
              </a:rPr>
              <a:t>example.org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alice</a:t>
            </a:r>
            <a:r>
              <a:rPr lang="en-US" sz="1600" dirty="0">
                <a:latin typeface="Courier"/>
                <a:cs typeface="Courier"/>
              </a:rPr>
              <a:t>&gt; </a:t>
            </a:r>
          </a:p>
          <a:p>
            <a:r>
              <a:rPr lang="en-US" sz="1600" dirty="0">
                <a:latin typeface="Courier"/>
                <a:cs typeface="Courier"/>
              </a:rPr>
              <a:t>FROM NAMED &lt;http://</a:t>
            </a:r>
            <a:r>
              <a:rPr lang="en-US" sz="1600" dirty="0" err="1">
                <a:latin typeface="Courier"/>
                <a:cs typeface="Courier"/>
              </a:rPr>
              <a:t>example.org</a:t>
            </a:r>
            <a:r>
              <a:rPr lang="en-US" sz="1600" dirty="0">
                <a:latin typeface="Courier"/>
                <a:cs typeface="Courier"/>
              </a:rPr>
              <a:t>/bob&gt; </a:t>
            </a:r>
          </a:p>
          <a:p>
            <a:r>
              <a:rPr lang="en-US" sz="1600" dirty="0">
                <a:latin typeface="Courier"/>
                <a:cs typeface="Courier"/>
              </a:rPr>
              <a:t>WHERE</a:t>
            </a:r>
          </a:p>
          <a:p>
            <a:r>
              <a:rPr lang="en-US" sz="1600" dirty="0">
                <a:latin typeface="Courier"/>
                <a:cs typeface="Courier"/>
              </a:rPr>
              <a:t>  {  ?g </a:t>
            </a:r>
            <a:r>
              <a:rPr lang="en-US" sz="1600" dirty="0" err="1">
                <a:latin typeface="Courier"/>
                <a:cs typeface="Courier"/>
              </a:rPr>
              <a:t>dc:publisher</a:t>
            </a:r>
            <a:r>
              <a:rPr lang="en-US" sz="1600" dirty="0">
                <a:latin typeface="Courier"/>
                <a:cs typeface="Courier"/>
              </a:rPr>
              <a:t> ?name ; </a:t>
            </a:r>
            <a:r>
              <a:rPr lang="en-US" sz="1600" dirty="0" err="1">
                <a:latin typeface="Courier"/>
                <a:cs typeface="Courier"/>
              </a:rPr>
              <a:t>dc:date</a:t>
            </a:r>
            <a:r>
              <a:rPr lang="en-US" sz="1600" dirty="0">
                <a:latin typeface="Courier"/>
                <a:cs typeface="Courier"/>
              </a:rPr>
              <a:t> ?date .</a:t>
            </a:r>
          </a:p>
          <a:p>
            <a:r>
              <a:rPr lang="en-US" sz="1600" dirty="0">
                <a:latin typeface="Courier"/>
                <a:cs typeface="Courier"/>
              </a:rPr>
              <a:t>    GRAPH ?g</a:t>
            </a:r>
          </a:p>
          <a:p>
            <a:r>
              <a:rPr lang="en-US" sz="1600" dirty="0">
                <a:latin typeface="Courier"/>
                <a:cs typeface="Courier"/>
              </a:rPr>
              <a:t>      { ?person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?name ; </a:t>
            </a:r>
            <a:r>
              <a:rPr lang="en-US" sz="1600" dirty="0" err="1">
                <a:latin typeface="Courier"/>
                <a:cs typeface="Courier"/>
              </a:rPr>
              <a:t>foaf:mbox</a:t>
            </a:r>
            <a:r>
              <a:rPr lang="en-US" sz="1600" dirty="0">
                <a:latin typeface="Courier"/>
                <a:cs typeface="Courier"/>
              </a:rPr>
              <a:t> ?</a:t>
            </a:r>
            <a:r>
              <a:rPr lang="en-US" sz="1600" dirty="0" err="1">
                <a:latin typeface="Courier"/>
                <a:cs typeface="Courier"/>
              </a:rPr>
              <a:t>mbox</a:t>
            </a:r>
            <a:r>
              <a:rPr lang="en-US" sz="1600" dirty="0">
                <a:latin typeface="Courier"/>
                <a:cs typeface="Courier"/>
              </a:rPr>
              <a:t> }</a:t>
            </a:r>
          </a:p>
          <a:p>
            <a:r>
              <a:rPr lang="en-US" sz="1600" dirty="0">
                <a:latin typeface="Courier"/>
                <a:cs typeface="Courier"/>
              </a:rPr>
              <a:t>  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73465" y="88529"/>
            <a:ext cx="1803078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Default Graph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68481" y="1267958"/>
            <a:ext cx="2008062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Named Graph 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68481" y="2379106"/>
            <a:ext cx="2008062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Named Graph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57506" y="4932411"/>
            <a:ext cx="205612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rIns="91440" rtlCol="0">
            <a:spAutoFit/>
          </a:bodyPr>
          <a:lstStyle/>
          <a:p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from Default Graph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00009" y="5442947"/>
            <a:ext cx="179389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rIns="91440" rtlCol="0">
            <a:spAutoFit/>
          </a:bodyPr>
          <a:lstStyle/>
          <a:p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from </a:t>
            </a:r>
          </a:p>
          <a:p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Named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Graphs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55106" y="6596390"/>
            <a:ext cx="2459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</a:t>
            </a:r>
            <a:r>
              <a:rPr lang="en-US" sz="11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Szekely</a:t>
            </a:r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, Jose Luis Ambite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" y="6591425"/>
            <a:ext cx="779618" cy="274638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525996"/>
              </p:ext>
            </p:extLst>
          </p:nvPr>
        </p:nvGraphicFramePr>
        <p:xfrm>
          <a:off x="1406814" y="5830238"/>
          <a:ext cx="4749909" cy="82296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5484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6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4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mbox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date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"Bob"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&lt;mailto:bob@oldcorp.example.org&gt;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"2004-12-06"^^</a:t>
                      </a:r>
                      <a:r>
                        <a:rPr lang="en-US" sz="1200" dirty="0" err="1"/>
                        <a:t>xsd:date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/>
                        <a:t>"Bob"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&lt;</a:t>
                      </a:r>
                      <a:r>
                        <a:rPr lang="en-US" sz="1200" dirty="0" err="1"/>
                        <a:t>mailto:bob@newcorp.example.org</a:t>
                      </a:r>
                      <a:r>
                        <a:rPr lang="en-US" sz="1200" dirty="0"/>
                        <a:t>&gt;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"2005-01-10"^^</a:t>
                      </a:r>
                      <a:r>
                        <a:rPr lang="en-US" sz="1200" dirty="0" err="1"/>
                        <a:t>xsd:date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22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3376" y="244047"/>
            <a:ext cx="44213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ndale Mono"/>
                <a:cs typeface="Andale Mono"/>
              </a:rPr>
              <a:t>Take the following four named graphs...</a:t>
            </a:r>
          </a:p>
          <a:p>
            <a:endParaRPr lang="en-US" sz="1200" dirty="0">
              <a:latin typeface="Andale Mono"/>
              <a:cs typeface="Andale Mono"/>
            </a:endParaRPr>
          </a:p>
          <a:p>
            <a:r>
              <a:rPr lang="en-US" sz="1200" dirty="0">
                <a:latin typeface="Andale Mono"/>
                <a:cs typeface="Andale Mono"/>
              </a:rPr>
              <a:t>&lt;http://</a:t>
            </a:r>
            <a:r>
              <a:rPr lang="en-US" sz="1200" dirty="0" err="1">
                <a:latin typeface="Andale Mono"/>
                <a:cs typeface="Andale Mono"/>
              </a:rPr>
              <a:t>grapha.com</a:t>
            </a:r>
            <a:r>
              <a:rPr lang="en-US" sz="1200" dirty="0">
                <a:latin typeface="Andale Mono"/>
                <a:cs typeface="Andale Mono"/>
              </a:rPr>
              <a:t>&gt; = { &lt;a1&gt; &lt;p&gt; &lt;a2&gt; . }</a:t>
            </a:r>
          </a:p>
          <a:p>
            <a:r>
              <a:rPr lang="en-US" sz="1200" dirty="0">
                <a:latin typeface="Andale Mono"/>
                <a:cs typeface="Andale Mono"/>
              </a:rPr>
              <a:t>&lt;http://</a:t>
            </a:r>
            <a:r>
              <a:rPr lang="en-US" sz="1200" dirty="0" err="1">
                <a:latin typeface="Andale Mono"/>
                <a:cs typeface="Andale Mono"/>
              </a:rPr>
              <a:t>graphb.com</a:t>
            </a:r>
            <a:r>
              <a:rPr lang="en-US" sz="1200" dirty="0">
                <a:latin typeface="Andale Mono"/>
                <a:cs typeface="Andale Mono"/>
              </a:rPr>
              <a:t>&gt; = { &lt;b1&gt; &lt;p&gt; &lt;b2&gt; . }</a:t>
            </a:r>
          </a:p>
          <a:p>
            <a:r>
              <a:rPr lang="en-US" sz="1200" dirty="0">
                <a:latin typeface="Andale Mono"/>
                <a:cs typeface="Andale Mono"/>
              </a:rPr>
              <a:t>&lt;http://</a:t>
            </a:r>
            <a:r>
              <a:rPr lang="en-US" sz="1200" dirty="0" err="1">
                <a:latin typeface="Andale Mono"/>
                <a:cs typeface="Andale Mono"/>
              </a:rPr>
              <a:t>graphc.com</a:t>
            </a:r>
            <a:r>
              <a:rPr lang="en-US" sz="1200" dirty="0">
                <a:latin typeface="Andale Mono"/>
                <a:cs typeface="Andale Mono"/>
              </a:rPr>
              <a:t>&gt; = { &lt;c1&gt; &lt;p&gt; &lt;c2&gt; . }</a:t>
            </a:r>
          </a:p>
          <a:p>
            <a:r>
              <a:rPr lang="en-US" sz="1200" dirty="0">
                <a:latin typeface="Andale Mono"/>
                <a:cs typeface="Andale Mono"/>
              </a:rPr>
              <a:t>&lt;http://</a:t>
            </a:r>
            <a:r>
              <a:rPr lang="en-US" sz="1200" dirty="0" err="1">
                <a:latin typeface="Andale Mono"/>
                <a:cs typeface="Andale Mono"/>
              </a:rPr>
              <a:t>graphd.com</a:t>
            </a:r>
            <a:r>
              <a:rPr lang="en-US" sz="1200" dirty="0">
                <a:latin typeface="Andale Mono"/>
                <a:cs typeface="Andale Mono"/>
              </a:rPr>
              <a:t>&gt; = { &lt;d1&gt; &lt;p&gt; &lt;d2&gt; . }</a:t>
            </a:r>
          </a:p>
          <a:p>
            <a:endParaRPr lang="en-US" sz="1200" dirty="0">
              <a:latin typeface="Andale Mono"/>
              <a:cs typeface="Andale Mon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44774" y="232447"/>
            <a:ext cx="44213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  <a:latin typeface="Andale Mono"/>
                <a:cs typeface="Andale Mono"/>
              </a:rPr>
              <a:t>SELECT ?s WHERE { ?s &lt;p&gt; ?o }</a:t>
            </a:r>
          </a:p>
          <a:p>
            <a:r>
              <a:rPr lang="en-US" sz="1200" dirty="0">
                <a:latin typeface="Andale Mono"/>
                <a:cs typeface="Andale Mono"/>
              </a:rPr>
              <a:t>will often give &lt;a1&gt;, &lt;b1&gt;, &lt;c1&gt;, &lt;d1&gt;, but this depends on what the default graph is implicitly defined as.</a:t>
            </a:r>
          </a:p>
          <a:p>
            <a:endParaRPr lang="en-US" sz="1200" dirty="0">
              <a:latin typeface="Andale Mono"/>
              <a:cs typeface="Andale Mon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9" y="6418754"/>
            <a:ext cx="91424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4F81BD"/>
                </a:solidFill>
                <a:latin typeface="Andale Mono"/>
                <a:cs typeface="Andale Mono"/>
              </a:rPr>
              <a:t>http://</a:t>
            </a:r>
            <a:r>
              <a:rPr lang="en-US" sz="1200" dirty="0" err="1">
                <a:solidFill>
                  <a:srgbClr val="4F81BD"/>
                </a:solidFill>
                <a:latin typeface="Andale Mono"/>
                <a:cs typeface="Andale Mono"/>
              </a:rPr>
              <a:t>answers.semanticweb.com</a:t>
            </a:r>
            <a:r>
              <a:rPr lang="en-US" sz="1200" dirty="0">
                <a:solidFill>
                  <a:srgbClr val="4F81BD"/>
                </a:solidFill>
                <a:latin typeface="Andale Mono"/>
                <a:cs typeface="Andale Mono"/>
              </a:rPr>
              <a:t>/questions/11509/what-is-the-difference-between-from-and-from-named</a:t>
            </a:r>
          </a:p>
        </p:txBody>
      </p:sp>
    </p:spTree>
    <p:extLst>
      <p:ext uri="{BB962C8B-B14F-4D97-AF65-F5344CB8AC3E}">
        <p14:creationId xmlns:p14="http://schemas.microsoft.com/office/powerpoint/2010/main" val="25739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3376" y="244047"/>
            <a:ext cx="44213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ndale Mono"/>
                <a:cs typeface="Andale Mono"/>
              </a:rPr>
              <a:t>Take the following four named graphs...</a:t>
            </a:r>
          </a:p>
          <a:p>
            <a:endParaRPr lang="en-US" sz="1200" dirty="0">
              <a:latin typeface="Andale Mono"/>
              <a:cs typeface="Andale Mono"/>
            </a:endParaRPr>
          </a:p>
          <a:p>
            <a:r>
              <a:rPr lang="en-US" sz="1200" dirty="0">
                <a:latin typeface="Andale Mono"/>
                <a:cs typeface="Andale Mono"/>
              </a:rPr>
              <a:t>&lt;http://</a:t>
            </a:r>
            <a:r>
              <a:rPr lang="en-US" sz="1200" dirty="0" err="1">
                <a:latin typeface="Andale Mono"/>
                <a:cs typeface="Andale Mono"/>
              </a:rPr>
              <a:t>grapha.com</a:t>
            </a:r>
            <a:r>
              <a:rPr lang="en-US" sz="1200" dirty="0">
                <a:latin typeface="Andale Mono"/>
                <a:cs typeface="Andale Mono"/>
              </a:rPr>
              <a:t>&gt; = { &lt;a1&gt; &lt;p&gt; &lt;a2&gt; . }</a:t>
            </a:r>
          </a:p>
          <a:p>
            <a:r>
              <a:rPr lang="en-US" sz="1200" dirty="0">
                <a:latin typeface="Andale Mono"/>
                <a:cs typeface="Andale Mono"/>
              </a:rPr>
              <a:t>&lt;http://</a:t>
            </a:r>
            <a:r>
              <a:rPr lang="en-US" sz="1200" dirty="0" err="1">
                <a:latin typeface="Andale Mono"/>
                <a:cs typeface="Andale Mono"/>
              </a:rPr>
              <a:t>graphb.com</a:t>
            </a:r>
            <a:r>
              <a:rPr lang="en-US" sz="1200" dirty="0">
                <a:latin typeface="Andale Mono"/>
                <a:cs typeface="Andale Mono"/>
              </a:rPr>
              <a:t>&gt; = { &lt;b1&gt; &lt;p&gt; &lt;b2&gt; . }</a:t>
            </a:r>
          </a:p>
          <a:p>
            <a:r>
              <a:rPr lang="en-US" sz="1200" dirty="0">
                <a:latin typeface="Andale Mono"/>
                <a:cs typeface="Andale Mono"/>
              </a:rPr>
              <a:t>&lt;http://</a:t>
            </a:r>
            <a:r>
              <a:rPr lang="en-US" sz="1200" dirty="0" err="1">
                <a:latin typeface="Andale Mono"/>
                <a:cs typeface="Andale Mono"/>
              </a:rPr>
              <a:t>graphc.com</a:t>
            </a:r>
            <a:r>
              <a:rPr lang="en-US" sz="1200" dirty="0">
                <a:latin typeface="Andale Mono"/>
                <a:cs typeface="Andale Mono"/>
              </a:rPr>
              <a:t>&gt; = { &lt;c1&gt; &lt;p&gt; &lt;c2&gt; . }</a:t>
            </a:r>
          </a:p>
          <a:p>
            <a:r>
              <a:rPr lang="en-US" sz="1200" dirty="0">
                <a:latin typeface="Andale Mono"/>
                <a:cs typeface="Andale Mono"/>
              </a:rPr>
              <a:t>&lt;http://</a:t>
            </a:r>
            <a:r>
              <a:rPr lang="en-US" sz="1200" dirty="0" err="1">
                <a:latin typeface="Andale Mono"/>
                <a:cs typeface="Andale Mono"/>
              </a:rPr>
              <a:t>graphd.com</a:t>
            </a:r>
            <a:r>
              <a:rPr lang="en-US" sz="1200" dirty="0">
                <a:latin typeface="Andale Mono"/>
                <a:cs typeface="Andale Mono"/>
              </a:rPr>
              <a:t>&gt; = { &lt;d1&gt; &lt;p&gt; &lt;d2&gt; . }</a:t>
            </a:r>
          </a:p>
          <a:p>
            <a:endParaRPr lang="en-US" sz="1200" dirty="0">
              <a:latin typeface="Andale Mono"/>
              <a:cs typeface="Andale Mon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44774" y="232447"/>
            <a:ext cx="4421398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  <a:latin typeface="Andale Mono"/>
                <a:cs typeface="Andale Mono"/>
              </a:rPr>
              <a:t>SELECT ?s WHERE { ?s &lt;p&gt; ?o }</a:t>
            </a:r>
          </a:p>
          <a:p>
            <a:r>
              <a:rPr lang="en-US" sz="1200" dirty="0">
                <a:latin typeface="Andale Mono"/>
                <a:cs typeface="Andale Mono"/>
              </a:rPr>
              <a:t>will often give &lt;a1&gt;, &lt;b1&gt;, &lt;c1&gt;, &lt;d1&gt;, but this depends on what the default graph is implicitly defined as.</a:t>
            </a:r>
          </a:p>
          <a:p>
            <a:endParaRPr lang="en-US" sz="1200" dirty="0">
              <a:latin typeface="Andale Mono"/>
              <a:cs typeface="Andale Mono"/>
            </a:endParaRP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FROM &lt;http://</a:t>
            </a:r>
            <a:r>
              <a:rPr lang="en-US" sz="1200" dirty="0" err="1">
                <a:solidFill>
                  <a:srgbClr val="C0504D"/>
                </a:solidFill>
                <a:latin typeface="Andale Mono"/>
                <a:cs typeface="Andale Mono"/>
              </a:rPr>
              <a:t>grapha.com</a:t>
            </a:r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&gt;</a:t>
            </a: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SELECT ?s WHERE { ?s &lt;p&gt; ?o }</a:t>
            </a:r>
          </a:p>
          <a:p>
            <a:r>
              <a:rPr lang="en-US" sz="1200" dirty="0">
                <a:latin typeface="Andale Mono"/>
                <a:cs typeface="Andale Mono"/>
              </a:rPr>
              <a:t>should give &lt;a1&gt;.</a:t>
            </a:r>
          </a:p>
          <a:p>
            <a:endParaRPr lang="en-US" sz="1200" dirty="0">
              <a:latin typeface="Andale Mono"/>
              <a:cs typeface="Andale Mon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9" y="6418754"/>
            <a:ext cx="91424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4F81BD"/>
                </a:solidFill>
                <a:latin typeface="Andale Mono"/>
                <a:cs typeface="Andale Mono"/>
              </a:rPr>
              <a:t>http://</a:t>
            </a:r>
            <a:r>
              <a:rPr lang="en-US" sz="1200" dirty="0" err="1">
                <a:solidFill>
                  <a:srgbClr val="4F81BD"/>
                </a:solidFill>
                <a:latin typeface="Andale Mono"/>
                <a:cs typeface="Andale Mono"/>
              </a:rPr>
              <a:t>answers.semanticweb.com</a:t>
            </a:r>
            <a:r>
              <a:rPr lang="en-US" sz="1200" dirty="0">
                <a:solidFill>
                  <a:srgbClr val="4F81BD"/>
                </a:solidFill>
                <a:latin typeface="Andale Mono"/>
                <a:cs typeface="Andale Mono"/>
              </a:rPr>
              <a:t>/questions/11509/what-is-the-difference-between-from-and-from-named</a:t>
            </a:r>
          </a:p>
        </p:txBody>
      </p:sp>
    </p:spTree>
    <p:extLst>
      <p:ext uri="{BB962C8B-B14F-4D97-AF65-F5344CB8AC3E}">
        <p14:creationId xmlns:p14="http://schemas.microsoft.com/office/powerpoint/2010/main" val="52843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3376" y="244047"/>
            <a:ext cx="44213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ndale Mono"/>
                <a:cs typeface="Andale Mono"/>
              </a:rPr>
              <a:t>Take the following four named graphs...</a:t>
            </a:r>
          </a:p>
          <a:p>
            <a:endParaRPr lang="en-US" sz="1200" dirty="0">
              <a:latin typeface="Andale Mono"/>
              <a:cs typeface="Andale Mono"/>
            </a:endParaRPr>
          </a:p>
          <a:p>
            <a:r>
              <a:rPr lang="en-US" sz="1200" dirty="0">
                <a:latin typeface="Andale Mono"/>
                <a:cs typeface="Andale Mono"/>
              </a:rPr>
              <a:t>&lt;http://</a:t>
            </a:r>
            <a:r>
              <a:rPr lang="en-US" sz="1200" dirty="0" err="1">
                <a:latin typeface="Andale Mono"/>
                <a:cs typeface="Andale Mono"/>
              </a:rPr>
              <a:t>grapha.com</a:t>
            </a:r>
            <a:r>
              <a:rPr lang="en-US" sz="1200" dirty="0">
                <a:latin typeface="Andale Mono"/>
                <a:cs typeface="Andale Mono"/>
              </a:rPr>
              <a:t>&gt; = { &lt;a1&gt; &lt;p&gt; &lt;a2&gt; . }</a:t>
            </a:r>
          </a:p>
          <a:p>
            <a:r>
              <a:rPr lang="en-US" sz="1200" dirty="0">
                <a:latin typeface="Andale Mono"/>
                <a:cs typeface="Andale Mono"/>
              </a:rPr>
              <a:t>&lt;http://</a:t>
            </a:r>
            <a:r>
              <a:rPr lang="en-US" sz="1200" dirty="0" err="1">
                <a:latin typeface="Andale Mono"/>
                <a:cs typeface="Andale Mono"/>
              </a:rPr>
              <a:t>graphb.com</a:t>
            </a:r>
            <a:r>
              <a:rPr lang="en-US" sz="1200" dirty="0">
                <a:latin typeface="Andale Mono"/>
                <a:cs typeface="Andale Mono"/>
              </a:rPr>
              <a:t>&gt; = { &lt;b1&gt; &lt;p&gt; &lt;b2&gt; . }</a:t>
            </a:r>
          </a:p>
          <a:p>
            <a:r>
              <a:rPr lang="en-US" sz="1200" dirty="0">
                <a:latin typeface="Andale Mono"/>
                <a:cs typeface="Andale Mono"/>
              </a:rPr>
              <a:t>&lt;http://</a:t>
            </a:r>
            <a:r>
              <a:rPr lang="en-US" sz="1200" dirty="0" err="1">
                <a:latin typeface="Andale Mono"/>
                <a:cs typeface="Andale Mono"/>
              </a:rPr>
              <a:t>graphc.com</a:t>
            </a:r>
            <a:r>
              <a:rPr lang="en-US" sz="1200" dirty="0">
                <a:latin typeface="Andale Mono"/>
                <a:cs typeface="Andale Mono"/>
              </a:rPr>
              <a:t>&gt; = { &lt;c1&gt; &lt;p&gt; &lt;c2&gt; . }</a:t>
            </a:r>
          </a:p>
          <a:p>
            <a:r>
              <a:rPr lang="en-US" sz="1200" dirty="0">
                <a:latin typeface="Andale Mono"/>
                <a:cs typeface="Andale Mono"/>
              </a:rPr>
              <a:t>&lt;http://</a:t>
            </a:r>
            <a:r>
              <a:rPr lang="en-US" sz="1200" dirty="0" err="1">
                <a:latin typeface="Andale Mono"/>
                <a:cs typeface="Andale Mono"/>
              </a:rPr>
              <a:t>graphd.com</a:t>
            </a:r>
            <a:r>
              <a:rPr lang="en-US" sz="1200" dirty="0">
                <a:latin typeface="Andale Mono"/>
                <a:cs typeface="Andale Mono"/>
              </a:rPr>
              <a:t>&gt; = { &lt;d1&gt; &lt;p&gt; &lt;d2&gt; . }</a:t>
            </a:r>
          </a:p>
          <a:p>
            <a:endParaRPr lang="en-US" sz="1200" dirty="0">
              <a:latin typeface="Andale Mono"/>
              <a:cs typeface="Andale Mon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44774" y="232447"/>
            <a:ext cx="442139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  <a:latin typeface="Andale Mono"/>
                <a:cs typeface="Andale Mono"/>
              </a:rPr>
              <a:t>SELECT ?s WHERE { ?s &lt;p&gt; ?o }</a:t>
            </a:r>
          </a:p>
          <a:p>
            <a:r>
              <a:rPr lang="en-US" sz="1200" dirty="0">
                <a:latin typeface="Andale Mono"/>
                <a:cs typeface="Andale Mono"/>
              </a:rPr>
              <a:t>will often give &lt;a1&gt;, &lt;b1&gt;, &lt;c1&gt;, &lt;d1&gt;, but this depends on what the default graph is implicitly defined as.</a:t>
            </a:r>
          </a:p>
          <a:p>
            <a:endParaRPr lang="en-US" sz="1200" dirty="0">
              <a:latin typeface="Andale Mono"/>
              <a:cs typeface="Andale Mono"/>
            </a:endParaRP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FROM &lt;http://</a:t>
            </a:r>
            <a:r>
              <a:rPr lang="en-US" sz="1200" dirty="0" err="1">
                <a:solidFill>
                  <a:srgbClr val="C0504D"/>
                </a:solidFill>
                <a:latin typeface="Andale Mono"/>
                <a:cs typeface="Andale Mono"/>
              </a:rPr>
              <a:t>grapha.com</a:t>
            </a:r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&gt;</a:t>
            </a: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SELECT ?s WHERE { ?s &lt;p&gt; ?o }</a:t>
            </a:r>
          </a:p>
          <a:p>
            <a:r>
              <a:rPr lang="en-US" sz="1200" dirty="0">
                <a:latin typeface="Andale Mono"/>
                <a:cs typeface="Andale Mono"/>
              </a:rPr>
              <a:t>should give &lt;a1&gt;.</a:t>
            </a:r>
          </a:p>
          <a:p>
            <a:endParaRPr lang="en-US" sz="1200" dirty="0">
              <a:latin typeface="Andale Mono"/>
              <a:cs typeface="Andale Mono"/>
            </a:endParaRP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FROM NAMED &lt;http://</a:t>
            </a:r>
            <a:r>
              <a:rPr lang="en-US" sz="1200" dirty="0" err="1">
                <a:solidFill>
                  <a:srgbClr val="C0504D"/>
                </a:solidFill>
                <a:latin typeface="Andale Mono"/>
                <a:cs typeface="Andale Mono"/>
              </a:rPr>
              <a:t>grapha.com</a:t>
            </a:r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&gt;</a:t>
            </a: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SELECT ?s WHERE { ?s &lt;p&gt; ?o }</a:t>
            </a:r>
          </a:p>
          <a:p>
            <a:r>
              <a:rPr lang="en-US" sz="1200" dirty="0">
                <a:latin typeface="Andale Mono"/>
                <a:cs typeface="Andale Mono"/>
              </a:rPr>
              <a:t>should give nothing.</a:t>
            </a:r>
          </a:p>
          <a:p>
            <a:endParaRPr lang="en-US" sz="1200" dirty="0">
              <a:latin typeface="Andale Mono"/>
              <a:cs typeface="Andale Mon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9" y="6418754"/>
            <a:ext cx="91424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4F81BD"/>
                </a:solidFill>
                <a:latin typeface="Andale Mono"/>
                <a:cs typeface="Andale Mono"/>
              </a:rPr>
              <a:t>http://</a:t>
            </a:r>
            <a:r>
              <a:rPr lang="en-US" sz="1200" dirty="0" err="1">
                <a:solidFill>
                  <a:srgbClr val="4F81BD"/>
                </a:solidFill>
                <a:latin typeface="Andale Mono"/>
                <a:cs typeface="Andale Mono"/>
              </a:rPr>
              <a:t>answers.semanticweb.com</a:t>
            </a:r>
            <a:r>
              <a:rPr lang="en-US" sz="1200" dirty="0">
                <a:solidFill>
                  <a:srgbClr val="4F81BD"/>
                </a:solidFill>
                <a:latin typeface="Andale Mono"/>
                <a:cs typeface="Andale Mono"/>
              </a:rPr>
              <a:t>/questions/11509/what-is-the-difference-between-from-and-from-named</a:t>
            </a:r>
          </a:p>
        </p:txBody>
      </p:sp>
    </p:spTree>
    <p:extLst>
      <p:ext uri="{BB962C8B-B14F-4D97-AF65-F5344CB8AC3E}">
        <p14:creationId xmlns:p14="http://schemas.microsoft.com/office/powerpoint/2010/main" val="330230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3376" y="244047"/>
            <a:ext cx="44213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ndale Mono"/>
                <a:cs typeface="Andale Mono"/>
              </a:rPr>
              <a:t>Take the following four named graphs...</a:t>
            </a:r>
          </a:p>
          <a:p>
            <a:endParaRPr lang="en-US" sz="1200" dirty="0">
              <a:latin typeface="Andale Mono"/>
              <a:cs typeface="Andale Mono"/>
            </a:endParaRPr>
          </a:p>
          <a:p>
            <a:r>
              <a:rPr lang="en-US" sz="1200" dirty="0">
                <a:latin typeface="Andale Mono"/>
                <a:cs typeface="Andale Mono"/>
              </a:rPr>
              <a:t>&lt;http://</a:t>
            </a:r>
            <a:r>
              <a:rPr lang="en-US" sz="1200" dirty="0" err="1">
                <a:latin typeface="Andale Mono"/>
                <a:cs typeface="Andale Mono"/>
              </a:rPr>
              <a:t>grapha.com</a:t>
            </a:r>
            <a:r>
              <a:rPr lang="en-US" sz="1200" dirty="0">
                <a:latin typeface="Andale Mono"/>
                <a:cs typeface="Andale Mono"/>
              </a:rPr>
              <a:t>&gt; = { &lt;a1&gt; &lt;p&gt; &lt;a2&gt; . }</a:t>
            </a:r>
          </a:p>
          <a:p>
            <a:r>
              <a:rPr lang="en-US" sz="1200" dirty="0">
                <a:latin typeface="Andale Mono"/>
                <a:cs typeface="Andale Mono"/>
              </a:rPr>
              <a:t>&lt;http://</a:t>
            </a:r>
            <a:r>
              <a:rPr lang="en-US" sz="1200" dirty="0" err="1">
                <a:latin typeface="Andale Mono"/>
                <a:cs typeface="Andale Mono"/>
              </a:rPr>
              <a:t>graphb.com</a:t>
            </a:r>
            <a:r>
              <a:rPr lang="en-US" sz="1200" dirty="0">
                <a:latin typeface="Andale Mono"/>
                <a:cs typeface="Andale Mono"/>
              </a:rPr>
              <a:t>&gt; = { &lt;b1&gt; &lt;p&gt; &lt;b2&gt; . }</a:t>
            </a:r>
          </a:p>
          <a:p>
            <a:r>
              <a:rPr lang="en-US" sz="1200" dirty="0">
                <a:latin typeface="Andale Mono"/>
                <a:cs typeface="Andale Mono"/>
              </a:rPr>
              <a:t>&lt;http://</a:t>
            </a:r>
            <a:r>
              <a:rPr lang="en-US" sz="1200" dirty="0" err="1">
                <a:latin typeface="Andale Mono"/>
                <a:cs typeface="Andale Mono"/>
              </a:rPr>
              <a:t>graphc.com</a:t>
            </a:r>
            <a:r>
              <a:rPr lang="en-US" sz="1200" dirty="0">
                <a:latin typeface="Andale Mono"/>
                <a:cs typeface="Andale Mono"/>
              </a:rPr>
              <a:t>&gt; = { &lt;c1&gt; &lt;p&gt; &lt;c2&gt; . }</a:t>
            </a:r>
          </a:p>
          <a:p>
            <a:r>
              <a:rPr lang="en-US" sz="1200" dirty="0">
                <a:latin typeface="Andale Mono"/>
                <a:cs typeface="Andale Mono"/>
              </a:rPr>
              <a:t>&lt;http://</a:t>
            </a:r>
            <a:r>
              <a:rPr lang="en-US" sz="1200" dirty="0" err="1">
                <a:latin typeface="Andale Mono"/>
                <a:cs typeface="Andale Mono"/>
              </a:rPr>
              <a:t>graphd.com</a:t>
            </a:r>
            <a:r>
              <a:rPr lang="en-US" sz="1200" dirty="0">
                <a:latin typeface="Andale Mono"/>
                <a:cs typeface="Andale Mono"/>
              </a:rPr>
              <a:t>&gt; = { &lt;d1&gt; &lt;p&gt; &lt;d2&gt; . }</a:t>
            </a:r>
          </a:p>
          <a:p>
            <a:endParaRPr lang="en-US" sz="1200" dirty="0">
              <a:latin typeface="Andale Mono"/>
              <a:cs typeface="Andale Mon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44774" y="232447"/>
            <a:ext cx="4421398" cy="3785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  <a:latin typeface="Andale Mono"/>
                <a:cs typeface="Andale Mono"/>
              </a:rPr>
              <a:t>SELECT ?s WHERE { ?s &lt;p&gt; ?o }</a:t>
            </a:r>
          </a:p>
          <a:p>
            <a:r>
              <a:rPr lang="en-US" sz="1200" dirty="0">
                <a:latin typeface="Andale Mono"/>
                <a:cs typeface="Andale Mono"/>
              </a:rPr>
              <a:t>will often give &lt;a1&gt;, &lt;b1&gt;, &lt;c1&gt;, &lt;d1&gt;, but this depends on what the default graph is implicitly defined as.</a:t>
            </a:r>
          </a:p>
          <a:p>
            <a:endParaRPr lang="en-US" sz="1200" dirty="0">
              <a:latin typeface="Andale Mono"/>
              <a:cs typeface="Andale Mono"/>
            </a:endParaRP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FROM &lt;http://</a:t>
            </a:r>
            <a:r>
              <a:rPr lang="en-US" sz="1200" dirty="0" err="1">
                <a:solidFill>
                  <a:srgbClr val="C0504D"/>
                </a:solidFill>
                <a:latin typeface="Andale Mono"/>
                <a:cs typeface="Andale Mono"/>
              </a:rPr>
              <a:t>grapha.com</a:t>
            </a:r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&gt;</a:t>
            </a: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SELECT ?s WHERE { ?s &lt;p&gt; ?o }</a:t>
            </a:r>
          </a:p>
          <a:p>
            <a:r>
              <a:rPr lang="en-US" sz="1200" dirty="0">
                <a:latin typeface="Andale Mono"/>
                <a:cs typeface="Andale Mono"/>
              </a:rPr>
              <a:t>should give &lt;a1&gt;.</a:t>
            </a:r>
          </a:p>
          <a:p>
            <a:endParaRPr lang="en-US" sz="1200" dirty="0">
              <a:latin typeface="Andale Mono"/>
              <a:cs typeface="Andale Mono"/>
            </a:endParaRP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FROM NAMED &lt;http://</a:t>
            </a:r>
            <a:r>
              <a:rPr lang="en-US" sz="1200" dirty="0" err="1">
                <a:solidFill>
                  <a:srgbClr val="C0504D"/>
                </a:solidFill>
                <a:latin typeface="Andale Mono"/>
                <a:cs typeface="Andale Mono"/>
              </a:rPr>
              <a:t>grapha.com</a:t>
            </a:r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&gt;</a:t>
            </a: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SELECT ?s WHERE { ?s &lt;p&gt; ?o }</a:t>
            </a:r>
          </a:p>
          <a:p>
            <a:r>
              <a:rPr lang="en-US" sz="1200" dirty="0">
                <a:latin typeface="Andale Mono"/>
                <a:cs typeface="Andale Mono"/>
              </a:rPr>
              <a:t>should give nothing.</a:t>
            </a:r>
          </a:p>
          <a:p>
            <a:endParaRPr lang="en-US" sz="1200" dirty="0">
              <a:latin typeface="Andale Mono"/>
              <a:cs typeface="Andale Mono"/>
            </a:endParaRP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FROM &lt;http://</a:t>
            </a:r>
            <a:r>
              <a:rPr lang="en-US" sz="1200" dirty="0" err="1">
                <a:solidFill>
                  <a:srgbClr val="C0504D"/>
                </a:solidFill>
                <a:latin typeface="Andale Mono"/>
                <a:cs typeface="Andale Mono"/>
              </a:rPr>
              <a:t>grapha.com</a:t>
            </a:r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&gt;</a:t>
            </a: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FROM &lt;http://</a:t>
            </a:r>
            <a:r>
              <a:rPr lang="en-US" sz="1200" dirty="0" err="1">
                <a:solidFill>
                  <a:srgbClr val="C0504D"/>
                </a:solidFill>
                <a:latin typeface="Andale Mono"/>
                <a:cs typeface="Andale Mono"/>
              </a:rPr>
              <a:t>graphb.com</a:t>
            </a:r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&gt;</a:t>
            </a: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FROM NAMED &lt;http://</a:t>
            </a:r>
            <a:r>
              <a:rPr lang="en-US" sz="1200" dirty="0" err="1">
                <a:solidFill>
                  <a:srgbClr val="C0504D"/>
                </a:solidFill>
                <a:latin typeface="Andale Mono"/>
                <a:cs typeface="Andale Mono"/>
              </a:rPr>
              <a:t>graphc.com</a:t>
            </a:r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&gt;</a:t>
            </a: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FROM NAMED &lt;http://</a:t>
            </a:r>
            <a:r>
              <a:rPr lang="en-US" sz="1200" dirty="0" err="1">
                <a:solidFill>
                  <a:srgbClr val="C0504D"/>
                </a:solidFill>
                <a:latin typeface="Andale Mono"/>
                <a:cs typeface="Andale Mono"/>
              </a:rPr>
              <a:t>graphd.com</a:t>
            </a:r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&gt;</a:t>
            </a: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SELECT ?s WHERE { ?s &lt;p&gt; ?o }</a:t>
            </a:r>
          </a:p>
          <a:p>
            <a:r>
              <a:rPr lang="en-US" sz="1200" dirty="0">
                <a:latin typeface="Andale Mono"/>
                <a:cs typeface="Andale Mono"/>
              </a:rPr>
              <a:t>should give &lt;a1&gt;, &lt;b1&gt;.</a:t>
            </a:r>
          </a:p>
          <a:p>
            <a:endParaRPr lang="en-US" sz="1200" dirty="0">
              <a:latin typeface="Andale Mono"/>
              <a:cs typeface="Andale Mon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9" y="6418754"/>
            <a:ext cx="91424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4F81BD"/>
                </a:solidFill>
                <a:latin typeface="Andale Mono"/>
                <a:cs typeface="Andale Mono"/>
              </a:rPr>
              <a:t>http://</a:t>
            </a:r>
            <a:r>
              <a:rPr lang="en-US" sz="1200" dirty="0" err="1">
                <a:solidFill>
                  <a:srgbClr val="4F81BD"/>
                </a:solidFill>
                <a:latin typeface="Andale Mono"/>
                <a:cs typeface="Andale Mono"/>
              </a:rPr>
              <a:t>answers.semanticweb.com</a:t>
            </a:r>
            <a:r>
              <a:rPr lang="en-US" sz="1200" dirty="0">
                <a:solidFill>
                  <a:srgbClr val="4F81BD"/>
                </a:solidFill>
                <a:latin typeface="Andale Mono"/>
                <a:cs typeface="Andale Mono"/>
              </a:rPr>
              <a:t>/questions/11509/what-is-the-difference-between-from-and-from-named</a:t>
            </a:r>
          </a:p>
        </p:txBody>
      </p:sp>
    </p:spTree>
    <p:extLst>
      <p:ext uri="{BB962C8B-B14F-4D97-AF65-F5344CB8AC3E}">
        <p14:creationId xmlns:p14="http://schemas.microsoft.com/office/powerpoint/2010/main" val="94004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3376" y="244047"/>
            <a:ext cx="44213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ndale Mono"/>
                <a:cs typeface="Andale Mono"/>
              </a:rPr>
              <a:t>Take the following four named graphs...</a:t>
            </a:r>
          </a:p>
          <a:p>
            <a:endParaRPr lang="en-US" sz="1200" dirty="0">
              <a:latin typeface="Andale Mono"/>
              <a:cs typeface="Andale Mono"/>
            </a:endParaRPr>
          </a:p>
          <a:p>
            <a:r>
              <a:rPr lang="en-US" sz="1200" dirty="0">
                <a:latin typeface="Andale Mono"/>
                <a:cs typeface="Andale Mono"/>
              </a:rPr>
              <a:t>&lt;http://</a:t>
            </a:r>
            <a:r>
              <a:rPr lang="en-US" sz="1200" dirty="0" err="1">
                <a:latin typeface="Andale Mono"/>
                <a:cs typeface="Andale Mono"/>
              </a:rPr>
              <a:t>grapha.com</a:t>
            </a:r>
            <a:r>
              <a:rPr lang="en-US" sz="1200" dirty="0">
                <a:latin typeface="Andale Mono"/>
                <a:cs typeface="Andale Mono"/>
              </a:rPr>
              <a:t>&gt; = { &lt;a1&gt; &lt;p&gt; &lt;a2&gt; . }</a:t>
            </a:r>
          </a:p>
          <a:p>
            <a:r>
              <a:rPr lang="en-US" sz="1200" dirty="0">
                <a:latin typeface="Andale Mono"/>
                <a:cs typeface="Andale Mono"/>
              </a:rPr>
              <a:t>&lt;http://</a:t>
            </a:r>
            <a:r>
              <a:rPr lang="en-US" sz="1200" dirty="0" err="1">
                <a:latin typeface="Andale Mono"/>
                <a:cs typeface="Andale Mono"/>
              </a:rPr>
              <a:t>graphb.com</a:t>
            </a:r>
            <a:r>
              <a:rPr lang="en-US" sz="1200" dirty="0">
                <a:latin typeface="Andale Mono"/>
                <a:cs typeface="Andale Mono"/>
              </a:rPr>
              <a:t>&gt; = { &lt;b1&gt; &lt;p&gt; &lt;b2&gt; . }</a:t>
            </a:r>
          </a:p>
          <a:p>
            <a:r>
              <a:rPr lang="en-US" sz="1200" dirty="0">
                <a:latin typeface="Andale Mono"/>
                <a:cs typeface="Andale Mono"/>
              </a:rPr>
              <a:t>&lt;http://</a:t>
            </a:r>
            <a:r>
              <a:rPr lang="en-US" sz="1200" dirty="0" err="1">
                <a:latin typeface="Andale Mono"/>
                <a:cs typeface="Andale Mono"/>
              </a:rPr>
              <a:t>graphc.com</a:t>
            </a:r>
            <a:r>
              <a:rPr lang="en-US" sz="1200" dirty="0">
                <a:latin typeface="Andale Mono"/>
                <a:cs typeface="Andale Mono"/>
              </a:rPr>
              <a:t>&gt; = { &lt;c1&gt; &lt;p&gt; &lt;c2&gt; . }</a:t>
            </a:r>
          </a:p>
          <a:p>
            <a:r>
              <a:rPr lang="en-US" sz="1200" dirty="0">
                <a:latin typeface="Andale Mono"/>
                <a:cs typeface="Andale Mono"/>
              </a:rPr>
              <a:t>&lt;http://</a:t>
            </a:r>
            <a:r>
              <a:rPr lang="en-US" sz="1200" dirty="0" err="1">
                <a:latin typeface="Andale Mono"/>
                <a:cs typeface="Andale Mono"/>
              </a:rPr>
              <a:t>graphd.com</a:t>
            </a:r>
            <a:r>
              <a:rPr lang="en-US" sz="1200" dirty="0">
                <a:latin typeface="Andale Mono"/>
                <a:cs typeface="Andale Mono"/>
              </a:rPr>
              <a:t>&gt; = { &lt;d1&gt; &lt;p&gt; &lt;d2&gt; . }</a:t>
            </a:r>
          </a:p>
          <a:p>
            <a:endParaRPr lang="en-US" sz="1200" dirty="0">
              <a:latin typeface="Andale Mono"/>
              <a:cs typeface="Andale Mon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44774" y="232447"/>
            <a:ext cx="4421398" cy="5078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  <a:latin typeface="Andale Mono"/>
                <a:cs typeface="Andale Mono"/>
              </a:rPr>
              <a:t>SELECT ?s WHERE { ?s &lt;p&gt; ?o }</a:t>
            </a:r>
          </a:p>
          <a:p>
            <a:r>
              <a:rPr lang="en-US" sz="1200" dirty="0">
                <a:latin typeface="Andale Mono"/>
                <a:cs typeface="Andale Mono"/>
              </a:rPr>
              <a:t>will often give &lt;a1&gt;, &lt;b1&gt;, &lt;c1&gt;, &lt;d1&gt;, but this depends on what the default graph is implicitly defined as.</a:t>
            </a:r>
          </a:p>
          <a:p>
            <a:endParaRPr lang="en-US" sz="1200" dirty="0">
              <a:latin typeface="Andale Mono"/>
              <a:cs typeface="Andale Mono"/>
            </a:endParaRP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FROM &lt;http://</a:t>
            </a:r>
            <a:r>
              <a:rPr lang="en-US" sz="1200" dirty="0" err="1">
                <a:solidFill>
                  <a:srgbClr val="C0504D"/>
                </a:solidFill>
                <a:latin typeface="Andale Mono"/>
                <a:cs typeface="Andale Mono"/>
              </a:rPr>
              <a:t>grapha.com</a:t>
            </a:r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&gt;</a:t>
            </a: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SELECT ?s WHERE { ?s &lt;p&gt; ?o }</a:t>
            </a:r>
          </a:p>
          <a:p>
            <a:r>
              <a:rPr lang="en-US" sz="1200" dirty="0">
                <a:latin typeface="Andale Mono"/>
                <a:cs typeface="Andale Mono"/>
              </a:rPr>
              <a:t>should give &lt;a1&gt;.</a:t>
            </a:r>
          </a:p>
          <a:p>
            <a:endParaRPr lang="en-US" sz="1200" dirty="0">
              <a:latin typeface="Andale Mono"/>
              <a:cs typeface="Andale Mono"/>
            </a:endParaRP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FROM NAMED &lt;http://</a:t>
            </a:r>
            <a:r>
              <a:rPr lang="en-US" sz="1200" dirty="0" err="1">
                <a:solidFill>
                  <a:srgbClr val="C0504D"/>
                </a:solidFill>
                <a:latin typeface="Andale Mono"/>
                <a:cs typeface="Andale Mono"/>
              </a:rPr>
              <a:t>grapha.com</a:t>
            </a:r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&gt;</a:t>
            </a: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SELECT ?s WHERE { ?s &lt;p&gt; ?o }</a:t>
            </a:r>
          </a:p>
          <a:p>
            <a:r>
              <a:rPr lang="en-US" sz="1200" dirty="0">
                <a:latin typeface="Andale Mono"/>
                <a:cs typeface="Andale Mono"/>
              </a:rPr>
              <a:t>should give nothing.</a:t>
            </a:r>
          </a:p>
          <a:p>
            <a:endParaRPr lang="en-US" sz="1200" dirty="0">
              <a:latin typeface="Andale Mono"/>
              <a:cs typeface="Andale Mono"/>
            </a:endParaRP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FROM &lt;http://</a:t>
            </a:r>
            <a:r>
              <a:rPr lang="en-US" sz="1200" dirty="0" err="1">
                <a:solidFill>
                  <a:srgbClr val="C0504D"/>
                </a:solidFill>
                <a:latin typeface="Andale Mono"/>
                <a:cs typeface="Andale Mono"/>
              </a:rPr>
              <a:t>grapha.com</a:t>
            </a:r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&gt;</a:t>
            </a: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FROM &lt;http://</a:t>
            </a:r>
            <a:r>
              <a:rPr lang="en-US" sz="1200" dirty="0" err="1">
                <a:solidFill>
                  <a:srgbClr val="C0504D"/>
                </a:solidFill>
                <a:latin typeface="Andale Mono"/>
                <a:cs typeface="Andale Mono"/>
              </a:rPr>
              <a:t>graphb.com</a:t>
            </a:r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&gt;</a:t>
            </a: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FROM NAMED &lt;http://</a:t>
            </a:r>
            <a:r>
              <a:rPr lang="en-US" sz="1200" dirty="0" err="1">
                <a:solidFill>
                  <a:srgbClr val="C0504D"/>
                </a:solidFill>
                <a:latin typeface="Andale Mono"/>
                <a:cs typeface="Andale Mono"/>
              </a:rPr>
              <a:t>graphc.com</a:t>
            </a:r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&gt;</a:t>
            </a: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FROM NAMED &lt;http://</a:t>
            </a:r>
            <a:r>
              <a:rPr lang="en-US" sz="1200" dirty="0" err="1">
                <a:solidFill>
                  <a:srgbClr val="C0504D"/>
                </a:solidFill>
                <a:latin typeface="Andale Mono"/>
                <a:cs typeface="Andale Mono"/>
              </a:rPr>
              <a:t>graphd.com</a:t>
            </a:r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&gt;</a:t>
            </a: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SELECT ?s WHERE { ?s &lt;p&gt; ?o }</a:t>
            </a:r>
          </a:p>
          <a:p>
            <a:r>
              <a:rPr lang="en-US" sz="1200" dirty="0">
                <a:latin typeface="Andale Mono"/>
                <a:cs typeface="Andale Mono"/>
              </a:rPr>
              <a:t>should give &lt;a1&gt;, &lt;b1&gt;.</a:t>
            </a:r>
          </a:p>
          <a:p>
            <a:endParaRPr lang="en-US" sz="1200" dirty="0">
              <a:latin typeface="Andale Mono"/>
              <a:cs typeface="Andale Mono"/>
            </a:endParaRP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FROM &lt;http://</a:t>
            </a:r>
            <a:r>
              <a:rPr lang="en-US" sz="1200" dirty="0" err="1">
                <a:solidFill>
                  <a:srgbClr val="C0504D"/>
                </a:solidFill>
                <a:latin typeface="Andale Mono"/>
                <a:cs typeface="Andale Mono"/>
              </a:rPr>
              <a:t>grapha.com</a:t>
            </a:r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&gt;</a:t>
            </a: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FROM &lt;http://</a:t>
            </a:r>
            <a:r>
              <a:rPr lang="en-US" sz="1200" dirty="0" err="1">
                <a:solidFill>
                  <a:srgbClr val="C0504D"/>
                </a:solidFill>
                <a:latin typeface="Andale Mono"/>
                <a:cs typeface="Andale Mono"/>
              </a:rPr>
              <a:t>graphb.com</a:t>
            </a:r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&gt;</a:t>
            </a: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FROM NAMED &lt;http://</a:t>
            </a:r>
            <a:r>
              <a:rPr lang="en-US" sz="1200" dirty="0" err="1">
                <a:solidFill>
                  <a:srgbClr val="C0504D"/>
                </a:solidFill>
                <a:latin typeface="Andale Mono"/>
                <a:cs typeface="Andale Mono"/>
              </a:rPr>
              <a:t>graphc.com</a:t>
            </a:r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&gt;</a:t>
            </a: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FROM NAMED &lt;http://</a:t>
            </a:r>
            <a:r>
              <a:rPr lang="en-US" sz="1200" dirty="0" err="1">
                <a:solidFill>
                  <a:srgbClr val="C0504D"/>
                </a:solidFill>
                <a:latin typeface="Andale Mono"/>
                <a:cs typeface="Andale Mono"/>
              </a:rPr>
              <a:t>graphd.com</a:t>
            </a:r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&gt;</a:t>
            </a: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SELECT ?s WHERE { GRAPH ?g { ?s &lt;p&gt; ?o }}</a:t>
            </a:r>
          </a:p>
          <a:p>
            <a:r>
              <a:rPr lang="en-US" sz="1200" dirty="0">
                <a:latin typeface="Andale Mono"/>
                <a:cs typeface="Andale Mono"/>
              </a:rPr>
              <a:t>should give &lt;c1&gt;, &lt;d1&gt;.</a:t>
            </a:r>
          </a:p>
          <a:p>
            <a:endParaRPr lang="en-US" sz="1200" dirty="0">
              <a:solidFill>
                <a:srgbClr val="C0504D"/>
              </a:solidFill>
              <a:latin typeface="Andale Mono"/>
              <a:cs typeface="Andale Mon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9" y="6418754"/>
            <a:ext cx="91424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4F81BD"/>
                </a:solidFill>
                <a:latin typeface="Andale Mono"/>
                <a:cs typeface="Andale Mono"/>
              </a:rPr>
              <a:t>http://</a:t>
            </a:r>
            <a:r>
              <a:rPr lang="en-US" sz="1200" dirty="0" err="1">
                <a:solidFill>
                  <a:srgbClr val="4F81BD"/>
                </a:solidFill>
                <a:latin typeface="Andale Mono"/>
                <a:cs typeface="Andale Mono"/>
              </a:rPr>
              <a:t>answers.semanticweb.com</a:t>
            </a:r>
            <a:r>
              <a:rPr lang="en-US" sz="1200" dirty="0">
                <a:solidFill>
                  <a:srgbClr val="4F81BD"/>
                </a:solidFill>
                <a:latin typeface="Andale Mono"/>
                <a:cs typeface="Andale Mono"/>
              </a:rPr>
              <a:t>/questions/11509/what-is-the-difference-between-from-and-from-named</a:t>
            </a:r>
          </a:p>
        </p:txBody>
      </p:sp>
    </p:spTree>
    <p:extLst>
      <p:ext uri="{BB962C8B-B14F-4D97-AF65-F5344CB8AC3E}">
        <p14:creationId xmlns:p14="http://schemas.microsoft.com/office/powerpoint/2010/main" val="192010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4283" y="2936829"/>
            <a:ext cx="8437586" cy="20313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latin typeface="Courier"/>
                <a:cs typeface="Courier"/>
              </a:rPr>
              <a:t>SELECT ?title</a:t>
            </a:r>
          </a:p>
          <a:p>
            <a:r>
              <a:rPr lang="en-US" sz="1800" dirty="0">
                <a:latin typeface="Courier"/>
                <a:cs typeface="Courier"/>
              </a:rPr>
              <a:t>WHERE</a:t>
            </a:r>
          </a:p>
          <a:p>
            <a:r>
              <a:rPr lang="en-US" sz="1800" dirty="0">
                <a:latin typeface="Courier"/>
                <a:cs typeface="Courier"/>
              </a:rPr>
              <a:t>{</a:t>
            </a:r>
          </a:p>
          <a:p>
            <a:r>
              <a:rPr lang="en-US" sz="1800" dirty="0">
                <a:latin typeface="Courier"/>
                <a:cs typeface="Courier"/>
              </a:rPr>
              <a:t>  &lt;http://</a:t>
            </a:r>
            <a:r>
              <a:rPr lang="en-US" sz="1800" dirty="0" err="1">
                <a:latin typeface="Courier"/>
                <a:cs typeface="Courier"/>
              </a:rPr>
              <a:t>example.org</a:t>
            </a:r>
            <a:r>
              <a:rPr lang="en-US" sz="1800" dirty="0">
                <a:latin typeface="Courier"/>
                <a:cs typeface="Courier"/>
              </a:rPr>
              <a:t>/book/book1&gt; </a:t>
            </a:r>
          </a:p>
          <a:p>
            <a:r>
              <a:rPr lang="en-US" sz="1800" dirty="0">
                <a:latin typeface="Courier"/>
                <a:cs typeface="Courier"/>
              </a:rPr>
              <a:t>  &lt;http://</a:t>
            </a:r>
            <a:r>
              <a:rPr lang="en-US" sz="1800" dirty="0" err="1">
                <a:latin typeface="Courier"/>
                <a:cs typeface="Courier"/>
              </a:rPr>
              <a:t>purl.org</a:t>
            </a:r>
            <a:r>
              <a:rPr lang="en-US" sz="1800" dirty="0">
                <a:latin typeface="Courier"/>
                <a:cs typeface="Courier"/>
              </a:rPr>
              <a:t>/dc/elements/1.1/title&gt; </a:t>
            </a:r>
          </a:p>
          <a:p>
            <a:r>
              <a:rPr lang="en-US" sz="1800" dirty="0">
                <a:latin typeface="Courier"/>
                <a:cs typeface="Courier"/>
              </a:rPr>
              <a:t>  ?title .</a:t>
            </a:r>
          </a:p>
          <a:p>
            <a:r>
              <a:rPr lang="en-US" sz="1800" dirty="0">
                <a:latin typeface="Courier"/>
                <a:cs typeface="Courier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364283" y="1361671"/>
            <a:ext cx="8437586" cy="92333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latin typeface="Courier"/>
                <a:cs typeface="Courier"/>
              </a:rPr>
              <a:t>&lt;http://</a:t>
            </a:r>
            <a:r>
              <a:rPr lang="en-US" sz="1800" dirty="0" err="1">
                <a:latin typeface="Courier"/>
                <a:cs typeface="Courier"/>
              </a:rPr>
              <a:t>example.org</a:t>
            </a:r>
            <a:r>
              <a:rPr lang="en-US" sz="1800" dirty="0">
                <a:latin typeface="Courier"/>
                <a:cs typeface="Courier"/>
              </a:rPr>
              <a:t>/book/book1&gt; </a:t>
            </a:r>
          </a:p>
          <a:p>
            <a:r>
              <a:rPr lang="en-US" sz="1800" dirty="0">
                <a:latin typeface="Courier"/>
                <a:cs typeface="Courier"/>
              </a:rPr>
              <a:t>&lt;http://</a:t>
            </a:r>
            <a:r>
              <a:rPr lang="en-US" sz="1800" dirty="0" err="1">
                <a:latin typeface="Courier"/>
                <a:cs typeface="Courier"/>
              </a:rPr>
              <a:t>purl.org</a:t>
            </a:r>
            <a:r>
              <a:rPr lang="en-US" sz="1800" dirty="0">
                <a:latin typeface="Courier"/>
                <a:cs typeface="Courier"/>
              </a:rPr>
              <a:t>/dc/elements/1.1/title&gt; </a:t>
            </a:r>
          </a:p>
          <a:p>
            <a:r>
              <a:rPr lang="en-US" sz="1800" dirty="0">
                <a:latin typeface="Courier"/>
                <a:cs typeface="Courier"/>
              </a:rPr>
              <a:t>"SPARQL Tutorial" 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765759"/>
              </p:ext>
            </p:extLst>
          </p:nvPr>
        </p:nvGraphicFramePr>
        <p:xfrm>
          <a:off x="372079" y="5699104"/>
          <a:ext cx="3349517" cy="7416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349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title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"/>
                          <a:cs typeface="Courier"/>
                        </a:rPr>
                        <a:t>"SPARQL Tutorial" 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74132" y="856480"/>
            <a:ext cx="60458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4132" y="2392259"/>
            <a:ext cx="78642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4132" y="5138894"/>
            <a:ext cx="798446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</a:t>
            </a: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782101" y="0"/>
            <a:ext cx="7620000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4000" dirty="0"/>
              <a:t>Simple Query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sp>
        <p:nvSpPr>
          <p:cNvPr id="4" name="Rectangle 3"/>
          <p:cNvSpPr/>
          <p:nvPr/>
        </p:nvSpPr>
        <p:spPr>
          <a:xfrm>
            <a:off x="617799" y="6144310"/>
            <a:ext cx="2722893" cy="296474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532" y="6585924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82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3376" y="244047"/>
            <a:ext cx="44213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ndale Mono"/>
                <a:cs typeface="Andale Mono"/>
              </a:rPr>
              <a:t>Take the following four named graphs...</a:t>
            </a:r>
          </a:p>
          <a:p>
            <a:endParaRPr lang="en-US" sz="1200" dirty="0">
              <a:latin typeface="Andale Mono"/>
              <a:cs typeface="Andale Mono"/>
            </a:endParaRPr>
          </a:p>
          <a:p>
            <a:r>
              <a:rPr lang="en-US" sz="1200" dirty="0">
                <a:latin typeface="Andale Mono"/>
                <a:cs typeface="Andale Mono"/>
              </a:rPr>
              <a:t>&lt;http://</a:t>
            </a:r>
            <a:r>
              <a:rPr lang="en-US" sz="1200" dirty="0" err="1">
                <a:latin typeface="Andale Mono"/>
                <a:cs typeface="Andale Mono"/>
              </a:rPr>
              <a:t>grapha.com</a:t>
            </a:r>
            <a:r>
              <a:rPr lang="en-US" sz="1200" dirty="0">
                <a:latin typeface="Andale Mono"/>
                <a:cs typeface="Andale Mono"/>
              </a:rPr>
              <a:t>&gt; = { &lt;a1&gt; &lt;p&gt; &lt;a2&gt; . }</a:t>
            </a:r>
          </a:p>
          <a:p>
            <a:r>
              <a:rPr lang="en-US" sz="1200" dirty="0">
                <a:latin typeface="Andale Mono"/>
                <a:cs typeface="Andale Mono"/>
              </a:rPr>
              <a:t>&lt;http://</a:t>
            </a:r>
            <a:r>
              <a:rPr lang="en-US" sz="1200" dirty="0" err="1">
                <a:latin typeface="Andale Mono"/>
                <a:cs typeface="Andale Mono"/>
              </a:rPr>
              <a:t>graphb.com</a:t>
            </a:r>
            <a:r>
              <a:rPr lang="en-US" sz="1200" dirty="0">
                <a:latin typeface="Andale Mono"/>
                <a:cs typeface="Andale Mono"/>
              </a:rPr>
              <a:t>&gt; = { &lt;b1&gt; &lt;p&gt; &lt;b2&gt; . }</a:t>
            </a:r>
          </a:p>
          <a:p>
            <a:r>
              <a:rPr lang="en-US" sz="1200" dirty="0">
                <a:latin typeface="Andale Mono"/>
                <a:cs typeface="Andale Mono"/>
              </a:rPr>
              <a:t>&lt;http://</a:t>
            </a:r>
            <a:r>
              <a:rPr lang="en-US" sz="1200" dirty="0" err="1">
                <a:latin typeface="Andale Mono"/>
                <a:cs typeface="Andale Mono"/>
              </a:rPr>
              <a:t>graphc.com</a:t>
            </a:r>
            <a:r>
              <a:rPr lang="en-US" sz="1200" dirty="0">
                <a:latin typeface="Andale Mono"/>
                <a:cs typeface="Andale Mono"/>
              </a:rPr>
              <a:t>&gt; = { &lt;c1&gt; &lt;p&gt; &lt;c2&gt; . }</a:t>
            </a:r>
          </a:p>
          <a:p>
            <a:r>
              <a:rPr lang="en-US" sz="1200" dirty="0">
                <a:latin typeface="Andale Mono"/>
                <a:cs typeface="Andale Mono"/>
              </a:rPr>
              <a:t>&lt;http://</a:t>
            </a:r>
            <a:r>
              <a:rPr lang="en-US" sz="1200" dirty="0" err="1">
                <a:latin typeface="Andale Mono"/>
                <a:cs typeface="Andale Mono"/>
              </a:rPr>
              <a:t>graphd.com</a:t>
            </a:r>
            <a:r>
              <a:rPr lang="en-US" sz="1200" dirty="0">
                <a:latin typeface="Andale Mono"/>
                <a:cs typeface="Andale Mono"/>
              </a:rPr>
              <a:t>&gt; = { &lt;d1&gt; &lt;p&gt; &lt;d2&gt; . }</a:t>
            </a:r>
          </a:p>
          <a:p>
            <a:endParaRPr lang="en-US" sz="1200" dirty="0">
              <a:latin typeface="Andale Mono"/>
              <a:cs typeface="Andale Mon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44774" y="232447"/>
            <a:ext cx="4421398" cy="6186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  <a:latin typeface="Andale Mono"/>
                <a:cs typeface="Andale Mono"/>
              </a:rPr>
              <a:t>SELECT ?s WHERE { ?s &lt;p&gt; ?o }</a:t>
            </a:r>
          </a:p>
          <a:p>
            <a:r>
              <a:rPr lang="en-US" sz="1200" dirty="0">
                <a:latin typeface="Andale Mono"/>
                <a:cs typeface="Andale Mono"/>
              </a:rPr>
              <a:t>will often give &lt;a1&gt;, &lt;b1&gt;, &lt;c1&gt;, &lt;d1&gt;, but this depends on what the default graph is implicitly defined as.</a:t>
            </a:r>
          </a:p>
          <a:p>
            <a:endParaRPr lang="en-US" sz="1200" dirty="0">
              <a:latin typeface="Andale Mono"/>
              <a:cs typeface="Andale Mono"/>
            </a:endParaRP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FROM &lt;http://</a:t>
            </a:r>
            <a:r>
              <a:rPr lang="en-US" sz="1200" dirty="0" err="1">
                <a:solidFill>
                  <a:srgbClr val="C0504D"/>
                </a:solidFill>
                <a:latin typeface="Andale Mono"/>
                <a:cs typeface="Andale Mono"/>
              </a:rPr>
              <a:t>grapha.com</a:t>
            </a:r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&gt;</a:t>
            </a: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SELECT ?s WHERE { ?s &lt;p&gt; ?o }</a:t>
            </a:r>
          </a:p>
          <a:p>
            <a:r>
              <a:rPr lang="en-US" sz="1200" dirty="0">
                <a:latin typeface="Andale Mono"/>
                <a:cs typeface="Andale Mono"/>
              </a:rPr>
              <a:t>should give &lt;a1&gt;.</a:t>
            </a:r>
          </a:p>
          <a:p>
            <a:endParaRPr lang="en-US" sz="1200" dirty="0">
              <a:latin typeface="Andale Mono"/>
              <a:cs typeface="Andale Mono"/>
            </a:endParaRP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FROM NAMED &lt;http://</a:t>
            </a:r>
            <a:r>
              <a:rPr lang="en-US" sz="1200" dirty="0" err="1">
                <a:solidFill>
                  <a:srgbClr val="C0504D"/>
                </a:solidFill>
                <a:latin typeface="Andale Mono"/>
                <a:cs typeface="Andale Mono"/>
              </a:rPr>
              <a:t>grapha.com</a:t>
            </a:r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&gt;</a:t>
            </a: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SELECT ?s WHERE { ?s &lt;p&gt; ?o }</a:t>
            </a:r>
          </a:p>
          <a:p>
            <a:r>
              <a:rPr lang="en-US" sz="1200" dirty="0">
                <a:latin typeface="Andale Mono"/>
                <a:cs typeface="Andale Mono"/>
              </a:rPr>
              <a:t>should give nothing.</a:t>
            </a:r>
          </a:p>
          <a:p>
            <a:endParaRPr lang="en-US" sz="1200" dirty="0">
              <a:latin typeface="Andale Mono"/>
              <a:cs typeface="Andale Mono"/>
            </a:endParaRP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FROM &lt;http://</a:t>
            </a:r>
            <a:r>
              <a:rPr lang="en-US" sz="1200" dirty="0" err="1">
                <a:solidFill>
                  <a:srgbClr val="C0504D"/>
                </a:solidFill>
                <a:latin typeface="Andale Mono"/>
                <a:cs typeface="Andale Mono"/>
              </a:rPr>
              <a:t>grapha.com</a:t>
            </a:r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&gt;</a:t>
            </a: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FROM &lt;http://</a:t>
            </a:r>
            <a:r>
              <a:rPr lang="en-US" sz="1200" dirty="0" err="1">
                <a:solidFill>
                  <a:srgbClr val="C0504D"/>
                </a:solidFill>
                <a:latin typeface="Andale Mono"/>
                <a:cs typeface="Andale Mono"/>
              </a:rPr>
              <a:t>graphb.com</a:t>
            </a:r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&gt;</a:t>
            </a: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FROM NAMED &lt;http://</a:t>
            </a:r>
            <a:r>
              <a:rPr lang="en-US" sz="1200" dirty="0" err="1">
                <a:solidFill>
                  <a:srgbClr val="C0504D"/>
                </a:solidFill>
                <a:latin typeface="Andale Mono"/>
                <a:cs typeface="Andale Mono"/>
              </a:rPr>
              <a:t>graphc.com</a:t>
            </a:r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&gt;</a:t>
            </a: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FROM NAMED &lt;http://</a:t>
            </a:r>
            <a:r>
              <a:rPr lang="en-US" sz="1200" dirty="0" err="1">
                <a:solidFill>
                  <a:srgbClr val="C0504D"/>
                </a:solidFill>
                <a:latin typeface="Andale Mono"/>
                <a:cs typeface="Andale Mono"/>
              </a:rPr>
              <a:t>graphd.com</a:t>
            </a:r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&gt;</a:t>
            </a: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SELECT ?s WHERE { ?s &lt;p&gt; ?o }</a:t>
            </a:r>
          </a:p>
          <a:p>
            <a:r>
              <a:rPr lang="en-US" sz="1200" dirty="0">
                <a:latin typeface="Andale Mono"/>
                <a:cs typeface="Andale Mono"/>
              </a:rPr>
              <a:t>should give &lt;a1&gt;, &lt;b1&gt;.</a:t>
            </a:r>
          </a:p>
          <a:p>
            <a:endParaRPr lang="en-US" sz="1200" dirty="0">
              <a:latin typeface="Andale Mono"/>
              <a:cs typeface="Andale Mono"/>
            </a:endParaRP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FROM &lt;http://</a:t>
            </a:r>
            <a:r>
              <a:rPr lang="en-US" sz="1200" dirty="0" err="1">
                <a:solidFill>
                  <a:srgbClr val="C0504D"/>
                </a:solidFill>
                <a:latin typeface="Andale Mono"/>
                <a:cs typeface="Andale Mono"/>
              </a:rPr>
              <a:t>grapha.com</a:t>
            </a:r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&gt;</a:t>
            </a: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FROM &lt;http://</a:t>
            </a:r>
            <a:r>
              <a:rPr lang="en-US" sz="1200" dirty="0" err="1">
                <a:solidFill>
                  <a:srgbClr val="C0504D"/>
                </a:solidFill>
                <a:latin typeface="Andale Mono"/>
                <a:cs typeface="Andale Mono"/>
              </a:rPr>
              <a:t>graphb.com</a:t>
            </a:r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&gt;</a:t>
            </a: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FROM NAMED &lt;http://</a:t>
            </a:r>
            <a:r>
              <a:rPr lang="en-US" sz="1200" dirty="0" err="1">
                <a:solidFill>
                  <a:srgbClr val="C0504D"/>
                </a:solidFill>
                <a:latin typeface="Andale Mono"/>
                <a:cs typeface="Andale Mono"/>
              </a:rPr>
              <a:t>graphc.com</a:t>
            </a:r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&gt;</a:t>
            </a: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FROM NAMED &lt;http://</a:t>
            </a:r>
            <a:r>
              <a:rPr lang="en-US" sz="1200" dirty="0" err="1">
                <a:solidFill>
                  <a:srgbClr val="C0504D"/>
                </a:solidFill>
                <a:latin typeface="Andale Mono"/>
                <a:cs typeface="Andale Mono"/>
              </a:rPr>
              <a:t>graphd.com</a:t>
            </a:r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&gt;</a:t>
            </a: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SELECT ?s WHERE { GRAPH ?g { ?s &lt;p&gt; ?o }}</a:t>
            </a:r>
          </a:p>
          <a:p>
            <a:r>
              <a:rPr lang="en-US" sz="1200" dirty="0">
                <a:latin typeface="Andale Mono"/>
                <a:cs typeface="Andale Mono"/>
              </a:rPr>
              <a:t>should give &lt;c1&gt;, &lt;d1&gt;.</a:t>
            </a:r>
          </a:p>
          <a:p>
            <a:endParaRPr lang="en-US" sz="1200" dirty="0">
              <a:solidFill>
                <a:srgbClr val="C0504D"/>
              </a:solidFill>
              <a:latin typeface="Andale Mono"/>
              <a:cs typeface="Andale Mono"/>
            </a:endParaRP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FROM &lt;http://</a:t>
            </a:r>
            <a:r>
              <a:rPr lang="en-US" sz="1200" dirty="0" err="1">
                <a:solidFill>
                  <a:srgbClr val="C0504D"/>
                </a:solidFill>
                <a:latin typeface="Andale Mono"/>
                <a:cs typeface="Andale Mono"/>
              </a:rPr>
              <a:t>grapha.com</a:t>
            </a:r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&gt;</a:t>
            </a: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FROM NAMED &lt;http://</a:t>
            </a:r>
            <a:r>
              <a:rPr lang="en-US" sz="1200" dirty="0" err="1">
                <a:solidFill>
                  <a:srgbClr val="C0504D"/>
                </a:solidFill>
                <a:latin typeface="Andale Mono"/>
                <a:cs typeface="Andale Mono"/>
              </a:rPr>
              <a:t>graphb.com</a:t>
            </a:r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&gt;</a:t>
            </a: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SELECT ?s WHERE { </a:t>
            </a: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   GRAPH &lt;http://</a:t>
            </a:r>
            <a:r>
              <a:rPr lang="en-US" sz="1200" dirty="0" err="1">
                <a:solidFill>
                  <a:srgbClr val="C0504D"/>
                </a:solidFill>
                <a:latin typeface="Andale Mono"/>
                <a:cs typeface="Andale Mono"/>
              </a:rPr>
              <a:t>grapha.com</a:t>
            </a:r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&gt; { ?s &lt;p&gt; ?o }}</a:t>
            </a:r>
          </a:p>
          <a:p>
            <a:r>
              <a:rPr lang="en-US" sz="1200" dirty="0">
                <a:latin typeface="Andale Mono"/>
                <a:cs typeface="Andale Mono"/>
              </a:rPr>
              <a:t>should give nothing. ...etc.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9" y="6418754"/>
            <a:ext cx="91424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4F81BD"/>
                </a:solidFill>
                <a:latin typeface="Andale Mono"/>
                <a:cs typeface="Andale Mono"/>
              </a:rPr>
              <a:t>http://</a:t>
            </a:r>
            <a:r>
              <a:rPr lang="en-US" sz="1200" dirty="0" err="1">
                <a:solidFill>
                  <a:srgbClr val="4F81BD"/>
                </a:solidFill>
                <a:latin typeface="Andale Mono"/>
                <a:cs typeface="Andale Mono"/>
              </a:rPr>
              <a:t>answers.semanticweb.com</a:t>
            </a:r>
            <a:r>
              <a:rPr lang="en-US" sz="1200" dirty="0">
                <a:solidFill>
                  <a:srgbClr val="4F81BD"/>
                </a:solidFill>
                <a:latin typeface="Andale Mono"/>
                <a:cs typeface="Andale Mono"/>
              </a:rPr>
              <a:t>/questions/11509/what-is-the-difference-between-from-and-from-named</a:t>
            </a:r>
          </a:p>
        </p:txBody>
      </p:sp>
    </p:spTree>
    <p:extLst>
      <p:ext uri="{BB962C8B-B14F-4D97-AF65-F5344CB8AC3E}">
        <p14:creationId xmlns:p14="http://schemas.microsoft.com/office/powerpoint/2010/main" val="150953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5"/>
          <p:cNvSpPr txBox="1">
            <a:spLocks/>
          </p:cNvSpPr>
          <p:nvPr/>
        </p:nvSpPr>
        <p:spPr>
          <a:xfrm>
            <a:off x="782101" y="0"/>
            <a:ext cx="7620000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4000" dirty="0"/>
              <a:t>Controlling the Output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95878" y="1324252"/>
            <a:ext cx="6322163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SELECT ?name</a:t>
            </a:r>
          </a:p>
          <a:p>
            <a:r>
              <a:rPr lang="en-US" sz="1600" dirty="0">
                <a:latin typeface="Courier"/>
                <a:cs typeface="Courier"/>
              </a:rPr>
              <a:t>WHERE { ?x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?name ; :</a:t>
            </a:r>
            <a:r>
              <a:rPr lang="en-US" sz="1600" dirty="0" err="1">
                <a:latin typeface="Courier"/>
                <a:cs typeface="Courier"/>
              </a:rPr>
              <a:t>empId</a:t>
            </a:r>
            <a:r>
              <a:rPr lang="en-US" sz="1600" dirty="0">
                <a:latin typeface="Courier"/>
                <a:cs typeface="Courier"/>
              </a:rPr>
              <a:t> ?</a:t>
            </a:r>
            <a:r>
              <a:rPr lang="en-US" sz="1600" dirty="0" err="1">
                <a:latin typeface="Courier"/>
                <a:cs typeface="Courier"/>
              </a:rPr>
              <a:t>emp</a:t>
            </a:r>
            <a:r>
              <a:rPr lang="en-US" sz="1600" dirty="0">
                <a:latin typeface="Courier"/>
                <a:cs typeface="Courier"/>
              </a:rPr>
              <a:t> }</a:t>
            </a:r>
          </a:p>
          <a:p>
            <a:r>
              <a:rPr lang="en-US" sz="1600" dirty="0">
                <a:latin typeface="Courier"/>
                <a:cs typeface="Courier"/>
              </a:rPr>
              <a:t>ORDER BY ?name DESC(?</a:t>
            </a:r>
            <a:r>
              <a:rPr lang="en-US" sz="1600" dirty="0" err="1">
                <a:latin typeface="Courier"/>
                <a:cs typeface="Courier"/>
              </a:rPr>
              <a:t>emp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95878" y="3112979"/>
            <a:ext cx="6322163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PREFIX 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:    &lt;http://</a:t>
            </a:r>
            <a:r>
              <a:rPr lang="en-US" sz="1600" dirty="0" err="1">
                <a:latin typeface="Courier"/>
                <a:cs typeface="Courier"/>
              </a:rPr>
              <a:t>xmlns.com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/0.1/&gt;</a:t>
            </a:r>
          </a:p>
          <a:p>
            <a:r>
              <a:rPr lang="en-US" sz="1600" dirty="0">
                <a:latin typeface="Courier"/>
                <a:cs typeface="Courier"/>
              </a:rPr>
              <a:t>SELECT DISTINCT ?name </a:t>
            </a:r>
          </a:p>
          <a:p>
            <a:r>
              <a:rPr lang="en-US" sz="1600" dirty="0">
                <a:latin typeface="Courier"/>
                <a:cs typeface="Courier"/>
              </a:rPr>
              <a:t>WHERE { ?x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?name }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95878" y="4901706"/>
            <a:ext cx="6322163" cy="10772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SELECT  ?name</a:t>
            </a:r>
          </a:p>
          <a:p>
            <a:r>
              <a:rPr lang="en-US" sz="1600" dirty="0">
                <a:latin typeface="Courier"/>
                <a:cs typeface="Courier"/>
              </a:rPr>
              <a:t>WHERE   { ?x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?name }</a:t>
            </a:r>
          </a:p>
          <a:p>
            <a:r>
              <a:rPr lang="en-US" sz="1600" dirty="0">
                <a:latin typeface="Courier"/>
                <a:cs typeface="Courier"/>
              </a:rPr>
              <a:t>LIMIT   5</a:t>
            </a:r>
          </a:p>
          <a:p>
            <a:r>
              <a:rPr lang="en-US" sz="1600" dirty="0">
                <a:latin typeface="Courier"/>
                <a:cs typeface="Courier"/>
              </a:rPr>
              <a:t>OFFSET  10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87386" y="1329981"/>
            <a:ext cx="2005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+mn-lt"/>
              </a:rPr>
              <a:t>Ordering the solutions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787386" y="3104166"/>
            <a:ext cx="2005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+mn-lt"/>
              </a:rPr>
              <a:t>Eliminating duplicates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787387" y="4888046"/>
            <a:ext cx="19082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+mn-lt"/>
              </a:rPr>
              <a:t>Selecting a range of results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532" y="6585924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2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30686" y="2038112"/>
            <a:ext cx="2225081" cy="64918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>
                <a:latin typeface="+mn-lt"/>
              </a:rPr>
              <a:t>SELECT</a:t>
            </a:r>
          </a:p>
        </p:txBody>
      </p:sp>
      <p:sp>
        <p:nvSpPr>
          <p:cNvPr id="3" name="Oval 2"/>
          <p:cNvSpPr/>
          <p:nvPr/>
        </p:nvSpPr>
        <p:spPr>
          <a:xfrm>
            <a:off x="4981818" y="2038112"/>
            <a:ext cx="2225081" cy="64918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>
                <a:latin typeface="+mn-lt"/>
              </a:rPr>
              <a:t>ASK</a:t>
            </a:r>
          </a:p>
        </p:txBody>
      </p:sp>
      <p:sp>
        <p:nvSpPr>
          <p:cNvPr id="4" name="Oval 3"/>
          <p:cNvSpPr/>
          <p:nvPr/>
        </p:nvSpPr>
        <p:spPr>
          <a:xfrm>
            <a:off x="1132236" y="4710923"/>
            <a:ext cx="2441682" cy="64918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>
                <a:latin typeface="+mn-lt"/>
              </a:rPr>
              <a:t>CONSTRUCT</a:t>
            </a:r>
          </a:p>
        </p:txBody>
      </p:sp>
      <p:sp>
        <p:nvSpPr>
          <p:cNvPr id="5" name="Oval 4"/>
          <p:cNvSpPr/>
          <p:nvPr/>
        </p:nvSpPr>
        <p:spPr>
          <a:xfrm>
            <a:off x="4981818" y="4710923"/>
            <a:ext cx="2225081" cy="649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>
                <a:latin typeface="+mn-lt"/>
              </a:rPr>
              <a:t>DESCRIBE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SPARQL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63888" y="2884470"/>
            <a:ext cx="1291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Get 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64423" y="2884470"/>
            <a:ext cx="2370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Yes/No questions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79339" y="5562203"/>
            <a:ext cx="2940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Get some information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59075" y="5562203"/>
            <a:ext cx="158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Create RDF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97979" y="4265800"/>
            <a:ext cx="633475" cy="38131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triangle" w="med" len="lg"/>
          </a:ln>
        </p:spPr>
      </p:cxnSp>
      <p:sp>
        <p:nvSpPr>
          <p:cNvPr id="14" name="Rectangle 13"/>
          <p:cNvSpPr/>
          <p:nvPr/>
        </p:nvSpPr>
        <p:spPr>
          <a:xfrm>
            <a:off x="4519073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532" y="6585924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91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81177" y="1941162"/>
            <a:ext cx="2225081" cy="64918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>
                <a:latin typeface="+mn-lt"/>
              </a:rPr>
              <a:t>SELECT</a:t>
            </a:r>
          </a:p>
        </p:txBody>
      </p:sp>
      <p:sp>
        <p:nvSpPr>
          <p:cNvPr id="4" name="Oval 3"/>
          <p:cNvSpPr/>
          <p:nvPr/>
        </p:nvSpPr>
        <p:spPr>
          <a:xfrm>
            <a:off x="482727" y="4613973"/>
            <a:ext cx="2441682" cy="64918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>
                <a:latin typeface="+mn-lt"/>
              </a:rPr>
              <a:t>CONSTRUCT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270375"/>
              </p:ext>
            </p:extLst>
          </p:nvPr>
        </p:nvGraphicFramePr>
        <p:xfrm>
          <a:off x="3702885" y="1862020"/>
          <a:ext cx="3770504" cy="101491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20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8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&lt;http://</a:t>
                      </a:r>
                      <a:r>
                        <a:rPr lang="en-US" sz="1600" dirty="0" err="1">
                          <a:latin typeface="Courier"/>
                          <a:cs typeface="Courier"/>
                        </a:rPr>
                        <a:t>example.com</a:t>
                      </a:r>
                      <a:r>
                        <a:rPr lang="en-US" sz="1600" dirty="0">
                          <a:latin typeface="Courier"/>
                          <a:cs typeface="Courier"/>
                        </a:rPr>
                        <a:t>/b&gt;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3.0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&lt;http://</a:t>
                      </a:r>
                      <a:r>
                        <a:rPr lang="en-US" sz="1600" dirty="0" err="1">
                          <a:latin typeface="Courier"/>
                          <a:cs typeface="Courier"/>
                        </a:rPr>
                        <a:t>example.com</a:t>
                      </a:r>
                      <a:r>
                        <a:rPr lang="en-US" sz="1600" dirty="0">
                          <a:latin typeface="Courier"/>
                          <a:cs typeface="Courier"/>
                        </a:rPr>
                        <a:t>/a&gt;	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703560" y="1391305"/>
            <a:ext cx="3089788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Result: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table of bindings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698964" y="3895657"/>
            <a:ext cx="4870654" cy="230832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@prefix </a:t>
            </a:r>
            <a:r>
              <a:rPr lang="en-US" sz="1600" dirty="0" err="1">
                <a:latin typeface="Courier"/>
                <a:cs typeface="Courier"/>
              </a:rPr>
              <a:t>vcard</a:t>
            </a:r>
            <a:r>
              <a:rPr lang="en-US" sz="1600" dirty="0">
                <a:latin typeface="Courier"/>
                <a:cs typeface="Courier"/>
              </a:rPr>
              <a:t>: </a:t>
            </a:r>
            <a:r>
              <a:rPr lang="en-US" sz="900" dirty="0">
                <a:latin typeface="Courier"/>
                <a:cs typeface="Courier"/>
              </a:rPr>
              <a:t>&lt;http://www.w3.org/2001/</a:t>
            </a:r>
            <a:r>
              <a:rPr lang="en-US" sz="900" dirty="0" err="1">
                <a:latin typeface="Courier"/>
                <a:cs typeface="Courier"/>
              </a:rPr>
              <a:t>vcard-rdf</a:t>
            </a:r>
            <a:r>
              <a:rPr lang="en-US" sz="900" dirty="0">
                <a:latin typeface="Courier"/>
                <a:cs typeface="Courier"/>
              </a:rPr>
              <a:t>/3.0#&gt;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_:v1 </a:t>
            </a:r>
            <a:r>
              <a:rPr lang="en-US" sz="1600" dirty="0" err="1">
                <a:latin typeface="Courier"/>
                <a:cs typeface="Courier"/>
              </a:rPr>
              <a:t>vcard:N</a:t>
            </a:r>
            <a:r>
              <a:rPr lang="en-US" sz="1600" dirty="0">
                <a:latin typeface="Courier"/>
                <a:cs typeface="Courier"/>
              </a:rPr>
              <a:t>         _:x .</a:t>
            </a:r>
          </a:p>
          <a:p>
            <a:r>
              <a:rPr lang="en-US" sz="1600" dirty="0">
                <a:latin typeface="Courier"/>
                <a:cs typeface="Courier"/>
              </a:rPr>
              <a:t>_:x </a:t>
            </a:r>
            <a:r>
              <a:rPr lang="en-US" sz="1600" dirty="0" err="1">
                <a:latin typeface="Courier"/>
                <a:cs typeface="Courier"/>
              </a:rPr>
              <a:t>vcard:givenName</a:t>
            </a:r>
            <a:r>
              <a:rPr lang="en-US" sz="1600" dirty="0">
                <a:latin typeface="Courier"/>
                <a:cs typeface="Courier"/>
              </a:rPr>
              <a:t>  "Alice" .</a:t>
            </a:r>
          </a:p>
          <a:p>
            <a:r>
              <a:rPr lang="en-US" sz="1600" dirty="0">
                <a:latin typeface="Courier"/>
                <a:cs typeface="Courier"/>
              </a:rPr>
              <a:t>_:x </a:t>
            </a:r>
            <a:r>
              <a:rPr lang="en-US" sz="1600" dirty="0" err="1">
                <a:latin typeface="Courier"/>
                <a:cs typeface="Courier"/>
              </a:rPr>
              <a:t>vcard:familyName</a:t>
            </a:r>
            <a:r>
              <a:rPr lang="en-US" sz="1600" dirty="0">
                <a:latin typeface="Courier"/>
                <a:cs typeface="Courier"/>
              </a:rPr>
              <a:t> "Hacker"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_:v2 </a:t>
            </a:r>
            <a:r>
              <a:rPr lang="en-US" sz="1600" dirty="0" err="1">
                <a:latin typeface="Courier"/>
                <a:cs typeface="Courier"/>
              </a:rPr>
              <a:t>vcard:N</a:t>
            </a:r>
            <a:r>
              <a:rPr lang="en-US" sz="1600" dirty="0">
                <a:latin typeface="Courier"/>
                <a:cs typeface="Courier"/>
              </a:rPr>
              <a:t>         _:z .</a:t>
            </a:r>
          </a:p>
          <a:p>
            <a:r>
              <a:rPr lang="en-US" sz="1600" dirty="0">
                <a:latin typeface="Courier"/>
                <a:cs typeface="Courier"/>
              </a:rPr>
              <a:t>_:z </a:t>
            </a:r>
            <a:r>
              <a:rPr lang="en-US" sz="1600" dirty="0" err="1">
                <a:latin typeface="Courier"/>
                <a:cs typeface="Courier"/>
              </a:rPr>
              <a:t>vcard:givenName</a:t>
            </a:r>
            <a:r>
              <a:rPr lang="en-US" sz="1600" dirty="0">
                <a:latin typeface="Courier"/>
                <a:cs typeface="Courier"/>
              </a:rPr>
              <a:t>  "Bob" .</a:t>
            </a:r>
          </a:p>
          <a:p>
            <a:r>
              <a:rPr lang="en-US" sz="1600" dirty="0">
                <a:latin typeface="Courier"/>
                <a:cs typeface="Courier"/>
              </a:rPr>
              <a:t>_:z </a:t>
            </a:r>
            <a:r>
              <a:rPr lang="en-US" sz="1600" dirty="0" err="1">
                <a:latin typeface="Courier"/>
                <a:cs typeface="Courier"/>
              </a:rPr>
              <a:t>vcard:familyName</a:t>
            </a:r>
            <a:r>
              <a:rPr lang="en-US" sz="1600" dirty="0">
                <a:latin typeface="Courier"/>
                <a:cs typeface="Courier"/>
              </a:rPr>
              <a:t> "Hacker" 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93866" y="3436950"/>
            <a:ext cx="1461939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Result: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RDF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034262" y="4918570"/>
            <a:ext cx="555923" cy="16185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triangle" w="med" len="lg"/>
          </a:ln>
        </p:spPr>
      </p:cxnSp>
      <p:cxnSp>
        <p:nvCxnSpPr>
          <p:cNvPr id="21" name="Straight Arrow Connector 20"/>
          <p:cNvCxnSpPr/>
          <p:nvPr/>
        </p:nvCxnSpPr>
        <p:spPr>
          <a:xfrm flipV="1">
            <a:off x="3034262" y="2252445"/>
            <a:ext cx="555923" cy="16185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triangle" w="med" len="lg"/>
          </a:ln>
        </p:spPr>
      </p:cxnSp>
      <p:sp>
        <p:nvSpPr>
          <p:cNvPr id="22" name="Title 5"/>
          <p:cNvSpPr txBox="1">
            <a:spLocks/>
          </p:cNvSpPr>
          <p:nvPr/>
        </p:nvSpPr>
        <p:spPr>
          <a:xfrm>
            <a:off x="782101" y="0"/>
            <a:ext cx="7620000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4000" dirty="0"/>
              <a:t>SELECT </a:t>
            </a:r>
            <a:r>
              <a:rPr lang="en-US" sz="4000" dirty="0" err="1"/>
              <a:t>vs</a:t>
            </a:r>
            <a:r>
              <a:rPr lang="en-US" sz="4000" dirty="0"/>
              <a:t> CONSTRUCT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532" y="6585924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3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Form: CONSTRUCT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EUCLID - Querying Linked Data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3588567" y="1383979"/>
            <a:ext cx="1921694" cy="72351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prstClr val="black"/>
                </a:solidFill>
                <a:latin typeface="Calibri"/>
              </a:rPr>
              <a:t>dbpedia</a:t>
            </a:r>
            <a:r>
              <a:rPr lang="en-US" sz="1800" dirty="0">
                <a:solidFill>
                  <a:prstClr val="black"/>
                </a:solidFill>
                <a:latin typeface="Calibri"/>
              </a:rPr>
              <a:t>: </a:t>
            </a:r>
            <a:r>
              <a:rPr lang="en-US" sz="1800" dirty="0" err="1">
                <a:solidFill>
                  <a:prstClr val="black"/>
                </a:solidFill>
                <a:latin typeface="Calibri"/>
              </a:rPr>
              <a:t>The_Beatles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71051" y="1653434"/>
            <a:ext cx="1043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prstClr val="black"/>
                </a:solidFill>
                <a:latin typeface="Calibri"/>
                <a:ea typeface="+mn-ea"/>
              </a:rPr>
              <a:t>foaf:made</a:t>
            </a:r>
            <a:endParaRPr lang="en-US" sz="16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71658" y="2307616"/>
            <a:ext cx="1921694" cy="72351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prstClr val="black"/>
                </a:solidFill>
                <a:latin typeface="Calibri"/>
              </a:rPr>
              <a:t>dbpedia</a:t>
            </a:r>
            <a:r>
              <a:rPr lang="en-US" sz="1400" dirty="0">
                <a:solidFill>
                  <a:prstClr val="black"/>
                </a:solidFill>
                <a:latin typeface="Calibri"/>
              </a:rPr>
              <a:t>:     Help!_(album)</a:t>
            </a:r>
          </a:p>
        </p:txBody>
      </p:sp>
      <p:sp>
        <p:nvSpPr>
          <p:cNvPr id="21" name="Oval 20"/>
          <p:cNvSpPr/>
          <p:nvPr/>
        </p:nvSpPr>
        <p:spPr>
          <a:xfrm>
            <a:off x="6188603" y="2307616"/>
            <a:ext cx="1921694" cy="72351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prstClr val="black"/>
                </a:solidFill>
                <a:latin typeface="Calibri"/>
              </a:rPr>
              <a:t>dbpedia</a:t>
            </a:r>
            <a:r>
              <a:rPr lang="en-US" sz="1400" dirty="0">
                <a:solidFill>
                  <a:prstClr val="black"/>
                </a:solidFill>
                <a:latin typeface="Calibri"/>
              </a:rPr>
              <a:t>:     </a:t>
            </a:r>
            <a:r>
              <a:rPr lang="en-US" sz="1400" dirty="0" err="1">
                <a:solidFill>
                  <a:prstClr val="black"/>
                </a:solidFill>
                <a:latin typeface="Calibri"/>
              </a:rPr>
              <a:t>Let_It_Be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2" name="Straight Arrow Connector 21"/>
          <p:cNvCxnSpPr>
            <a:stCxn id="15" idx="3"/>
            <a:endCxn id="19" idx="0"/>
          </p:cNvCxnSpPr>
          <p:nvPr/>
        </p:nvCxnSpPr>
        <p:spPr>
          <a:xfrm flipH="1">
            <a:off x="2032505" y="2001539"/>
            <a:ext cx="1837488" cy="3060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5" idx="5"/>
            <a:endCxn id="21" idx="0"/>
          </p:cNvCxnSpPr>
          <p:nvPr/>
        </p:nvCxnSpPr>
        <p:spPr>
          <a:xfrm>
            <a:off x="5228835" y="2001539"/>
            <a:ext cx="1920615" cy="3060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987209" y="1650542"/>
            <a:ext cx="1043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prstClr val="black"/>
                </a:solidFill>
                <a:latin typeface="Calibri"/>
                <a:ea typeface="+mn-ea"/>
              </a:rPr>
              <a:t>foaf:made</a:t>
            </a:r>
            <a:endParaRPr lang="en-US" sz="16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61759" y="1177049"/>
            <a:ext cx="8435878" cy="3002406"/>
          </a:xfrm>
          <a:prstGeom prst="roundRect">
            <a:avLst/>
          </a:prstGeom>
          <a:noFill/>
          <a:ln w="19050" cmpd="sng">
            <a:solidFill>
              <a:schemeClr val="tx1">
                <a:lumMod val="65000"/>
                <a:lumOff val="35000"/>
              </a:schemeClr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7272" y="1256643"/>
            <a:ext cx="854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+mn-ea"/>
              </a:rPr>
              <a:t>Data: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69265" y="4164567"/>
            <a:ext cx="1035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+mn-ea"/>
              </a:rPr>
              <a:t>Query: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021876" y="4139704"/>
            <a:ext cx="1043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+mn-ea"/>
              </a:rPr>
              <a:t>Result: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368605" y="3525212"/>
            <a:ext cx="1331620" cy="4849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prstClr val="black"/>
                </a:solidFill>
                <a:latin typeface="Calibri"/>
              </a:rPr>
              <a:t>‘Help!’</a:t>
            </a:r>
          </a:p>
        </p:txBody>
      </p:sp>
      <p:cxnSp>
        <p:nvCxnSpPr>
          <p:cNvPr id="36" name="Straight Arrow Connector 35"/>
          <p:cNvCxnSpPr>
            <a:stCxn id="19" idx="4"/>
            <a:endCxn id="35" idx="0"/>
          </p:cNvCxnSpPr>
          <p:nvPr/>
        </p:nvCxnSpPr>
        <p:spPr>
          <a:xfrm>
            <a:off x="2032505" y="3031132"/>
            <a:ext cx="1910" cy="494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497909" y="3539066"/>
            <a:ext cx="1331620" cy="4849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prstClr val="black"/>
                </a:solidFill>
                <a:latin typeface="Calibri"/>
              </a:rPr>
              <a:t>‘Let It Be’</a:t>
            </a:r>
          </a:p>
        </p:txBody>
      </p:sp>
      <p:cxnSp>
        <p:nvCxnSpPr>
          <p:cNvPr id="40" name="Straight Arrow Connector 39"/>
          <p:cNvCxnSpPr>
            <a:stCxn id="21" idx="4"/>
            <a:endCxn id="39" idx="0"/>
          </p:cNvCxnSpPr>
          <p:nvPr/>
        </p:nvCxnSpPr>
        <p:spPr>
          <a:xfrm>
            <a:off x="7149450" y="3031132"/>
            <a:ext cx="14269" cy="507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029175" y="3077314"/>
            <a:ext cx="9641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prstClr val="black"/>
                </a:solidFill>
                <a:latin typeface="Calibri"/>
                <a:ea typeface="+mn-ea"/>
              </a:rPr>
              <a:t>rdfs:label</a:t>
            </a:r>
            <a:endParaRPr lang="en-US" sz="16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14845" y="3060442"/>
            <a:ext cx="9641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prstClr val="black"/>
                </a:solidFill>
                <a:latin typeface="Calibri"/>
                <a:ea typeface="+mn-ea"/>
              </a:rPr>
              <a:t>rdfs:label</a:t>
            </a:r>
            <a:endParaRPr lang="en-US" sz="16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3591397" y="2338404"/>
            <a:ext cx="1921694" cy="72351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prstClr val="black"/>
                </a:solidFill>
                <a:latin typeface="Calibri"/>
              </a:rPr>
              <a:t>dbpedia</a:t>
            </a:r>
            <a:r>
              <a:rPr lang="en-US" sz="1400" dirty="0">
                <a:solidFill>
                  <a:prstClr val="black"/>
                </a:solidFill>
                <a:latin typeface="Calibri"/>
              </a:rPr>
              <a:t>:     </a:t>
            </a:r>
            <a:r>
              <a:rPr lang="en-US" sz="1400" dirty="0" err="1">
                <a:solidFill>
                  <a:prstClr val="black"/>
                </a:solidFill>
                <a:latin typeface="Calibri"/>
              </a:rPr>
              <a:t>Abbey_Road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900703" y="3569854"/>
            <a:ext cx="1331620" cy="4849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prstClr val="black"/>
                </a:solidFill>
                <a:latin typeface="Calibri"/>
              </a:rPr>
              <a:t>‘Abbey Road’</a:t>
            </a:r>
          </a:p>
        </p:txBody>
      </p:sp>
      <p:cxnSp>
        <p:nvCxnSpPr>
          <p:cNvPr id="48" name="Straight Arrow Connector 47"/>
          <p:cNvCxnSpPr>
            <a:stCxn id="46" idx="4"/>
            <a:endCxn id="47" idx="0"/>
          </p:cNvCxnSpPr>
          <p:nvPr/>
        </p:nvCxnSpPr>
        <p:spPr>
          <a:xfrm>
            <a:off x="4552244" y="3061920"/>
            <a:ext cx="14269" cy="507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617639" y="3091230"/>
            <a:ext cx="9641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prstClr val="black"/>
                </a:solidFill>
                <a:latin typeface="Calibri"/>
                <a:ea typeface="+mn-ea"/>
              </a:rPr>
              <a:t>rdfs:label</a:t>
            </a:r>
            <a:endParaRPr lang="en-US" sz="16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cxnSp>
        <p:nvCxnSpPr>
          <p:cNvPr id="50" name="Straight Arrow Connector 49"/>
          <p:cNvCxnSpPr>
            <a:stCxn id="15" idx="4"/>
            <a:endCxn id="46" idx="0"/>
          </p:cNvCxnSpPr>
          <p:nvPr/>
        </p:nvCxnSpPr>
        <p:spPr>
          <a:xfrm>
            <a:off x="4549414" y="2107495"/>
            <a:ext cx="2830" cy="2309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486983" y="2015131"/>
            <a:ext cx="1043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prstClr val="black"/>
                </a:solidFill>
                <a:latin typeface="Calibri"/>
                <a:ea typeface="+mn-ea"/>
              </a:rPr>
              <a:t>foaf:made</a:t>
            </a:r>
            <a:endParaRPr lang="en-US" sz="16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3477" y="4657522"/>
            <a:ext cx="536296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ea typeface="+mn-ea"/>
                <a:cs typeface="Consolas"/>
              </a:rPr>
              <a:t>CONSTRUCT {</a:t>
            </a:r>
          </a:p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ea typeface="+mn-ea"/>
                <a:cs typeface="Consolas"/>
              </a:rPr>
              <a:t>  ?album </a:t>
            </a:r>
            <a:r>
              <a:rPr lang="en-US" sz="16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ea typeface="+mn-ea"/>
                <a:cs typeface="Consolas"/>
              </a:rPr>
              <a:t>dc:creator</a:t>
            </a:r>
            <a:r>
              <a:rPr 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ea typeface="+mn-ea"/>
                <a:cs typeface="Consolas"/>
              </a:rPr>
              <a:t> </a:t>
            </a:r>
            <a:r>
              <a:rPr lang="en-US" sz="16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ea typeface="+mn-ea"/>
                <a:cs typeface="Consolas"/>
              </a:rPr>
              <a:t>dbpedia:The_Beatles</a:t>
            </a:r>
            <a:r>
              <a:rPr 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ea typeface="+mn-ea"/>
                <a:cs typeface="Consolas"/>
              </a:rPr>
              <a:t> .}</a:t>
            </a:r>
          </a:p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ea typeface="+mn-ea"/>
                <a:cs typeface="Consolas"/>
              </a:rPr>
              <a:t>WHERE {</a:t>
            </a:r>
          </a:p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ea typeface="+mn-ea"/>
                <a:cs typeface="Consolas"/>
              </a:rPr>
              <a:t>  </a:t>
            </a:r>
            <a:r>
              <a:rPr lang="en-US" sz="16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ea typeface="+mn-ea"/>
                <a:cs typeface="Consolas"/>
              </a:rPr>
              <a:t>dbpedia:The_Beatles</a:t>
            </a:r>
            <a:r>
              <a:rPr 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ea typeface="+mn-ea"/>
                <a:cs typeface="Consolas"/>
              </a:rPr>
              <a:t> </a:t>
            </a:r>
            <a:r>
              <a:rPr lang="en-US" sz="16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ea typeface="+mn-ea"/>
                <a:cs typeface="Consolas"/>
              </a:rPr>
              <a:t>foaf:made</a:t>
            </a:r>
            <a:r>
              <a:rPr 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ea typeface="+mn-ea"/>
                <a:cs typeface="Consolas"/>
              </a:rPr>
              <a:t> ?album .}</a:t>
            </a:r>
          </a:p>
        </p:txBody>
      </p:sp>
      <p:sp>
        <p:nvSpPr>
          <p:cNvPr id="37" name="Oval 36"/>
          <p:cNvSpPr/>
          <p:nvPr/>
        </p:nvSpPr>
        <p:spPr>
          <a:xfrm>
            <a:off x="6105078" y="4369400"/>
            <a:ext cx="1921694" cy="7235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prstClr val="black"/>
                </a:solidFill>
                <a:latin typeface="Calibri"/>
              </a:rPr>
              <a:t>dbpedia</a:t>
            </a:r>
            <a:r>
              <a:rPr lang="en-US" sz="1800" dirty="0">
                <a:solidFill>
                  <a:prstClr val="black"/>
                </a:solidFill>
                <a:latin typeface="Calibri"/>
              </a:rPr>
              <a:t>: </a:t>
            </a:r>
            <a:r>
              <a:rPr lang="en-US" sz="1800" dirty="0" err="1">
                <a:solidFill>
                  <a:prstClr val="black"/>
                </a:solidFill>
                <a:latin typeface="Calibri"/>
              </a:rPr>
              <a:t>The_Beatles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5021876" y="5385810"/>
            <a:ext cx="1574399" cy="7235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prstClr val="black"/>
                </a:solidFill>
                <a:latin typeface="Calibri"/>
              </a:rPr>
              <a:t>dbpedia</a:t>
            </a:r>
            <a:r>
              <a:rPr lang="en-US" sz="1400" dirty="0">
                <a:solidFill>
                  <a:prstClr val="black"/>
                </a:solidFill>
                <a:latin typeface="Calibri"/>
              </a:rPr>
              <a:t>:     Help!_(album)</a:t>
            </a:r>
          </a:p>
        </p:txBody>
      </p:sp>
      <p:sp>
        <p:nvSpPr>
          <p:cNvPr id="41" name="Oval 40"/>
          <p:cNvSpPr/>
          <p:nvPr/>
        </p:nvSpPr>
        <p:spPr>
          <a:xfrm>
            <a:off x="7389994" y="5296267"/>
            <a:ext cx="1574399" cy="7235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prstClr val="black"/>
                </a:solidFill>
                <a:latin typeface="Calibri"/>
              </a:rPr>
              <a:t>dbpedia</a:t>
            </a:r>
            <a:r>
              <a:rPr lang="en-US" sz="1400" dirty="0">
                <a:solidFill>
                  <a:prstClr val="black"/>
                </a:solidFill>
                <a:latin typeface="Calibri"/>
              </a:rPr>
              <a:t>:     </a:t>
            </a:r>
            <a:r>
              <a:rPr lang="en-US" sz="1400" dirty="0" err="1">
                <a:solidFill>
                  <a:prstClr val="black"/>
                </a:solidFill>
                <a:latin typeface="Calibri"/>
              </a:rPr>
              <a:t>Let_It_Be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2" name="Straight Arrow Connector 41"/>
          <p:cNvCxnSpPr>
            <a:stCxn id="38" idx="0"/>
            <a:endCxn id="37" idx="3"/>
          </p:cNvCxnSpPr>
          <p:nvPr/>
        </p:nvCxnSpPr>
        <p:spPr>
          <a:xfrm flipV="1">
            <a:off x="5809076" y="4986960"/>
            <a:ext cx="577428" cy="3988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6285596" y="5969255"/>
            <a:ext cx="1574399" cy="7235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prstClr val="black"/>
                </a:solidFill>
                <a:latin typeface="Calibri"/>
              </a:rPr>
              <a:t>dbpedia</a:t>
            </a:r>
            <a:r>
              <a:rPr lang="en-US" sz="1400" dirty="0">
                <a:solidFill>
                  <a:prstClr val="black"/>
                </a:solidFill>
                <a:latin typeface="Calibri"/>
              </a:rPr>
              <a:t>:     </a:t>
            </a:r>
            <a:r>
              <a:rPr lang="en-US" sz="1400" dirty="0" err="1">
                <a:solidFill>
                  <a:prstClr val="black"/>
                </a:solidFill>
                <a:latin typeface="Calibri"/>
              </a:rPr>
              <a:t>Abbey_Road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51" name="Straight Arrow Connector 50"/>
          <p:cNvCxnSpPr>
            <a:stCxn id="43" idx="0"/>
            <a:endCxn id="37" idx="4"/>
          </p:cNvCxnSpPr>
          <p:nvPr/>
        </p:nvCxnSpPr>
        <p:spPr>
          <a:xfrm flipH="1" flipV="1">
            <a:off x="7065925" y="5092916"/>
            <a:ext cx="6871" cy="8763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1" idx="0"/>
            <a:endCxn id="37" idx="5"/>
          </p:cNvCxnSpPr>
          <p:nvPr/>
        </p:nvCxnSpPr>
        <p:spPr>
          <a:xfrm flipH="1" flipV="1">
            <a:off x="7745346" y="4986960"/>
            <a:ext cx="431848" cy="3093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186037" y="4885155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prstClr val="black"/>
                </a:solidFill>
                <a:latin typeface="Calibri"/>
                <a:ea typeface="+mn-ea"/>
              </a:rPr>
              <a:t>dc:creator</a:t>
            </a:r>
            <a:endParaRPr lang="en-US" sz="14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189187" y="5167137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prstClr val="black"/>
                </a:solidFill>
                <a:latin typeface="Calibri"/>
                <a:ea typeface="+mn-ea"/>
              </a:rPr>
              <a:t>dc:creator</a:t>
            </a:r>
            <a:endParaRPr lang="en-US" sz="14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912755" y="4858727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prstClr val="black"/>
                </a:solidFill>
                <a:latin typeface="Calibri"/>
                <a:ea typeface="+mn-ea"/>
              </a:rPr>
              <a:t>dc:creator</a:t>
            </a:r>
            <a:endParaRPr lang="en-US" sz="14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3358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7" grpId="0" animBg="1"/>
      <p:bldP spid="38" grpId="0" animBg="1"/>
      <p:bldP spid="41" grpId="0" animBg="1"/>
      <p:bldP spid="43" grpId="0" animBg="1"/>
      <p:bldP spid="56" grpId="0"/>
      <p:bldP spid="58" grpId="0"/>
      <p:bldP spid="59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527800" cy="902411"/>
          </a:xfrm>
        </p:spPr>
        <p:txBody>
          <a:bodyPr>
            <a:normAutofit/>
          </a:bodyPr>
          <a:lstStyle/>
          <a:p>
            <a:r>
              <a:rPr lang="en-US" dirty="0"/>
              <a:t>Query Form: CONSTRUCT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EUCLID - Querying Linked Data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9257" y="1280160"/>
            <a:ext cx="8229600" cy="4663439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Subsets of results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is possible to combine the query with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solution modifiers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cs typeface="Consolas"/>
              </a:rPr>
              <a:t>ORDER BY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cs typeface="Consolas"/>
              </a:rPr>
              <a:t>LIMIT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cs typeface="Consolas"/>
              </a:rPr>
              <a:t>OFFSET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57199" y="3354597"/>
            <a:ext cx="7424497" cy="2981291"/>
          </a:xfrm>
          <a:prstGeom prst="roundRect">
            <a:avLst/>
          </a:prstGeom>
          <a:noFill/>
          <a:ln w="19050" cmpd="sng">
            <a:solidFill>
              <a:schemeClr val="accent3">
                <a:lumMod val="75000"/>
              </a:schemeClr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PREFIX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dbpedia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: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  <a:hlinkClick r:id="rId2"/>
              </a:rPr>
              <a:t>&lt;http://dbpedia.org/resource/&gt;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nsolas"/>
              <a:cs typeface="Consolas"/>
            </a:endParaRP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PREFIX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foaf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: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  <a:hlinkClick r:id="rId2"/>
              </a:rPr>
              <a:t>&lt;http://xmlns.com/foaf/0.1/&gt;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nsolas"/>
              <a:cs typeface="Consolas"/>
            </a:endParaRP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PREFIX music-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ont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: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  <a:hlinkClick r:id="rId2"/>
              </a:rPr>
              <a:t>&lt;http://purl.org/ontology/mo/&gt;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nsolas"/>
              <a:cs typeface="Consolas"/>
            </a:endParaRP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PREFIX dc: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  <a:hlinkClick r:id="rId2"/>
              </a:rPr>
              <a:t>&lt;http://purl.org/dc/elements/1.1/&gt;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nsolas"/>
              <a:cs typeface="Consolas"/>
            </a:endParaRP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CONSTRUCT {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 ?album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dc:creator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dbpedia:The_Beatles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.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 ?track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dc:creator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dbpedia:The_Beatles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.}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WHERE {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dbpedia:The_Beatles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foaf:made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?album .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 ?album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music-ont:track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?track ;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       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dc:date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?date .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} ORDER BY DESC(?date)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 LIMIT 10</a:t>
            </a:r>
          </a:p>
          <a:p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98348" y="2644886"/>
            <a:ext cx="6657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Create the </a:t>
            </a:r>
            <a:r>
              <a:rPr lang="en-US" sz="2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dc:creator</a:t>
            </a:r>
            <a:r>
              <a:rPr lang="en-US" sz="2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descriptions for the 10 most recent albums and their tracks recorded by ‘The Beatles’.</a:t>
            </a:r>
          </a:p>
        </p:txBody>
      </p:sp>
      <p:sp>
        <p:nvSpPr>
          <p:cNvPr id="10" name="Rectangle 9"/>
          <p:cNvSpPr/>
          <p:nvPr/>
        </p:nvSpPr>
        <p:spPr>
          <a:xfrm>
            <a:off x="497744" y="2779954"/>
            <a:ext cx="10355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Query: </a:t>
            </a:r>
          </a:p>
        </p:txBody>
      </p:sp>
    </p:spTree>
    <p:extLst>
      <p:ext uri="{BB962C8B-B14F-4D97-AF65-F5344CB8AC3E}">
        <p14:creationId xmlns:p14="http://schemas.microsoft.com/office/powerpoint/2010/main" val="415984570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Assigning Variables 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value of an expression can be added to a solution mapping by binding a new variable (which can be further used and returned)</a:t>
            </a:r>
          </a:p>
          <a:p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cs typeface="Consolas"/>
              </a:rPr>
              <a:t>BIND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form allows to assign a value to a variable from a BGP</a:t>
            </a:r>
          </a:p>
          <a:p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EUCLID - Querying Linked Data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08061" y="3600249"/>
            <a:ext cx="8090498" cy="2672991"/>
          </a:xfrm>
          <a:prstGeom prst="roundRect">
            <a:avLst/>
          </a:prstGeom>
          <a:noFill/>
          <a:ln w="19050" cmpd="sng">
            <a:solidFill>
              <a:schemeClr val="accent3">
                <a:lumMod val="75000"/>
              </a:schemeClr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PREFIX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dbpedia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: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  <a:hlinkClick r:id="rId2"/>
              </a:rPr>
              <a:t>&lt;http://dbpedia.org/resource/&gt;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nsolas"/>
              <a:cs typeface="Consolas"/>
            </a:endParaRP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PREFIX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foaf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: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  <a:hlinkClick r:id="rId2"/>
              </a:rPr>
              <a:t>&lt;http://xmlns.com/foaf/0.1/&gt;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nsolas"/>
              <a:cs typeface="Consolas"/>
            </a:endParaRP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PREFIX music-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ont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: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  <a:hlinkClick r:id="rId2"/>
              </a:rPr>
              <a:t>&lt;http://purl.org/ontology/mo/&gt;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nsolas"/>
              <a:cs typeface="Consolas"/>
            </a:endParaRP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PREFIX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dbpedia-ont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: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  <a:hlinkClick r:id="rId2"/>
              </a:rPr>
              <a:t>&lt;http://dbpedia.org/ontology/&gt;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nsolas"/>
              <a:cs typeface="Consolas"/>
            </a:endParaRP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CONSTRUCT { ?track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dbpedia-ont:runtime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?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secs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.} </a:t>
            </a: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WHERE {</a:t>
            </a: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dbpedia:The_Beatles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foaf:made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?album .</a:t>
            </a: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 ?album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music-ont:track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?track .</a:t>
            </a: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 ?track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music-ont:duration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?duration .</a:t>
            </a: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 BIND((?duration/1000) AS ?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secs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) .}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82061" y="2911898"/>
            <a:ext cx="69164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Calculate the duration of the tracks from </a:t>
            </a:r>
            <a:r>
              <a:rPr lang="en-US" sz="2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ms</a:t>
            </a:r>
            <a:r>
              <a:rPr lang="en-US" sz="2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to s, and store the value using the </a:t>
            </a:r>
            <a:r>
              <a:rPr lang="en-US" sz="2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dbpedia-ont:runtime</a:t>
            </a:r>
            <a:r>
              <a:rPr lang="en-US" sz="2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property .</a:t>
            </a:r>
          </a:p>
        </p:txBody>
      </p:sp>
      <p:sp>
        <p:nvSpPr>
          <p:cNvPr id="8" name="Rectangle 7"/>
          <p:cNvSpPr/>
          <p:nvPr/>
        </p:nvSpPr>
        <p:spPr>
          <a:xfrm>
            <a:off x="769698" y="2890051"/>
            <a:ext cx="10355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Query: 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6854301" cy="902411"/>
          </a:xfrm>
        </p:spPr>
        <p:txBody>
          <a:bodyPr>
            <a:normAutofit/>
          </a:bodyPr>
          <a:lstStyle/>
          <a:p>
            <a:r>
              <a:rPr lang="en-US" dirty="0"/>
              <a:t>Query Form: CONSTRUCT </a:t>
            </a:r>
          </a:p>
        </p:txBody>
      </p:sp>
    </p:spTree>
    <p:extLst>
      <p:ext uri="{BB962C8B-B14F-4D97-AF65-F5344CB8AC3E}">
        <p14:creationId xmlns:p14="http://schemas.microsoft.com/office/powerpoint/2010/main" val="129247727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1981" y="819788"/>
            <a:ext cx="5753800" cy="107721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_:a    </a:t>
            </a:r>
            <a:r>
              <a:rPr lang="en-US" sz="1600" dirty="0" err="1">
                <a:latin typeface="Courier"/>
                <a:cs typeface="Courier"/>
              </a:rPr>
              <a:t>foaf:givenname</a:t>
            </a:r>
            <a:r>
              <a:rPr lang="en-US" sz="1600" dirty="0">
                <a:latin typeface="Courier"/>
                <a:cs typeface="Courier"/>
              </a:rPr>
              <a:t>   "Alice" .</a:t>
            </a:r>
          </a:p>
          <a:p>
            <a:r>
              <a:rPr lang="en-US" sz="1600" dirty="0">
                <a:latin typeface="Courier"/>
                <a:cs typeface="Courier"/>
              </a:rPr>
              <a:t>_:a    </a:t>
            </a:r>
            <a:r>
              <a:rPr lang="en-US" sz="1600" dirty="0" err="1">
                <a:latin typeface="Courier"/>
                <a:cs typeface="Courier"/>
              </a:rPr>
              <a:t>foaf:family_name</a:t>
            </a:r>
            <a:r>
              <a:rPr lang="en-US" sz="1600" dirty="0">
                <a:latin typeface="Courier"/>
                <a:cs typeface="Courier"/>
              </a:rPr>
              <a:t> "Hacker" .</a:t>
            </a:r>
          </a:p>
          <a:p>
            <a:r>
              <a:rPr lang="en-US" sz="1600" dirty="0">
                <a:latin typeface="Courier"/>
                <a:cs typeface="Courier"/>
              </a:rPr>
              <a:t>_:b    </a:t>
            </a:r>
            <a:r>
              <a:rPr lang="en-US" sz="1600" dirty="0" err="1">
                <a:latin typeface="Courier"/>
                <a:cs typeface="Courier"/>
              </a:rPr>
              <a:t>foaf:firstname</a:t>
            </a:r>
            <a:r>
              <a:rPr lang="en-US" sz="1600" dirty="0">
                <a:latin typeface="Courier"/>
                <a:cs typeface="Courier"/>
              </a:rPr>
              <a:t>   "Bob" .</a:t>
            </a:r>
          </a:p>
          <a:p>
            <a:r>
              <a:rPr lang="en-US" sz="1600" dirty="0">
                <a:latin typeface="Courier"/>
                <a:cs typeface="Courier"/>
              </a:rPr>
              <a:t>_:b    </a:t>
            </a:r>
            <a:r>
              <a:rPr lang="en-US" sz="1600" dirty="0" err="1">
                <a:latin typeface="Courier"/>
                <a:cs typeface="Courier"/>
              </a:rPr>
              <a:t>foaf:surname</a:t>
            </a:r>
            <a:r>
              <a:rPr lang="en-US" sz="1600" dirty="0">
                <a:latin typeface="Courier"/>
                <a:cs typeface="Courier"/>
              </a:rPr>
              <a:t>     "Hacker" 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2125" y="314396"/>
            <a:ext cx="60458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>
                <a:solidFill>
                  <a:schemeClr val="accent1">
                    <a:lumMod val="50000"/>
                  </a:schemeClr>
                </a:solidFill>
                <a:latin typeface="+mn-lt"/>
              </a:rPr>
              <a:t>Data 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24998" y="1542213"/>
            <a:ext cx="78642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782101" y="0"/>
            <a:ext cx="7620000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4000" dirty="0" err="1"/>
              <a:t>CONSTRUCTing</a:t>
            </a:r>
            <a:r>
              <a:rPr lang="en-US" sz="4000" dirty="0"/>
              <a:t> a Graph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2" name="Rectangle 1"/>
          <p:cNvSpPr/>
          <p:nvPr/>
        </p:nvSpPr>
        <p:spPr>
          <a:xfrm>
            <a:off x="116332" y="2008302"/>
            <a:ext cx="8921034" cy="2308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PREFIX 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:    &lt;http://</a:t>
            </a:r>
            <a:r>
              <a:rPr lang="en-US" sz="1600" dirty="0" err="1">
                <a:latin typeface="Courier"/>
                <a:cs typeface="Courier"/>
              </a:rPr>
              <a:t>xmlns.com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/0.1/&gt;</a:t>
            </a:r>
          </a:p>
          <a:p>
            <a:r>
              <a:rPr lang="en-US" sz="1600" dirty="0">
                <a:latin typeface="Courier"/>
                <a:cs typeface="Courier"/>
              </a:rPr>
              <a:t>PREFIX </a:t>
            </a:r>
            <a:r>
              <a:rPr lang="en-US" sz="1600" dirty="0" err="1">
                <a:latin typeface="Courier"/>
                <a:cs typeface="Courier"/>
              </a:rPr>
              <a:t>vcard</a:t>
            </a:r>
            <a:r>
              <a:rPr lang="en-US" sz="1600" dirty="0">
                <a:latin typeface="Courier"/>
                <a:cs typeface="Courier"/>
              </a:rPr>
              <a:t>:   &lt;http://www.w3.org/2001/</a:t>
            </a:r>
            <a:r>
              <a:rPr lang="en-US" sz="1600" dirty="0" err="1">
                <a:latin typeface="Courier"/>
                <a:cs typeface="Courier"/>
              </a:rPr>
              <a:t>vcard-rdf</a:t>
            </a:r>
            <a:r>
              <a:rPr lang="en-US" sz="1600" dirty="0">
                <a:latin typeface="Courier"/>
                <a:cs typeface="Courier"/>
              </a:rPr>
              <a:t>/3.0#&gt;</a:t>
            </a:r>
          </a:p>
          <a:p>
            <a:r>
              <a:rPr lang="en-US" sz="1600" dirty="0">
                <a:latin typeface="Courier"/>
                <a:cs typeface="Courier"/>
              </a:rPr>
              <a:t>CONSTRUCT { ?x  </a:t>
            </a:r>
            <a:r>
              <a:rPr lang="en-US" sz="1600" dirty="0" err="1">
                <a:latin typeface="Courier"/>
                <a:cs typeface="Courier"/>
              </a:rPr>
              <a:t>vcard:N</a:t>
            </a:r>
            <a:r>
              <a:rPr lang="en-US" sz="1600" dirty="0">
                <a:latin typeface="Courier"/>
                <a:cs typeface="Courier"/>
              </a:rPr>
              <a:t> _:v .</a:t>
            </a:r>
          </a:p>
          <a:p>
            <a:r>
              <a:rPr lang="en-US" sz="1600" dirty="0">
                <a:latin typeface="Courier"/>
                <a:cs typeface="Courier"/>
              </a:rPr>
              <a:t>            _:v </a:t>
            </a:r>
            <a:r>
              <a:rPr lang="en-US" sz="1600" dirty="0" err="1">
                <a:latin typeface="Courier"/>
                <a:cs typeface="Courier"/>
              </a:rPr>
              <a:t>vcard:givenName</a:t>
            </a:r>
            <a:r>
              <a:rPr lang="en-US" sz="1600" dirty="0">
                <a:latin typeface="Courier"/>
                <a:cs typeface="Courier"/>
              </a:rPr>
              <a:t> ?</a:t>
            </a:r>
            <a:r>
              <a:rPr lang="en-US" sz="1600" dirty="0" err="1">
                <a:latin typeface="Courier"/>
                <a:cs typeface="Courier"/>
              </a:rPr>
              <a:t>gname</a:t>
            </a:r>
            <a:r>
              <a:rPr lang="en-US" sz="1600" dirty="0">
                <a:latin typeface="Courier"/>
                <a:cs typeface="Courier"/>
              </a:rPr>
              <a:t> .</a:t>
            </a:r>
          </a:p>
          <a:p>
            <a:r>
              <a:rPr lang="en-US" sz="1600" dirty="0">
                <a:latin typeface="Courier"/>
                <a:cs typeface="Courier"/>
              </a:rPr>
              <a:t>            _:v </a:t>
            </a:r>
            <a:r>
              <a:rPr lang="en-US" sz="1600" dirty="0" err="1">
                <a:latin typeface="Courier"/>
                <a:cs typeface="Courier"/>
              </a:rPr>
              <a:t>vcard:familyName</a:t>
            </a:r>
            <a:r>
              <a:rPr lang="en-US" sz="1600" dirty="0">
                <a:latin typeface="Courier"/>
                <a:cs typeface="Courier"/>
              </a:rPr>
              <a:t> ?</a:t>
            </a:r>
            <a:r>
              <a:rPr lang="en-US" sz="1600" dirty="0" err="1">
                <a:latin typeface="Courier"/>
                <a:cs typeface="Courier"/>
              </a:rPr>
              <a:t>fname</a:t>
            </a:r>
            <a:r>
              <a:rPr lang="en-US" sz="1600" dirty="0">
                <a:latin typeface="Courier"/>
                <a:cs typeface="Courier"/>
              </a:rPr>
              <a:t> }</a:t>
            </a:r>
          </a:p>
          <a:p>
            <a:r>
              <a:rPr lang="en-US" sz="1600" dirty="0">
                <a:latin typeface="Courier"/>
                <a:cs typeface="Courier"/>
              </a:rPr>
              <a:t>WHERE {</a:t>
            </a:r>
          </a:p>
          <a:p>
            <a:r>
              <a:rPr lang="en-US" sz="1600" dirty="0">
                <a:latin typeface="Courier"/>
                <a:cs typeface="Courier"/>
              </a:rPr>
              <a:t>    { ?x </a:t>
            </a:r>
            <a:r>
              <a:rPr lang="en-US" sz="1600" dirty="0" err="1">
                <a:latin typeface="Courier"/>
                <a:cs typeface="Courier"/>
              </a:rPr>
              <a:t>foaf:firstname</a:t>
            </a:r>
            <a:r>
              <a:rPr lang="en-US" sz="1600" dirty="0">
                <a:latin typeface="Courier"/>
                <a:cs typeface="Courier"/>
              </a:rPr>
              <a:t> ?</a:t>
            </a:r>
            <a:r>
              <a:rPr lang="en-US" sz="1600" dirty="0" err="1">
                <a:latin typeface="Courier"/>
                <a:cs typeface="Courier"/>
              </a:rPr>
              <a:t>gname</a:t>
            </a:r>
            <a:r>
              <a:rPr lang="en-US" sz="1600" dirty="0">
                <a:latin typeface="Courier"/>
                <a:cs typeface="Courier"/>
              </a:rPr>
              <a:t> } UNION { ?x </a:t>
            </a:r>
            <a:r>
              <a:rPr lang="en-US" sz="1600" dirty="0" err="1">
                <a:latin typeface="Courier"/>
                <a:cs typeface="Courier"/>
              </a:rPr>
              <a:t>foaf:givenname</a:t>
            </a:r>
            <a:r>
              <a:rPr lang="en-US" sz="1600" dirty="0">
                <a:latin typeface="Courier"/>
                <a:cs typeface="Courier"/>
              </a:rPr>
              <a:t>   ?</a:t>
            </a:r>
            <a:r>
              <a:rPr lang="en-US" sz="1600" dirty="0" err="1">
                <a:latin typeface="Courier"/>
                <a:cs typeface="Courier"/>
              </a:rPr>
              <a:t>gname</a:t>
            </a:r>
            <a:r>
              <a:rPr lang="en-US" sz="1600" dirty="0">
                <a:latin typeface="Courier"/>
                <a:cs typeface="Courier"/>
              </a:rPr>
              <a:t> } .</a:t>
            </a:r>
          </a:p>
          <a:p>
            <a:r>
              <a:rPr lang="en-US" sz="1600" dirty="0">
                <a:latin typeface="Courier"/>
                <a:cs typeface="Courier"/>
              </a:rPr>
              <a:t>    { ?x </a:t>
            </a:r>
            <a:r>
              <a:rPr lang="en-US" sz="1600" dirty="0" err="1">
                <a:latin typeface="Courier"/>
                <a:cs typeface="Courier"/>
              </a:rPr>
              <a:t>foaf:surname</a:t>
            </a:r>
            <a:r>
              <a:rPr lang="en-US" sz="1600" dirty="0">
                <a:latin typeface="Courier"/>
                <a:cs typeface="Courier"/>
              </a:rPr>
              <a:t>   ?</a:t>
            </a:r>
            <a:r>
              <a:rPr lang="en-US" sz="1600" dirty="0" err="1">
                <a:latin typeface="Courier"/>
                <a:cs typeface="Courier"/>
              </a:rPr>
              <a:t>fname</a:t>
            </a:r>
            <a:r>
              <a:rPr lang="en-US" sz="1600" dirty="0">
                <a:latin typeface="Courier"/>
                <a:cs typeface="Courier"/>
              </a:rPr>
              <a:t> } UNION { ?x </a:t>
            </a:r>
            <a:r>
              <a:rPr lang="en-US" sz="1600" dirty="0" err="1">
                <a:latin typeface="Courier"/>
                <a:cs typeface="Courier"/>
              </a:rPr>
              <a:t>foaf:family_name</a:t>
            </a:r>
            <a:r>
              <a:rPr lang="en-US" sz="1600" dirty="0">
                <a:latin typeface="Courier"/>
                <a:cs typeface="Courier"/>
              </a:rPr>
              <a:t> ?</a:t>
            </a:r>
            <a:r>
              <a:rPr lang="en-US" sz="1600" dirty="0" err="1">
                <a:latin typeface="Courier"/>
                <a:cs typeface="Courier"/>
              </a:rPr>
              <a:t>fname</a:t>
            </a:r>
            <a:r>
              <a:rPr lang="en-US" sz="1600" dirty="0">
                <a:latin typeface="Courier"/>
                <a:cs typeface="Courier"/>
              </a:rPr>
              <a:t> } .</a:t>
            </a:r>
          </a:p>
          <a:p>
            <a:r>
              <a:rPr lang="en-US" sz="1600" dirty="0">
                <a:latin typeface="Courier"/>
                <a:cs typeface="Courier"/>
              </a:rPr>
              <a:t> }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807630" y="4455413"/>
            <a:ext cx="7217615" cy="230832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@prefix </a:t>
            </a:r>
            <a:r>
              <a:rPr lang="en-US" sz="1600" dirty="0" err="1">
                <a:latin typeface="Courier"/>
                <a:cs typeface="Courier"/>
              </a:rPr>
              <a:t>vcard</a:t>
            </a:r>
            <a:r>
              <a:rPr lang="en-US" sz="1600" dirty="0">
                <a:latin typeface="Courier"/>
                <a:cs typeface="Courier"/>
              </a:rPr>
              <a:t>: &lt;http://www.w3.org/2001/</a:t>
            </a:r>
            <a:r>
              <a:rPr lang="en-US" sz="1600" dirty="0" err="1">
                <a:latin typeface="Courier"/>
                <a:cs typeface="Courier"/>
              </a:rPr>
              <a:t>vcard-rdf</a:t>
            </a:r>
            <a:r>
              <a:rPr lang="en-US" sz="1600" dirty="0">
                <a:latin typeface="Courier"/>
                <a:cs typeface="Courier"/>
              </a:rPr>
              <a:t>/3.0#&gt;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_:v1 </a:t>
            </a:r>
            <a:r>
              <a:rPr lang="en-US" sz="1600" dirty="0" err="1">
                <a:latin typeface="Courier"/>
                <a:cs typeface="Courier"/>
              </a:rPr>
              <a:t>vcard:N</a:t>
            </a:r>
            <a:r>
              <a:rPr lang="en-US" sz="1600" dirty="0">
                <a:latin typeface="Courier"/>
                <a:cs typeface="Courier"/>
              </a:rPr>
              <a:t>         _:x .</a:t>
            </a:r>
          </a:p>
          <a:p>
            <a:r>
              <a:rPr lang="en-US" sz="1600" dirty="0">
                <a:latin typeface="Courier"/>
                <a:cs typeface="Courier"/>
              </a:rPr>
              <a:t>_:x </a:t>
            </a:r>
            <a:r>
              <a:rPr lang="en-US" sz="1600" dirty="0" err="1">
                <a:latin typeface="Courier"/>
                <a:cs typeface="Courier"/>
              </a:rPr>
              <a:t>vcard:givenName</a:t>
            </a:r>
            <a:r>
              <a:rPr lang="en-US" sz="1600" dirty="0">
                <a:latin typeface="Courier"/>
                <a:cs typeface="Courier"/>
              </a:rPr>
              <a:t>  "Alice" .</a:t>
            </a:r>
          </a:p>
          <a:p>
            <a:r>
              <a:rPr lang="en-US" sz="1600" dirty="0">
                <a:latin typeface="Courier"/>
                <a:cs typeface="Courier"/>
              </a:rPr>
              <a:t>_:x </a:t>
            </a:r>
            <a:r>
              <a:rPr lang="en-US" sz="1600" dirty="0" err="1">
                <a:latin typeface="Courier"/>
                <a:cs typeface="Courier"/>
              </a:rPr>
              <a:t>vcard:familyName</a:t>
            </a:r>
            <a:r>
              <a:rPr lang="en-US" sz="1600" dirty="0">
                <a:latin typeface="Courier"/>
                <a:cs typeface="Courier"/>
              </a:rPr>
              <a:t> "Hacker"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_:v2 </a:t>
            </a:r>
            <a:r>
              <a:rPr lang="en-US" sz="1600" dirty="0" err="1">
                <a:latin typeface="Courier"/>
                <a:cs typeface="Courier"/>
              </a:rPr>
              <a:t>vcard:N</a:t>
            </a:r>
            <a:r>
              <a:rPr lang="en-US" sz="1600" dirty="0">
                <a:latin typeface="Courier"/>
                <a:cs typeface="Courier"/>
              </a:rPr>
              <a:t>         _:z .</a:t>
            </a:r>
          </a:p>
          <a:p>
            <a:r>
              <a:rPr lang="en-US" sz="1600" dirty="0">
                <a:latin typeface="Courier"/>
                <a:cs typeface="Courier"/>
              </a:rPr>
              <a:t>_:z </a:t>
            </a:r>
            <a:r>
              <a:rPr lang="en-US" sz="1600" dirty="0" err="1">
                <a:latin typeface="Courier"/>
                <a:cs typeface="Courier"/>
              </a:rPr>
              <a:t>vcard:givenName</a:t>
            </a:r>
            <a:r>
              <a:rPr lang="en-US" sz="1600" dirty="0">
                <a:latin typeface="Courier"/>
                <a:cs typeface="Courier"/>
              </a:rPr>
              <a:t>  "Bob" .</a:t>
            </a:r>
          </a:p>
          <a:p>
            <a:r>
              <a:rPr lang="en-US" sz="1600" dirty="0">
                <a:latin typeface="Courier"/>
                <a:cs typeface="Courier"/>
              </a:rPr>
              <a:t>_:z </a:t>
            </a:r>
            <a:r>
              <a:rPr lang="en-US" sz="1600" dirty="0" err="1">
                <a:latin typeface="Courier"/>
                <a:cs typeface="Courier"/>
              </a:rPr>
              <a:t>vcard:familyName</a:t>
            </a:r>
            <a:r>
              <a:rPr lang="en-US" sz="1600" dirty="0">
                <a:latin typeface="Courier"/>
                <a:cs typeface="Courier"/>
              </a:rPr>
              <a:t> "Hacker" 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93820" y="4454161"/>
            <a:ext cx="1472609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Result Data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86868" y="5111031"/>
            <a:ext cx="20052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Convert from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“</a:t>
            </a:r>
            <a:r>
              <a:rPr lang="en-US" sz="2000" dirty="0" err="1">
                <a:solidFill>
                  <a:srgbClr val="FF0000"/>
                </a:solidFill>
                <a:latin typeface="+mn-lt"/>
              </a:rPr>
              <a:t>foaf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”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to 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“</a:t>
            </a:r>
            <a:r>
              <a:rPr lang="en-US" sz="2000" dirty="0" err="1">
                <a:solidFill>
                  <a:srgbClr val="FF0000"/>
                </a:solidFill>
                <a:latin typeface="+mn-lt"/>
              </a:rPr>
              <a:t>vcard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32" y="6275585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29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Form: ASK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EUCLID - Querying Linked Data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69454" y="1280160"/>
            <a:ext cx="8229600" cy="4663439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Namespaces are added with the ‘PREFIX’ directive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Statement patterns that make up the graph are specified between brackets (“{}”)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57200" y="3482898"/>
            <a:ext cx="5726544" cy="1085276"/>
          </a:xfrm>
          <a:prstGeom prst="roundRect">
            <a:avLst/>
          </a:prstGeom>
          <a:noFill/>
          <a:ln w="19050" cmpd="sng">
            <a:solidFill>
              <a:schemeClr val="accent3">
                <a:lumMod val="75000"/>
              </a:schemeClr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</a:rPr>
              <a:t>PREFIX </a:t>
            </a:r>
            <a:r>
              <a:rPr lang="en-US" sz="14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</a:rPr>
              <a:t>dbpedia</a:t>
            </a: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</a:rPr>
              <a:t>: </a:t>
            </a: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  <a:hlinkClick r:id="rId2"/>
              </a:rPr>
              <a:t>&lt;http://dbpedia.org/resource/&gt;</a:t>
            </a:r>
            <a:endParaRPr lang="en-US" sz="1400" dirty="0">
              <a:solidFill>
                <a:prstClr val="black">
                  <a:lumMod val="85000"/>
                  <a:lumOff val="15000"/>
                </a:prstClr>
              </a:solidFill>
              <a:latin typeface="Consolas"/>
              <a:cs typeface="Consolas"/>
            </a:endParaRPr>
          </a:p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</a:rPr>
              <a:t>PREFIX </a:t>
            </a:r>
            <a:r>
              <a:rPr lang="en-US" sz="14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</a:rPr>
              <a:t>dbpedia-ont</a:t>
            </a: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</a:rPr>
              <a:t>: </a:t>
            </a: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  <a:hlinkClick r:id="rId2"/>
              </a:rPr>
              <a:t>&lt;http://dbpedia.org/ontology/&gt;</a:t>
            </a:r>
            <a:endParaRPr lang="en-US" sz="1400" dirty="0">
              <a:solidFill>
                <a:prstClr val="black">
                  <a:lumMod val="85000"/>
                  <a:lumOff val="15000"/>
                </a:prstClr>
              </a:solidFill>
              <a:latin typeface="Consolas"/>
              <a:cs typeface="Consolas"/>
            </a:endParaRPr>
          </a:p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</a:rPr>
              <a:t>ASK WHERE { </a:t>
            </a:r>
            <a:r>
              <a:rPr lang="en-US" sz="14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</a:rPr>
              <a:t>dbpedia:The_Beatles</a:t>
            </a: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</a:rPr>
              <a:t> </a:t>
            </a:r>
            <a:r>
              <a:rPr lang="en-US" sz="14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</a:rPr>
              <a:t>dbpedia-ont:bandMember</a:t>
            </a: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</a:rPr>
              <a:t>  </a:t>
            </a:r>
          </a:p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</a:rPr>
              <a:t>                           </a:t>
            </a:r>
            <a:r>
              <a:rPr lang="en-US" sz="14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</a:rPr>
              <a:t>dbpedia:Paul_McCartney</a:t>
            </a: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</a:rPr>
              <a:t>.}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70058" y="3036169"/>
            <a:ext cx="6657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000" i="1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  <a:ea typeface="+mn-ea"/>
              </a:rPr>
              <a:t>Is Paul McCartney member of ‘The Beatles’?</a:t>
            </a:r>
          </a:p>
        </p:txBody>
      </p:sp>
      <p:sp>
        <p:nvSpPr>
          <p:cNvPr id="10" name="Rectangle 9"/>
          <p:cNvSpPr/>
          <p:nvPr/>
        </p:nvSpPr>
        <p:spPr>
          <a:xfrm>
            <a:off x="369454" y="2971115"/>
            <a:ext cx="10355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  <a:ea typeface="+mn-ea"/>
              </a:rPr>
              <a:t>Query: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072611"/>
              </p:ext>
            </p:extLst>
          </p:nvPr>
        </p:nvGraphicFramePr>
        <p:xfrm>
          <a:off x="6357698" y="3447271"/>
          <a:ext cx="2463031" cy="3708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463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6357698" y="2984969"/>
            <a:ext cx="11634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  <a:ea typeface="+mn-ea"/>
              </a:rPr>
              <a:t>Results: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68518" y="4751060"/>
            <a:ext cx="6657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000" i="1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  <a:ea typeface="+mn-ea"/>
              </a:rPr>
              <a:t>Is Elvis Presley member of ‘The Beatles’?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67914" y="4670612"/>
            <a:ext cx="10355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  <a:ea typeface="+mn-ea"/>
              </a:rPr>
              <a:t>Query: 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720185"/>
              </p:ext>
            </p:extLst>
          </p:nvPr>
        </p:nvGraphicFramePr>
        <p:xfrm>
          <a:off x="6356158" y="5162162"/>
          <a:ext cx="2463031" cy="3708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463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6356158" y="4699860"/>
            <a:ext cx="11634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  <a:ea typeface="+mn-ea"/>
              </a:rPr>
              <a:t>Results: 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63357" y="5105425"/>
            <a:ext cx="5726544" cy="1056021"/>
          </a:xfrm>
          <a:prstGeom prst="roundRect">
            <a:avLst/>
          </a:prstGeom>
          <a:noFill/>
          <a:ln w="19050" cmpd="sng">
            <a:solidFill>
              <a:schemeClr val="accent3">
                <a:lumMod val="75000"/>
              </a:schemeClr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</a:rPr>
              <a:t>PREFIX </a:t>
            </a:r>
            <a:r>
              <a:rPr lang="en-US" sz="14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</a:rPr>
              <a:t>dbpedia</a:t>
            </a: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</a:rPr>
              <a:t>: </a:t>
            </a: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  <a:hlinkClick r:id="rId2"/>
              </a:rPr>
              <a:t>&lt;http://dbpedia.org/resource/&gt;</a:t>
            </a:r>
            <a:endParaRPr lang="en-US" sz="1400" dirty="0">
              <a:solidFill>
                <a:prstClr val="black">
                  <a:lumMod val="85000"/>
                  <a:lumOff val="15000"/>
                </a:prstClr>
              </a:solidFill>
              <a:latin typeface="Consolas"/>
              <a:cs typeface="Consolas"/>
            </a:endParaRPr>
          </a:p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</a:rPr>
              <a:t>PREFIX </a:t>
            </a:r>
            <a:r>
              <a:rPr lang="en-US" sz="14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</a:rPr>
              <a:t>dbpedia-ont</a:t>
            </a: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</a:rPr>
              <a:t>: </a:t>
            </a: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  <a:hlinkClick r:id="rId2"/>
              </a:rPr>
              <a:t>&lt;http://dbpedia.org/ontology/&gt;</a:t>
            </a:r>
            <a:endParaRPr lang="en-US" sz="1400" dirty="0">
              <a:solidFill>
                <a:prstClr val="black">
                  <a:lumMod val="85000"/>
                  <a:lumOff val="15000"/>
                </a:prstClr>
              </a:solidFill>
              <a:latin typeface="Consolas"/>
              <a:cs typeface="Consolas"/>
            </a:endParaRPr>
          </a:p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</a:rPr>
              <a:t>ASK WHERE { </a:t>
            </a:r>
            <a:r>
              <a:rPr lang="en-US" sz="14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</a:rPr>
              <a:t>dbpedia:The_Beatles</a:t>
            </a: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</a:rPr>
              <a:t> </a:t>
            </a:r>
            <a:r>
              <a:rPr lang="en-US" sz="14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</a:rPr>
              <a:t>dbpedia-ont:bandMember</a:t>
            </a: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</a:rPr>
              <a:t>  </a:t>
            </a:r>
          </a:p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</a:rPr>
              <a:t>                           </a:t>
            </a:r>
            <a:r>
              <a:rPr lang="en-US" sz="14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</a:rPr>
              <a:t>dbpedia:Elvis_Presley</a:t>
            </a: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</a:rPr>
              <a:t>.}</a:t>
            </a:r>
          </a:p>
        </p:txBody>
      </p:sp>
    </p:spTree>
    <p:extLst>
      <p:ext uri="{BB962C8B-B14F-4D97-AF65-F5344CB8AC3E}">
        <p14:creationId xmlns:p14="http://schemas.microsoft.com/office/powerpoint/2010/main" val="218459259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SPARQL Queries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4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59841" y="1170281"/>
            <a:ext cx="7502264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PREFIX  dc: &lt;http://</a:t>
            </a:r>
            <a:r>
              <a:rPr lang="en-US" sz="1600" dirty="0" err="1">
                <a:latin typeface="Courier"/>
                <a:cs typeface="Courier"/>
              </a:rPr>
              <a:t>purl.org</a:t>
            </a:r>
            <a:r>
              <a:rPr lang="en-US" sz="1600" dirty="0">
                <a:latin typeface="Courier"/>
                <a:cs typeface="Courier"/>
              </a:rPr>
              <a:t>/dc/elements/1.1/&gt;</a:t>
            </a:r>
          </a:p>
          <a:p>
            <a:r>
              <a:rPr lang="en-US" sz="1600" dirty="0">
                <a:latin typeface="Courier"/>
                <a:cs typeface="Courier"/>
              </a:rPr>
              <a:t>SELECT  ?title</a:t>
            </a:r>
          </a:p>
          <a:p>
            <a:r>
              <a:rPr lang="en-US" sz="1600" dirty="0">
                <a:latin typeface="Courier"/>
                <a:cs typeface="Courier"/>
              </a:rPr>
              <a:t>WHERE   { &lt;http://</a:t>
            </a:r>
            <a:r>
              <a:rPr lang="en-US" sz="1600" dirty="0" err="1">
                <a:latin typeface="Courier"/>
                <a:cs typeface="Courier"/>
              </a:rPr>
              <a:t>example.org</a:t>
            </a:r>
            <a:r>
              <a:rPr lang="en-US" sz="1600" dirty="0">
                <a:latin typeface="Courier"/>
                <a:cs typeface="Courier"/>
              </a:rPr>
              <a:t>/book/book1&gt; </a:t>
            </a:r>
            <a:r>
              <a:rPr lang="en-US" sz="1600" dirty="0" err="1">
                <a:latin typeface="Courier"/>
                <a:cs typeface="Courier"/>
              </a:rPr>
              <a:t>dc:title</a:t>
            </a:r>
            <a:r>
              <a:rPr lang="en-US" sz="1600" dirty="0">
                <a:latin typeface="Courier"/>
                <a:cs typeface="Courier"/>
              </a:rPr>
              <a:t> ?title }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4368" y="1137631"/>
            <a:ext cx="78642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782101" y="0"/>
            <a:ext cx="7620000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4000" dirty="0"/>
              <a:t>Some Syntax (Prefix)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359841" y="2762879"/>
            <a:ext cx="7502264" cy="13234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PREFIX  dc: &lt;http://</a:t>
            </a:r>
            <a:r>
              <a:rPr lang="en-US" sz="1600" dirty="0" err="1">
                <a:latin typeface="Courier"/>
                <a:cs typeface="Courier"/>
              </a:rPr>
              <a:t>purl.org</a:t>
            </a:r>
            <a:r>
              <a:rPr lang="en-US" sz="1600" dirty="0">
                <a:latin typeface="Courier"/>
                <a:cs typeface="Courier"/>
              </a:rPr>
              <a:t>/dc/elements/1.1/&gt;</a:t>
            </a:r>
          </a:p>
          <a:p>
            <a:r>
              <a:rPr lang="en-US" sz="1600" dirty="0">
                <a:latin typeface="Courier"/>
                <a:cs typeface="Courier"/>
              </a:rPr>
              <a:t>PREFIX  : &lt;http://</a:t>
            </a:r>
            <a:r>
              <a:rPr lang="en-US" sz="1600" dirty="0" err="1">
                <a:latin typeface="Courier"/>
                <a:cs typeface="Courier"/>
              </a:rPr>
              <a:t>example.org</a:t>
            </a:r>
            <a:r>
              <a:rPr lang="en-US" sz="1600" dirty="0">
                <a:latin typeface="Courier"/>
                <a:cs typeface="Courier"/>
              </a:rPr>
              <a:t>/book/&gt;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SELECT  ?title</a:t>
            </a:r>
          </a:p>
          <a:p>
            <a:r>
              <a:rPr lang="en-US" sz="1600" dirty="0">
                <a:latin typeface="Courier"/>
                <a:cs typeface="Courier"/>
              </a:rPr>
              <a:t>WHERE   { :book1  </a:t>
            </a:r>
            <a:r>
              <a:rPr lang="en-US" sz="1600" dirty="0" err="1">
                <a:latin typeface="Courier"/>
                <a:cs typeface="Courier"/>
              </a:rPr>
              <a:t>dc:title</a:t>
            </a:r>
            <a:r>
              <a:rPr lang="en-US" sz="1600" dirty="0">
                <a:latin typeface="Courier"/>
                <a:cs typeface="Courier"/>
              </a:rPr>
              <a:t>  $title 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4368" y="2730229"/>
            <a:ext cx="78642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359841" y="4869543"/>
            <a:ext cx="7502264" cy="13234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BASE    &lt;http://</a:t>
            </a:r>
            <a:r>
              <a:rPr lang="en-US" sz="1600" dirty="0" err="1">
                <a:latin typeface="Courier"/>
                <a:cs typeface="Courier"/>
              </a:rPr>
              <a:t>example.org</a:t>
            </a:r>
            <a:r>
              <a:rPr lang="en-US" sz="1600" dirty="0">
                <a:latin typeface="Courier"/>
                <a:cs typeface="Courier"/>
              </a:rPr>
              <a:t>/book/&gt;</a:t>
            </a:r>
          </a:p>
          <a:p>
            <a:r>
              <a:rPr lang="en-US" sz="1600" dirty="0">
                <a:latin typeface="Courier"/>
                <a:cs typeface="Courier"/>
              </a:rPr>
              <a:t>PREFIX  dc: &lt;http://</a:t>
            </a:r>
            <a:r>
              <a:rPr lang="en-US" sz="1600" dirty="0" err="1">
                <a:latin typeface="Courier"/>
                <a:cs typeface="Courier"/>
              </a:rPr>
              <a:t>purl.org</a:t>
            </a:r>
            <a:r>
              <a:rPr lang="en-US" sz="1600" dirty="0">
                <a:latin typeface="Courier"/>
                <a:cs typeface="Courier"/>
              </a:rPr>
              <a:t>/dc/elements/1.1/&gt;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SELECT  ?title</a:t>
            </a:r>
          </a:p>
          <a:p>
            <a:r>
              <a:rPr lang="en-US" sz="1600" dirty="0">
                <a:latin typeface="Courier"/>
                <a:cs typeface="Courier"/>
              </a:rPr>
              <a:t>WHERE   { &lt;book1&gt;  </a:t>
            </a:r>
            <a:r>
              <a:rPr lang="en-US" sz="1600" dirty="0" err="1">
                <a:latin typeface="Courier"/>
                <a:cs typeface="Courier"/>
              </a:rPr>
              <a:t>dc:title</a:t>
            </a:r>
            <a:r>
              <a:rPr lang="en-US" sz="1600" dirty="0">
                <a:latin typeface="Courier"/>
                <a:cs typeface="Courier"/>
              </a:rPr>
              <a:t>  ?title 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4368" y="4836893"/>
            <a:ext cx="78642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650726" y="2005868"/>
            <a:ext cx="357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+mn-lt"/>
              </a:rPr>
              <a:t>URIs in angle brackets as &lt;http://…&gt;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670884" y="4092374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+mn-lt"/>
              </a:rPr>
              <a:t>Empty prefix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670884" y="6188959"/>
            <a:ext cx="394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+mn-lt"/>
              </a:rPr>
              <a:t>Define BASE: no need to write long URIs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532" y="6585924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29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yasgui.triply.cc</a:t>
            </a:r>
            <a:r>
              <a:rPr lang="en-US" dirty="0"/>
              <a:t>/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69" y="1678143"/>
            <a:ext cx="8472479" cy="517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55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Query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2231" y="1957290"/>
            <a:ext cx="8109912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PREFIX </a:t>
            </a:r>
            <a:r>
              <a:rPr lang="en-US" sz="2000" dirty="0" err="1">
                <a:latin typeface="+mn-lt"/>
              </a:rPr>
              <a:t>rdf</a:t>
            </a:r>
            <a:r>
              <a:rPr lang="en-US" sz="2000" dirty="0">
                <a:latin typeface="+mn-lt"/>
              </a:rPr>
              <a:t>: &lt;http://www.w3.org/1999/02/22-rdf-syntax-ns#&gt;</a:t>
            </a:r>
          </a:p>
          <a:p>
            <a:r>
              <a:rPr lang="en-US" sz="2000" dirty="0">
                <a:latin typeface="+mn-lt"/>
              </a:rPr>
              <a:t>PREFIX </a:t>
            </a:r>
            <a:r>
              <a:rPr lang="en-US" sz="2000" dirty="0" err="1">
                <a:latin typeface="+mn-lt"/>
              </a:rPr>
              <a:t>rdfs</a:t>
            </a:r>
            <a:r>
              <a:rPr lang="en-US" sz="2000" dirty="0">
                <a:latin typeface="+mn-lt"/>
              </a:rPr>
              <a:t>: &lt;http://www.w3.org/2000/01/</a:t>
            </a:r>
            <a:r>
              <a:rPr lang="en-US" sz="2000" dirty="0" err="1">
                <a:latin typeface="+mn-lt"/>
              </a:rPr>
              <a:t>rdf</a:t>
            </a:r>
            <a:r>
              <a:rPr lang="en-US" sz="2000" dirty="0">
                <a:latin typeface="+mn-lt"/>
              </a:rPr>
              <a:t>-schema#&gt;</a:t>
            </a:r>
          </a:p>
          <a:p>
            <a:r>
              <a:rPr lang="en-US" sz="2000" dirty="0">
                <a:latin typeface="+mn-lt"/>
              </a:rPr>
              <a:t>PREFIX </a:t>
            </a:r>
            <a:r>
              <a:rPr lang="en-US" sz="2000" dirty="0" err="1">
                <a:latin typeface="+mn-lt"/>
              </a:rPr>
              <a:t>dbpediaowl</a:t>
            </a:r>
            <a:r>
              <a:rPr lang="en-US" sz="2000" dirty="0">
                <a:latin typeface="+mn-lt"/>
              </a:rPr>
              <a:t>: &lt;http://</a:t>
            </a:r>
            <a:r>
              <a:rPr lang="en-US" sz="2000" dirty="0" err="1">
                <a:latin typeface="+mn-lt"/>
              </a:rPr>
              <a:t>dbpedia.org</a:t>
            </a:r>
            <a:r>
              <a:rPr lang="en-US" sz="2000" dirty="0">
                <a:latin typeface="+mn-lt"/>
              </a:rPr>
              <a:t>/ontology/&gt;</a:t>
            </a:r>
          </a:p>
          <a:p>
            <a:r>
              <a:rPr lang="en-US" sz="2000" dirty="0">
                <a:latin typeface="+mn-lt"/>
              </a:rPr>
              <a:t>PREFIX </a:t>
            </a:r>
            <a:r>
              <a:rPr lang="en-US" sz="2000" dirty="0" err="1">
                <a:latin typeface="+mn-lt"/>
              </a:rPr>
              <a:t>dbpedia</a:t>
            </a:r>
            <a:r>
              <a:rPr lang="en-US" sz="2000" dirty="0">
                <a:latin typeface="+mn-lt"/>
              </a:rPr>
              <a:t>: &lt;http://</a:t>
            </a:r>
            <a:r>
              <a:rPr lang="en-US" sz="2000" dirty="0" err="1">
                <a:latin typeface="+mn-lt"/>
              </a:rPr>
              <a:t>dbpedia.org</a:t>
            </a:r>
            <a:r>
              <a:rPr lang="en-US" sz="2000" dirty="0">
                <a:latin typeface="+mn-lt"/>
              </a:rPr>
              <a:t>/resource/&gt;</a:t>
            </a:r>
          </a:p>
          <a:p>
            <a:endParaRPr lang="en-US" sz="2000" dirty="0">
              <a:latin typeface="+mn-lt"/>
            </a:endParaRPr>
          </a:p>
          <a:p>
            <a:r>
              <a:rPr lang="en-US" sz="2000" dirty="0">
                <a:latin typeface="+mn-lt"/>
              </a:rPr>
              <a:t># People born in Bogota</a:t>
            </a:r>
          </a:p>
          <a:p>
            <a:r>
              <a:rPr lang="en-US" sz="2000" dirty="0">
                <a:latin typeface="+mn-lt"/>
              </a:rPr>
              <a:t>SELECT * WHERE {</a:t>
            </a:r>
          </a:p>
          <a:p>
            <a:r>
              <a:rPr lang="en-US" sz="2000" dirty="0">
                <a:latin typeface="+mn-lt"/>
              </a:rPr>
              <a:t>  ?sub a </a:t>
            </a:r>
            <a:r>
              <a:rPr lang="en-US" sz="2000" dirty="0" err="1">
                <a:latin typeface="+mn-lt"/>
              </a:rPr>
              <a:t>dbpediaowl:Person</a:t>
            </a:r>
            <a:r>
              <a:rPr lang="en-US" sz="2000" dirty="0">
                <a:latin typeface="+mn-lt"/>
              </a:rPr>
              <a:t> .</a:t>
            </a:r>
          </a:p>
          <a:p>
            <a:r>
              <a:rPr lang="en-US" sz="2000" dirty="0">
                <a:latin typeface="+mn-lt"/>
              </a:rPr>
              <a:t>  ?sub </a:t>
            </a:r>
            <a:r>
              <a:rPr lang="en-US" sz="2000" dirty="0" err="1">
                <a:latin typeface="+mn-lt"/>
              </a:rPr>
              <a:t>dbpediaowl:birthPlace</a:t>
            </a:r>
            <a:r>
              <a:rPr lang="en-US" sz="2000" dirty="0">
                <a:latin typeface="+mn-lt"/>
              </a:rPr>
              <a:t> &lt;http://</a:t>
            </a:r>
            <a:r>
              <a:rPr lang="en-US" sz="2000" dirty="0" err="1">
                <a:latin typeface="+mn-lt"/>
              </a:rPr>
              <a:t>dbpedia.org</a:t>
            </a:r>
            <a:r>
              <a:rPr lang="en-US" sz="2000" dirty="0">
                <a:latin typeface="+mn-lt"/>
              </a:rPr>
              <a:t>/resource/Bogot%C3%A1&gt; </a:t>
            </a:r>
          </a:p>
          <a:p>
            <a:r>
              <a:rPr lang="en-US" sz="2000" dirty="0">
                <a:latin typeface="+mn-lt"/>
              </a:rPr>
              <a:t>} LIMIT 100</a:t>
            </a:r>
          </a:p>
          <a:p>
            <a:endParaRPr lang="en-US" sz="20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782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00" y="0"/>
            <a:ext cx="71853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41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09450" y="3468438"/>
            <a:ext cx="7502264" cy="13234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PREFIX 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: &lt;http://</a:t>
            </a:r>
            <a:r>
              <a:rPr lang="en-US" sz="1600" dirty="0" err="1">
                <a:latin typeface="Courier"/>
                <a:cs typeface="Courier"/>
              </a:rPr>
              <a:t>xmlns.com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/0.1/&gt;</a:t>
            </a:r>
          </a:p>
          <a:p>
            <a:r>
              <a:rPr lang="en-US" sz="1600" dirty="0">
                <a:latin typeface="Courier"/>
                <a:cs typeface="Courier"/>
              </a:rPr>
              <a:t>SELECT ?name ?</a:t>
            </a:r>
            <a:r>
              <a:rPr lang="en-US" sz="1600" dirty="0" err="1">
                <a:latin typeface="Courier"/>
                <a:cs typeface="Courier"/>
              </a:rPr>
              <a:t>mbox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WHERE</a:t>
            </a:r>
          </a:p>
          <a:p>
            <a:r>
              <a:rPr lang="en-US" sz="1600" dirty="0">
                <a:latin typeface="Courier"/>
                <a:cs typeface="Courier"/>
              </a:rPr>
              <a:t>  { ?x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?name .</a:t>
            </a:r>
          </a:p>
          <a:p>
            <a:r>
              <a:rPr lang="en-US" sz="1600" dirty="0">
                <a:latin typeface="Courier"/>
                <a:cs typeface="Courier"/>
              </a:rPr>
              <a:t>    ?x </a:t>
            </a:r>
            <a:r>
              <a:rPr lang="en-US" sz="1600" dirty="0" err="1">
                <a:latin typeface="Courier"/>
                <a:cs typeface="Courier"/>
              </a:rPr>
              <a:t>foaf:mbox</a:t>
            </a:r>
            <a:r>
              <a:rPr lang="en-US" sz="1600" dirty="0">
                <a:latin typeface="Courier"/>
                <a:cs typeface="Courier"/>
              </a:rPr>
              <a:t> ?</a:t>
            </a:r>
            <a:r>
              <a:rPr lang="en-US" sz="1600" dirty="0" err="1">
                <a:latin typeface="Courier"/>
                <a:cs typeface="Courier"/>
              </a:rPr>
              <a:t>mbox</a:t>
            </a:r>
            <a:r>
              <a:rPr lang="en-US" sz="1600" dirty="0">
                <a:latin typeface="Courier"/>
                <a:cs typeface="Courier"/>
              </a:rPr>
              <a:t> }</a:t>
            </a:r>
          </a:p>
        </p:txBody>
      </p:sp>
      <p:sp>
        <p:nvSpPr>
          <p:cNvPr id="3" name="Rectangle 2"/>
          <p:cNvSpPr/>
          <p:nvPr/>
        </p:nvSpPr>
        <p:spPr>
          <a:xfrm>
            <a:off x="1309449" y="987576"/>
            <a:ext cx="7492419" cy="181588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@prefix 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:  &lt;http://</a:t>
            </a:r>
            <a:r>
              <a:rPr lang="en-US" sz="1600" dirty="0" err="1">
                <a:latin typeface="Courier"/>
                <a:cs typeface="Courier"/>
              </a:rPr>
              <a:t>xmlns.com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/0.1/&gt;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_:a 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  "Johnny Lee Outlaw" .</a:t>
            </a:r>
          </a:p>
          <a:p>
            <a:r>
              <a:rPr lang="en-US" sz="1600" dirty="0">
                <a:latin typeface="Courier"/>
                <a:cs typeface="Courier"/>
              </a:rPr>
              <a:t>_:a  </a:t>
            </a:r>
            <a:r>
              <a:rPr lang="en-US" sz="1600" dirty="0" err="1">
                <a:latin typeface="Courier"/>
                <a:cs typeface="Courier"/>
              </a:rPr>
              <a:t>foaf:mbox</a:t>
            </a:r>
            <a:r>
              <a:rPr lang="en-US" sz="1600" dirty="0">
                <a:latin typeface="Courier"/>
                <a:cs typeface="Courier"/>
              </a:rPr>
              <a:t>   &lt;</a:t>
            </a:r>
            <a:r>
              <a:rPr lang="en-US" sz="1600" dirty="0" err="1">
                <a:latin typeface="Courier"/>
                <a:cs typeface="Courier"/>
              </a:rPr>
              <a:t>mailto:jlow@example.com</a:t>
            </a:r>
            <a:r>
              <a:rPr lang="en-US" sz="1600" dirty="0">
                <a:latin typeface="Courier"/>
                <a:cs typeface="Courier"/>
              </a:rPr>
              <a:t>&gt; .</a:t>
            </a:r>
          </a:p>
          <a:p>
            <a:r>
              <a:rPr lang="en-US" sz="1600" dirty="0">
                <a:latin typeface="Courier"/>
                <a:cs typeface="Courier"/>
              </a:rPr>
              <a:t>_:b 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  "Peter </a:t>
            </a:r>
            <a:r>
              <a:rPr lang="en-US" sz="1600" dirty="0" err="1">
                <a:latin typeface="Courier"/>
                <a:cs typeface="Courier"/>
              </a:rPr>
              <a:t>Goodguy</a:t>
            </a:r>
            <a:r>
              <a:rPr lang="en-US" sz="1600" dirty="0">
                <a:latin typeface="Courier"/>
                <a:cs typeface="Courier"/>
              </a:rPr>
              <a:t>" .</a:t>
            </a:r>
          </a:p>
          <a:p>
            <a:r>
              <a:rPr lang="en-US" sz="1600" dirty="0">
                <a:latin typeface="Courier"/>
                <a:cs typeface="Courier"/>
              </a:rPr>
              <a:t>_:b  </a:t>
            </a:r>
            <a:r>
              <a:rPr lang="en-US" sz="1600" dirty="0" err="1">
                <a:latin typeface="Courier"/>
                <a:cs typeface="Courier"/>
              </a:rPr>
              <a:t>foaf:mbox</a:t>
            </a:r>
            <a:r>
              <a:rPr lang="en-US" sz="1600" dirty="0">
                <a:latin typeface="Courier"/>
                <a:cs typeface="Courier"/>
              </a:rPr>
              <a:t>   &lt;</a:t>
            </a:r>
            <a:r>
              <a:rPr lang="en-US" sz="1600" dirty="0" err="1">
                <a:latin typeface="Courier"/>
                <a:cs typeface="Courier"/>
              </a:rPr>
              <a:t>mailto:peter@example.org</a:t>
            </a:r>
            <a:r>
              <a:rPr lang="en-US" sz="1600" dirty="0">
                <a:latin typeface="Courier"/>
                <a:cs typeface="Courier"/>
              </a:rPr>
              <a:t>&gt; .</a:t>
            </a:r>
          </a:p>
          <a:p>
            <a:r>
              <a:rPr lang="en-US" sz="1600" dirty="0">
                <a:latin typeface="Courier"/>
                <a:cs typeface="Courier"/>
              </a:rPr>
              <a:t>_:c  </a:t>
            </a:r>
            <a:r>
              <a:rPr lang="en-US" sz="1600" dirty="0" err="1">
                <a:latin typeface="Courier"/>
                <a:cs typeface="Courier"/>
              </a:rPr>
              <a:t>foaf:mbox</a:t>
            </a:r>
            <a:r>
              <a:rPr lang="en-US" sz="1600" dirty="0">
                <a:latin typeface="Courier"/>
                <a:cs typeface="Courier"/>
              </a:rPr>
              <a:t>   &lt;</a:t>
            </a:r>
            <a:r>
              <a:rPr lang="en-US" sz="1600" dirty="0" err="1">
                <a:latin typeface="Courier"/>
                <a:cs typeface="Courier"/>
              </a:rPr>
              <a:t>mailto:carol@example.org</a:t>
            </a:r>
            <a:r>
              <a:rPr lang="en-US" sz="1600" dirty="0">
                <a:latin typeface="Courier"/>
                <a:cs typeface="Courier"/>
              </a:rPr>
              <a:t>&gt; 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551495"/>
              </p:ext>
            </p:extLst>
          </p:nvPr>
        </p:nvGraphicFramePr>
        <p:xfrm>
          <a:off x="1319295" y="5482523"/>
          <a:ext cx="7492420" cy="101491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746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name</a:t>
                      </a:r>
                    </a:p>
                  </a:txBody>
                  <a:tcPr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mbox</a:t>
                      </a:r>
                      <a:endParaRPr lang="en-US" sz="1600" dirty="0">
                        <a:solidFill>
                          <a:schemeClr val="tx2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"Johnny Lee Outlaw"</a:t>
                      </a:r>
                    </a:p>
                  </a:txBody>
                  <a:tcPr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&lt;</a:t>
                      </a:r>
                      <a:r>
                        <a:rPr lang="en-US" sz="1600" dirty="0" err="1">
                          <a:latin typeface="Courier"/>
                          <a:cs typeface="Courier"/>
                        </a:rPr>
                        <a:t>mailto:jlow@example.com</a:t>
                      </a:r>
                      <a:r>
                        <a:rPr lang="en-US" sz="1600" dirty="0">
                          <a:latin typeface="Courier"/>
                          <a:cs typeface="Courier"/>
                        </a:rPr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"Peter </a:t>
                      </a:r>
                      <a:r>
                        <a:rPr lang="en-US" sz="1600" dirty="0" err="1">
                          <a:latin typeface="Courier"/>
                          <a:cs typeface="Courier"/>
                        </a:rPr>
                        <a:t>Goodguy</a:t>
                      </a:r>
                      <a:r>
                        <a:rPr lang="en-US" sz="1600" dirty="0">
                          <a:latin typeface="Courier"/>
                          <a:cs typeface="Courier"/>
                        </a:rPr>
                        <a:t>"</a:t>
                      </a:r>
                    </a:p>
                  </a:txBody>
                  <a:tcPr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&lt;</a:t>
                      </a:r>
                      <a:r>
                        <a:rPr lang="en-US" sz="1600" dirty="0" err="1">
                          <a:latin typeface="Courier"/>
                          <a:cs typeface="Courier"/>
                        </a:rPr>
                        <a:t>mailto:peter@example.org</a:t>
                      </a:r>
                      <a:r>
                        <a:rPr lang="en-US" sz="1600" dirty="0">
                          <a:latin typeface="Courier"/>
                          <a:cs typeface="Courier"/>
                        </a:rPr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65817" y="964771"/>
            <a:ext cx="60458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3977" y="3435788"/>
            <a:ext cx="78642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1954" y="5404698"/>
            <a:ext cx="798446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</a:t>
            </a: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782101" y="0"/>
            <a:ext cx="7620000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4000" dirty="0"/>
              <a:t>Multiple Matches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059331" y="5866363"/>
            <a:ext cx="6452569" cy="631078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532" y="6585924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18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>
    <a:spDef>
      <a:spPr>
        <a:ln w="28575" cmpd="sng">
          <a:solidFill>
            <a:srgbClr val="008000"/>
          </a:solidFill>
        </a:ln>
      </a:spPr>
      <a:bodyPr rtlCol="0" anchor="ctr">
        <a:noAutofit/>
      </a:bodyPr>
      <a:lstStyle>
        <a:defPPr algn="ctr">
          <a:defRPr dirty="0">
            <a:latin typeface="+mn-lt"/>
          </a:defRPr>
        </a:defPPr>
      </a:lstStyle>
    </a:spDef>
    <a:txDef>
      <a:spPr>
        <a:noFill/>
      </a:spPr>
      <a:bodyPr wrap="non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55705</TotalTime>
  <Words>10456</Words>
  <Application>Microsoft Macintosh PowerPoint</Application>
  <PresentationFormat>Overhead</PresentationFormat>
  <Paragraphs>1697</Paragraphs>
  <Slides>82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82</vt:i4>
      </vt:variant>
    </vt:vector>
  </HeadingPairs>
  <TitlesOfParts>
    <vt:vector size="96" baseType="lpstr">
      <vt:lpstr>Andale Mono</vt:lpstr>
      <vt:lpstr>Apple Casual</vt:lpstr>
      <vt:lpstr>Arial</vt:lpstr>
      <vt:lpstr>Calibri</vt:lpstr>
      <vt:lpstr>Cambria</vt:lpstr>
      <vt:lpstr>Consolas</vt:lpstr>
      <vt:lpstr>Corbel</vt:lpstr>
      <vt:lpstr>Courier</vt:lpstr>
      <vt:lpstr>Monaco</vt:lpstr>
      <vt:lpstr>Times</vt:lpstr>
      <vt:lpstr>Adjacency</vt:lpstr>
      <vt:lpstr>1_Office Theme</vt:lpstr>
      <vt:lpstr>2_Office Theme</vt:lpstr>
      <vt:lpstr>3_Office Theme</vt:lpstr>
      <vt:lpstr>SPARQL </vt:lpstr>
      <vt:lpstr>Basic SPARQL</vt:lpstr>
      <vt:lpstr>SPARQL</vt:lpstr>
      <vt:lpstr>SPARQL Query</vt:lpstr>
      <vt:lpstr>SPARQL Query</vt:lpstr>
      <vt:lpstr>SPARQL Query</vt:lpstr>
      <vt:lpstr>PowerPoint Presentation</vt:lpstr>
      <vt:lpstr>PowerPoint Presentation</vt:lpstr>
      <vt:lpstr>PowerPoint Presentation</vt:lpstr>
      <vt:lpstr>Linked Movie Database</vt:lpstr>
      <vt:lpstr>Worksheet #1: URIs of Actors</vt:lpstr>
      <vt:lpstr>Worksheet #1: URIs of Actors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Worksheet #2: Actor names &amp; the films they starred in  </vt:lpstr>
      <vt:lpstr>Linked Movie Database</vt:lpstr>
      <vt:lpstr>Worksheet #2: Actor names &amp; the films they starred in  </vt:lpstr>
      <vt:lpstr>Graph Patterns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FILTER NOT EXISTS</vt:lpstr>
      <vt:lpstr>PowerPoint Presentation</vt:lpstr>
      <vt:lpstr>PowerPoint Presentation</vt:lpstr>
      <vt:lpstr>FILTER vs MINUS, Example 1</vt:lpstr>
      <vt:lpstr>FILTER vs MINUS, Example 1</vt:lpstr>
      <vt:lpstr>FILTER vs MINUS, Example 2</vt:lpstr>
      <vt:lpstr>FILTER vs MINUS, Example 2</vt:lpstr>
      <vt:lpstr>PowerPoint Presentation</vt:lpstr>
      <vt:lpstr>PowerPoint Presentation</vt:lpstr>
      <vt:lpstr>Worksheet #3: URIs of actors who are (aren’t) directors  </vt:lpstr>
      <vt:lpstr>Linked Movie Database</vt:lpstr>
      <vt:lpstr>Worksheet #3: URIs of actors who are (aren’t) directors  </vt:lpstr>
      <vt:lpstr>Worksheet #3: URIs of actors who are (aren’t) directors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Worksheet #4: Actors in multiple films with the same director  </vt:lpstr>
      <vt:lpstr>Linked Movie Database</vt:lpstr>
      <vt:lpstr> Worksheet #4: Actors in multiple films with the same director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SPARQL</vt:lpstr>
      <vt:lpstr>PowerPoint Presentation</vt:lpstr>
      <vt:lpstr>Query Form: CONSTRUCT</vt:lpstr>
      <vt:lpstr>Query Form: CONSTRUCT</vt:lpstr>
      <vt:lpstr>Query Form: CONSTRUCT </vt:lpstr>
      <vt:lpstr>PowerPoint Presentation</vt:lpstr>
      <vt:lpstr>Query Form: ASK</vt:lpstr>
      <vt:lpstr>Executing SPARQL Queries</vt:lpstr>
      <vt:lpstr>https://yasgui.triply.cc/</vt:lpstr>
      <vt:lpstr>Example Query</vt:lpstr>
      <vt:lpstr>PowerPoint Presentation</vt:lpstr>
    </vt:vector>
  </TitlesOfParts>
  <Company>Information Sciences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Web Sources for Information Integration</dc:title>
  <dc:creator>Craig A. Knoblock</dc:creator>
  <cp:lastModifiedBy>Jay Pujara</cp:lastModifiedBy>
  <cp:revision>1301</cp:revision>
  <cp:lastPrinted>2021-02-10T22:40:10Z</cp:lastPrinted>
  <dcterms:created xsi:type="dcterms:W3CDTF">2010-01-11T19:28:08Z</dcterms:created>
  <dcterms:modified xsi:type="dcterms:W3CDTF">2021-02-17T23:28:31Z</dcterms:modified>
</cp:coreProperties>
</file>