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59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DA6A8-DA9F-47C6-B326-DB9985AA5F5A}" type="datetimeFigureOut">
              <a:rPr lang="pl-PL" smtClean="0"/>
              <a:pPr/>
              <a:t>2010-12-13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0FBAE-15B6-4B48-BFEE-488C2278AE9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0FBAE-15B6-4B48-BFEE-488C2278AE95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D8BF-AAA5-435C-A2E2-78702EDAF4AE}" type="datetimeFigureOut">
              <a:rPr lang="pl-PL" smtClean="0"/>
              <a:pPr/>
              <a:t>2010-12-13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BDB1-24D9-4ACF-8474-A10167671D8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D8BF-AAA5-435C-A2E2-78702EDAF4AE}" type="datetimeFigureOut">
              <a:rPr lang="pl-PL" smtClean="0"/>
              <a:pPr/>
              <a:t>2010-12-13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BDB1-24D9-4ACF-8474-A10167671D8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D8BF-AAA5-435C-A2E2-78702EDAF4AE}" type="datetimeFigureOut">
              <a:rPr lang="pl-PL" smtClean="0"/>
              <a:pPr/>
              <a:t>2010-12-13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BDB1-24D9-4ACF-8474-A10167671D8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D8BF-AAA5-435C-A2E2-78702EDAF4AE}" type="datetimeFigureOut">
              <a:rPr lang="pl-PL" smtClean="0"/>
              <a:pPr/>
              <a:t>2010-12-13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BDB1-24D9-4ACF-8474-A10167671D8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D8BF-AAA5-435C-A2E2-78702EDAF4AE}" type="datetimeFigureOut">
              <a:rPr lang="pl-PL" smtClean="0"/>
              <a:pPr/>
              <a:t>2010-12-13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BDB1-24D9-4ACF-8474-A10167671D8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D8BF-AAA5-435C-A2E2-78702EDAF4AE}" type="datetimeFigureOut">
              <a:rPr lang="pl-PL" smtClean="0"/>
              <a:pPr/>
              <a:t>2010-12-13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BDB1-24D9-4ACF-8474-A10167671D8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D8BF-AAA5-435C-A2E2-78702EDAF4AE}" type="datetimeFigureOut">
              <a:rPr lang="pl-PL" smtClean="0"/>
              <a:pPr/>
              <a:t>2010-12-13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BDB1-24D9-4ACF-8474-A10167671D8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D8BF-AAA5-435C-A2E2-78702EDAF4AE}" type="datetimeFigureOut">
              <a:rPr lang="pl-PL" smtClean="0"/>
              <a:pPr/>
              <a:t>2010-12-13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BDB1-24D9-4ACF-8474-A10167671D8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D8BF-AAA5-435C-A2E2-78702EDAF4AE}" type="datetimeFigureOut">
              <a:rPr lang="pl-PL" smtClean="0"/>
              <a:pPr/>
              <a:t>2010-12-13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BDB1-24D9-4ACF-8474-A10167671D8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D8BF-AAA5-435C-A2E2-78702EDAF4AE}" type="datetimeFigureOut">
              <a:rPr lang="pl-PL" smtClean="0"/>
              <a:pPr/>
              <a:t>2010-12-13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BDB1-24D9-4ACF-8474-A10167671D8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D8BF-AAA5-435C-A2E2-78702EDAF4AE}" type="datetimeFigureOut">
              <a:rPr lang="pl-PL" smtClean="0"/>
              <a:pPr/>
              <a:t>2010-12-13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BDB1-24D9-4ACF-8474-A10167671D8B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0034" y="2857496"/>
            <a:ext cx="7858180" cy="3143252"/>
          </a:xfrm>
        </p:spPr>
        <p:txBody>
          <a:bodyPr/>
          <a:lstStyle>
            <a:lvl1pPr algn="ctr">
              <a:buFont typeface="Arial" pitchFamily="34" charset="0"/>
              <a:buNone/>
              <a:defRPr i="1"/>
            </a:lvl1pPr>
            <a:lvl2pPr algn="ctr">
              <a:buNone/>
              <a:defRPr i="1"/>
            </a:lvl2pPr>
            <a:lvl3pPr algn="ctr">
              <a:buNone/>
              <a:defRPr i="1"/>
            </a:lvl3pPr>
            <a:lvl4pPr algn="ctr">
              <a:buNone/>
              <a:defRPr i="1"/>
            </a:lvl4pPr>
            <a:lvl5pPr algn="ctr">
              <a:buNone/>
              <a:defRPr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D8BF-AAA5-435C-A2E2-78702EDAF4AE}" type="datetimeFigureOut">
              <a:rPr lang="pl-PL" smtClean="0"/>
              <a:pPr/>
              <a:t>2010-12-13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BDB1-24D9-4ACF-8474-A10167671D8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CD8BF-AAA5-435C-A2E2-78702EDAF4AE}" type="datetimeFigureOut">
              <a:rPr lang="pl-PL" smtClean="0"/>
              <a:pPr/>
              <a:t>2010-12-13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EBDB1-24D9-4ACF-8474-A10167671D8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32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pl-pl/magazine/dd252940(en-us).aspx" TargetMode="External"/><Relationship Id="rId3" Type="http://schemas.openxmlformats.org/officeDocument/2006/relationships/hyperlink" Target="http://weblogs.asp.net/bleroy/archive/2010/05/17/javascript-local-alias-pattern.aspx" TargetMode="External"/><Relationship Id="rId7" Type="http://schemas.openxmlformats.org/officeDocument/2006/relationships/hyperlink" Target="http://www.asp.net/ajaxlibrary/AjaxMinDocumentation.ashx" TargetMode="External"/><Relationship Id="rId2" Type="http://schemas.openxmlformats.org/officeDocument/2006/relationships/hyperlink" Target="http://martinfowler.com/eaaDev/uiArch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rockford.com/javascript/private.html" TargetMode="External"/><Relationship Id="rId5" Type="http://schemas.openxmlformats.org/officeDocument/2006/relationships/hyperlink" Target="http://www.crockford.com/javascript/inheritance.html" TargetMode="External"/><Relationship Id="rId4" Type="http://schemas.openxmlformats.org/officeDocument/2006/relationships/hyperlink" Target="http://www.yuiblog.com/blog/2007/06/12/module-patter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7772400" cy="1470025"/>
          </a:xfrm>
        </p:spPr>
        <p:txBody>
          <a:bodyPr/>
          <a:lstStyle/>
          <a:p>
            <a:r>
              <a:rPr lang="pl-PL" dirty="0" smtClean="0"/>
              <a:t>Organizacja pracy po stronie klienta.</a:t>
            </a:r>
            <a:endParaRPr lang="pl-PL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14436"/>
          </a:xfrm>
        </p:spPr>
        <p:txBody>
          <a:bodyPr>
            <a:normAutofit fontScale="77500" lnSpcReduction="20000"/>
          </a:bodyPr>
          <a:lstStyle/>
          <a:p>
            <a:r>
              <a:rPr lang="pl-PL" dirty="0" smtClean="0"/>
              <a:t>Czyli jak spróbować zapanować nad tym całym bałaganem</a:t>
            </a:r>
            <a:r>
              <a:rPr lang="pl-PL" dirty="0" smtClean="0"/>
              <a:t>.</a:t>
            </a:r>
          </a:p>
          <a:p>
            <a:r>
              <a:rPr lang="pl-PL" dirty="0" smtClean="0"/>
              <a:t>by Jacek M.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 2.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Zawsze definiuj zmienne ze słowem „</a:t>
            </a:r>
            <a:r>
              <a:rPr lang="pl-PL" dirty="0" err="1" smtClean="0"/>
              <a:t>var</a:t>
            </a:r>
            <a:r>
              <a:rPr lang="pl-PL" dirty="0" smtClean="0"/>
              <a:t>” mój drogi kolego , by nie stało ci się naprawdę coś złego.</a:t>
            </a:r>
          </a:p>
          <a:p>
            <a:pPr>
              <a:buNone/>
            </a:pPr>
            <a:endParaRPr lang="pl-PL" dirty="0" smtClean="0"/>
          </a:p>
          <a:p>
            <a:pPr algn="l">
              <a:buNone/>
            </a:pPr>
            <a:r>
              <a:rPr lang="pl-PL" sz="2000" dirty="0" err="1" smtClean="0">
                <a:solidFill>
                  <a:srgbClr val="0000FF"/>
                </a:solidFill>
              </a:rPr>
              <a:t>function</a:t>
            </a:r>
            <a:r>
              <a:rPr lang="pl-PL" sz="2000" dirty="0" smtClean="0">
                <a:solidFill>
                  <a:srgbClr val="0000FF"/>
                </a:solidFill>
              </a:rPr>
              <a:t> </a:t>
            </a:r>
            <a:r>
              <a:rPr lang="pl-PL" sz="2000" dirty="0" err="1" smtClean="0"/>
              <a:t>ShowMessage</a:t>
            </a:r>
            <a:r>
              <a:rPr lang="pl-PL" sz="2000" dirty="0" smtClean="0"/>
              <a:t>(</a:t>
            </a:r>
            <a:r>
              <a:rPr lang="pl-PL" sz="2000" dirty="0" err="1" smtClean="0"/>
              <a:t>value</a:t>
            </a:r>
            <a:r>
              <a:rPr lang="pl-PL" sz="2000" dirty="0" smtClean="0"/>
              <a:t>) {</a:t>
            </a:r>
          </a:p>
          <a:p>
            <a:pPr algn="l">
              <a:buNone/>
            </a:pPr>
            <a:r>
              <a:rPr lang="pl-PL" sz="2000" dirty="0" smtClean="0">
                <a:solidFill>
                  <a:srgbClr val="0000FF"/>
                </a:solidFill>
              </a:rPr>
              <a:t>    </a:t>
            </a:r>
            <a:r>
              <a:rPr lang="pl-PL" sz="2000" dirty="0" err="1" smtClean="0">
                <a:solidFill>
                  <a:srgbClr val="0000FF"/>
                </a:solidFill>
              </a:rPr>
              <a:t>var</a:t>
            </a:r>
            <a:r>
              <a:rPr lang="pl-PL" sz="2000" dirty="0" smtClean="0">
                <a:solidFill>
                  <a:srgbClr val="0000FF"/>
                </a:solidFill>
              </a:rPr>
              <a:t> </a:t>
            </a:r>
            <a:r>
              <a:rPr lang="pl-PL" sz="2000" dirty="0" smtClean="0"/>
              <a:t>_</a:t>
            </a:r>
            <a:r>
              <a:rPr lang="pl-PL" sz="2000" dirty="0" err="1" smtClean="0"/>
              <a:t>message</a:t>
            </a:r>
            <a:r>
              <a:rPr lang="pl-PL" sz="2000" dirty="0" smtClean="0"/>
              <a:t> = </a:t>
            </a:r>
            <a:r>
              <a:rPr lang="pl-PL" sz="2000" dirty="0" err="1" smtClean="0"/>
              <a:t>"ol</a:t>
            </a:r>
            <a:r>
              <a:rPr lang="pl-PL" sz="2000" dirty="0" smtClean="0"/>
              <a:t>a" + </a:t>
            </a:r>
            <a:r>
              <a:rPr lang="pl-PL" sz="2000" dirty="0" err="1" smtClean="0"/>
              <a:t>value</a:t>
            </a:r>
            <a:r>
              <a:rPr lang="pl-PL" sz="2000" dirty="0" smtClean="0"/>
              <a:t>;</a:t>
            </a:r>
          </a:p>
          <a:p>
            <a:pPr algn="l">
              <a:buNone/>
            </a:pPr>
            <a:r>
              <a:rPr lang="pl-PL" sz="2000" dirty="0" smtClean="0"/>
              <a:t>    alert(_</a:t>
            </a:r>
            <a:r>
              <a:rPr lang="pl-PL" sz="2000" dirty="0" err="1" smtClean="0"/>
              <a:t>message</a:t>
            </a:r>
            <a:r>
              <a:rPr lang="pl-PL" sz="2000" dirty="0" smtClean="0"/>
              <a:t>);     }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 3.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714349" y="3000375"/>
            <a:ext cx="7572428" cy="292893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pl-PL" i="1" dirty="0" smtClean="0"/>
              <a:t>Myślisz że jesteś sprytny,  użyjesz </a:t>
            </a:r>
            <a:r>
              <a:rPr lang="pl-PL" i="1" dirty="0" err="1" smtClean="0"/>
              <a:t>var</a:t>
            </a:r>
            <a:r>
              <a:rPr lang="pl-PL" i="1" dirty="0" smtClean="0"/>
              <a:t> i szybkiej definicji: </a:t>
            </a:r>
          </a:p>
          <a:p>
            <a:pPr lvl="1" algn="l">
              <a:buNone/>
            </a:pPr>
            <a:r>
              <a:rPr lang="pl-PL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MyFunction</a:t>
            </a:r>
            <a:r>
              <a:rPr lang="pl-PL" sz="2000" i="1" dirty="0" smtClean="0"/>
              <a:t>(</a:t>
            </a:r>
            <a:r>
              <a:rPr lang="pl-PL" sz="2000" i="1" dirty="0" err="1" smtClean="0"/>
              <a:t>value</a:t>
            </a:r>
            <a:r>
              <a:rPr lang="pl-PL" sz="2000" i="1" dirty="0" smtClean="0"/>
              <a:t>) {</a:t>
            </a:r>
          </a:p>
          <a:p>
            <a:pPr lvl="1" algn="l">
              <a:buNone/>
            </a:pPr>
            <a:r>
              <a:rPr lang="pl-PL" sz="2000" i="1" dirty="0" smtClean="0"/>
              <a:t>    </a:t>
            </a:r>
            <a:r>
              <a:rPr lang="pl-PL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</a:t>
            </a:r>
            <a:r>
              <a:rPr lang="pl-PL" sz="2000" i="1" dirty="0" smtClean="0"/>
              <a:t> _</a:t>
            </a:r>
            <a:r>
              <a:rPr lang="pl-PL" sz="2000" i="1" dirty="0" err="1" smtClean="0"/>
              <a:t>message</a:t>
            </a:r>
            <a:r>
              <a:rPr lang="pl-PL" sz="2000" i="1" dirty="0" smtClean="0"/>
              <a:t> = (_</a:t>
            </a:r>
            <a:r>
              <a:rPr lang="pl-PL" sz="2000" i="1" dirty="0" err="1" smtClean="0"/>
              <a:t>secondMessage</a:t>
            </a:r>
            <a:r>
              <a:rPr lang="pl-PL" sz="2000" i="1" dirty="0" smtClean="0"/>
              <a:t> = 1)</a:t>
            </a:r>
          </a:p>
          <a:p>
            <a:pPr lvl="1" algn="l">
              <a:buNone/>
            </a:pPr>
            <a:r>
              <a:rPr lang="pl-PL" sz="2000" i="1" dirty="0" smtClean="0"/>
              <a:t>}</a:t>
            </a:r>
          </a:p>
          <a:p>
            <a:pPr lvl="1" algn="ctr">
              <a:buNone/>
            </a:pPr>
            <a:r>
              <a:rPr lang="pl-PL" sz="3200" i="1" dirty="0" smtClean="0"/>
              <a:t>Przecieraj oczy i czytaj dwa razy bo to </a:t>
            </a:r>
            <a:r>
              <a:rPr lang="pl-PL" sz="3200" i="1" dirty="0" err="1" smtClean="0"/>
              <a:t>second</a:t>
            </a:r>
            <a:r>
              <a:rPr lang="pl-PL" sz="3200" i="1" dirty="0" smtClean="0"/>
              <a:t> </a:t>
            </a:r>
            <a:r>
              <a:rPr lang="pl-PL" sz="3200" i="1" dirty="0" err="1" smtClean="0"/>
              <a:t>Message</a:t>
            </a:r>
            <a:r>
              <a:rPr lang="pl-PL" sz="3200" i="1" dirty="0" smtClean="0"/>
              <a:t> globalne już jest i nie użyjesz go wiele razy!</a:t>
            </a:r>
            <a:endParaRPr lang="pl-PL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 4.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Operator porównania, rzecz powszechnie stosowana w każdym języku do zaobserwowania.</a:t>
            </a:r>
          </a:p>
          <a:p>
            <a:pPr algn="l"/>
            <a:r>
              <a:rPr lang="pl-PL" sz="2000" dirty="0" err="1" smtClean="0"/>
              <a:t>function</a:t>
            </a:r>
            <a:r>
              <a:rPr lang="pl-PL" sz="2000" dirty="0" smtClean="0"/>
              <a:t> </a:t>
            </a:r>
            <a:r>
              <a:rPr lang="pl-PL" sz="2000" dirty="0" err="1" smtClean="0"/>
              <a:t>calculate</a:t>
            </a:r>
            <a:r>
              <a:rPr lang="pl-PL" sz="2000" dirty="0" smtClean="0"/>
              <a:t>() {</a:t>
            </a:r>
          </a:p>
          <a:p>
            <a:pPr algn="l"/>
            <a:r>
              <a:rPr lang="pl-PL" sz="2000" dirty="0" smtClean="0"/>
              <a:t>    </a:t>
            </a:r>
            <a:r>
              <a:rPr lang="pl-PL" sz="2000" dirty="0" err="1" smtClean="0"/>
              <a:t>var</a:t>
            </a:r>
            <a:r>
              <a:rPr lang="pl-PL" sz="2000" dirty="0" smtClean="0"/>
              <a:t> a = 1;</a:t>
            </a:r>
          </a:p>
          <a:p>
            <a:pPr algn="l"/>
            <a:r>
              <a:rPr lang="pl-PL" sz="2000" dirty="0" smtClean="0"/>
              <a:t>    </a:t>
            </a:r>
            <a:r>
              <a:rPr lang="pl-PL" sz="2000" dirty="0" err="1" smtClean="0"/>
              <a:t>var</a:t>
            </a:r>
            <a:r>
              <a:rPr lang="pl-PL" sz="2000" dirty="0" smtClean="0"/>
              <a:t> b = "1";</a:t>
            </a:r>
          </a:p>
          <a:p>
            <a:pPr algn="l"/>
            <a:r>
              <a:rPr lang="pl-PL" sz="2000" dirty="0" smtClean="0"/>
              <a:t>    a == b       //return </a:t>
            </a:r>
            <a:r>
              <a:rPr lang="pl-PL" sz="2000" dirty="0" err="1" smtClean="0"/>
              <a:t>true</a:t>
            </a:r>
            <a:r>
              <a:rPr lang="pl-PL" sz="2000" dirty="0" smtClean="0"/>
              <a:t> </a:t>
            </a:r>
          </a:p>
          <a:p>
            <a:pPr algn="l"/>
            <a:r>
              <a:rPr lang="pl-PL" sz="2000" dirty="0" smtClean="0"/>
              <a:t>    a === b   // return </a:t>
            </a:r>
            <a:r>
              <a:rPr lang="pl-PL" sz="2000" dirty="0" err="1" smtClean="0"/>
              <a:t>false</a:t>
            </a:r>
            <a:endParaRPr lang="pl-PL" sz="2000" dirty="0" smtClean="0"/>
          </a:p>
          <a:p>
            <a:pPr algn="l"/>
            <a:r>
              <a:rPr lang="pl-PL" sz="2000" dirty="0" smtClean="0"/>
              <a:t>}</a:t>
            </a:r>
            <a:endParaRPr lang="pl-PL" sz="20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 5.</a:t>
            </a:r>
            <a:endParaRPr lang="pl-P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Czym jest funkcja może wiecie?</a:t>
            </a:r>
          </a:p>
          <a:p>
            <a:r>
              <a:rPr lang="pl-PL" dirty="0" smtClean="0"/>
              <a:t>Tak, to obiekt pewnie szybko zgadniecie. </a:t>
            </a:r>
          </a:p>
          <a:p>
            <a:r>
              <a:rPr lang="pl-PL" dirty="0" smtClean="0"/>
              <a:t>Czym jest zatem obiekt - dziwne pytanie?</a:t>
            </a:r>
          </a:p>
          <a:p>
            <a:r>
              <a:rPr lang="pl-PL" dirty="0" smtClean="0"/>
              <a:t>To klucz i wartość jego w  jedną kolekcją związanego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Dwa sposoby do tworzenia obiektów.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Obiekt jako </a:t>
            </a:r>
            <a:r>
              <a:rPr lang="pl-PL" dirty="0" err="1" smtClean="0"/>
              <a:t>literal</a:t>
            </a:r>
            <a:r>
              <a:rPr lang="pl-PL" dirty="0" smtClean="0"/>
              <a:t> </a:t>
            </a:r>
          </a:p>
          <a:p>
            <a:pPr lvl="1">
              <a:buNone/>
            </a:pPr>
            <a:r>
              <a:rPr lang="pl-PL" sz="2000" i="1" dirty="0" err="1" smtClean="0"/>
              <a:t>var</a:t>
            </a:r>
            <a:r>
              <a:rPr lang="pl-PL" sz="2000" i="1" dirty="0" smtClean="0"/>
              <a:t> _mandarynka = { };</a:t>
            </a:r>
          </a:p>
          <a:p>
            <a:pPr lvl="1">
              <a:buNone/>
            </a:pPr>
            <a:r>
              <a:rPr lang="pl-PL" sz="2000" i="1" dirty="0" smtClean="0"/>
              <a:t>_</a:t>
            </a:r>
            <a:r>
              <a:rPr lang="pl-PL" sz="2000" i="1" dirty="0" err="1" smtClean="0"/>
              <a:t>mandarynka.kolor</a:t>
            </a:r>
            <a:r>
              <a:rPr lang="pl-PL" sz="2000" i="1" dirty="0" smtClean="0"/>
              <a:t> = "</a:t>
            </a:r>
            <a:r>
              <a:rPr lang="pl-PL" sz="2000" i="1" dirty="0" err="1" smtClean="0"/>
              <a:t>pomaranczowy</a:t>
            </a:r>
            <a:r>
              <a:rPr lang="pl-PL" sz="2000" i="1" dirty="0" smtClean="0"/>
              <a:t>";</a:t>
            </a:r>
          </a:p>
          <a:p>
            <a:pPr lvl="1">
              <a:buNone/>
            </a:pPr>
            <a:r>
              <a:rPr lang="pl-PL" sz="2000" i="1" dirty="0" smtClean="0"/>
              <a:t>_</a:t>
            </a:r>
            <a:r>
              <a:rPr lang="pl-PL" sz="2000" i="1" dirty="0" err="1" smtClean="0"/>
              <a:t>mandarynka.calculatePrice</a:t>
            </a:r>
            <a:r>
              <a:rPr lang="pl-PL" sz="2000" i="1" dirty="0" smtClean="0"/>
              <a:t> = </a:t>
            </a:r>
            <a:r>
              <a:rPr lang="pl-PL" sz="2000" i="1" dirty="0" err="1" smtClean="0"/>
              <a:t>function</a:t>
            </a:r>
            <a:r>
              <a:rPr lang="pl-PL" sz="2000" i="1" dirty="0" smtClean="0"/>
              <a:t>() { return 120; };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Użyając</a:t>
            </a:r>
            <a:r>
              <a:rPr lang="pl-PL" dirty="0" smtClean="0"/>
              <a:t> konstruktora funkcyjnego </a:t>
            </a:r>
          </a:p>
          <a:p>
            <a:pPr lvl="1">
              <a:buNone/>
            </a:pPr>
            <a:r>
              <a:rPr lang="pl-PL" sz="2000" i="1" dirty="0" smtClean="0"/>
              <a:t>Owoc = </a:t>
            </a:r>
            <a:r>
              <a:rPr lang="pl-PL" sz="2000" i="1" dirty="0" err="1" smtClean="0"/>
              <a:t>function</a:t>
            </a:r>
            <a:r>
              <a:rPr lang="pl-PL" sz="2000" i="1" dirty="0" smtClean="0"/>
              <a:t>(kolor) {</a:t>
            </a:r>
          </a:p>
          <a:p>
            <a:pPr lvl="1">
              <a:buNone/>
            </a:pPr>
            <a:r>
              <a:rPr lang="pl-PL" sz="2000" i="1" dirty="0" smtClean="0"/>
              <a:t>    </a:t>
            </a:r>
            <a:r>
              <a:rPr lang="pl-PL" sz="2000" i="1" dirty="0" err="1" smtClean="0"/>
              <a:t>this.kolor</a:t>
            </a:r>
            <a:r>
              <a:rPr lang="pl-PL" sz="2000" i="1" dirty="0" smtClean="0"/>
              <a:t> = kolor;</a:t>
            </a:r>
          </a:p>
          <a:p>
            <a:pPr lvl="1">
              <a:buNone/>
            </a:pPr>
            <a:r>
              <a:rPr lang="pl-PL" sz="2000" i="1" dirty="0" smtClean="0"/>
              <a:t>    </a:t>
            </a:r>
            <a:r>
              <a:rPr lang="pl-PL" sz="2000" i="1" dirty="0" err="1" smtClean="0"/>
              <a:t>this.calculatePrice</a:t>
            </a:r>
            <a:r>
              <a:rPr lang="pl-PL" sz="2000" i="1" dirty="0" smtClean="0"/>
              <a:t> = </a:t>
            </a:r>
            <a:r>
              <a:rPr lang="pl-PL" sz="2000" i="1" dirty="0" err="1" smtClean="0"/>
              <a:t>function</a:t>
            </a:r>
            <a:r>
              <a:rPr lang="pl-PL" sz="2000" i="1" dirty="0" smtClean="0"/>
              <a:t>() { return 120; }</a:t>
            </a:r>
          </a:p>
          <a:p>
            <a:pPr lvl="1">
              <a:buNone/>
            </a:pPr>
            <a:r>
              <a:rPr lang="pl-PL" sz="2000" i="1" dirty="0" smtClean="0"/>
              <a:t>}</a:t>
            </a:r>
          </a:p>
          <a:p>
            <a:pPr lvl="1">
              <a:buNone/>
            </a:pPr>
            <a:r>
              <a:rPr lang="pl-PL" sz="2000" i="1" dirty="0" err="1" smtClean="0"/>
              <a:t>var</a:t>
            </a:r>
            <a:r>
              <a:rPr lang="pl-PL" sz="2000" i="1" dirty="0" smtClean="0"/>
              <a:t> _mandarynka = </a:t>
            </a:r>
            <a:r>
              <a:rPr lang="pl-PL" sz="2000" i="1" dirty="0" err="1" smtClean="0"/>
              <a:t>new</a:t>
            </a:r>
            <a:r>
              <a:rPr lang="pl-PL" sz="2000" i="1" dirty="0" smtClean="0"/>
              <a:t> Owoc(</a:t>
            </a:r>
            <a:r>
              <a:rPr lang="pl-PL" sz="2000" i="1" dirty="0" err="1" smtClean="0"/>
              <a:t>name</a:t>
            </a:r>
            <a:r>
              <a:rPr lang="pl-PL" sz="2000" i="1" dirty="0" smtClean="0"/>
              <a:t>);</a:t>
            </a:r>
            <a:endParaRPr lang="pl-PL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 6.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„</a:t>
            </a:r>
            <a:r>
              <a:rPr lang="pl-PL" dirty="0" err="1" smtClean="0"/>
              <a:t>Local</a:t>
            </a:r>
            <a:r>
              <a:rPr lang="pl-PL" dirty="0" smtClean="0"/>
              <a:t> </a:t>
            </a:r>
            <a:r>
              <a:rPr lang="pl-PL" dirty="0" err="1" smtClean="0"/>
              <a:t>aliasing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r>
              <a:rPr lang="pl-PL" dirty="0" smtClean="0"/>
              <a:t>”. To takie małe i miłe cudo pomoże, zorganizuje i niczego tobie nie zepsuje.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Użycie </a:t>
            </a:r>
            <a:r>
              <a:rPr lang="pl-PL" dirty="0" err="1" smtClean="0"/>
              <a:t>aliasów</a:t>
            </a:r>
            <a:r>
              <a:rPr lang="pl-PL" dirty="0" smtClean="0"/>
              <a:t> w </a:t>
            </a:r>
            <a:r>
              <a:rPr lang="pl-PL" dirty="0" err="1" smtClean="0"/>
              <a:t>javascript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 c# możemy użyć „</a:t>
            </a:r>
            <a:r>
              <a:rPr lang="pl-PL" dirty="0" err="1" smtClean="0"/>
              <a:t>using</a:t>
            </a:r>
            <a:r>
              <a:rPr lang="pl-PL" dirty="0" smtClean="0"/>
              <a:t>” do stworzenia </a:t>
            </a:r>
            <a:r>
              <a:rPr lang="pl-PL" dirty="0" err="1" smtClean="0"/>
              <a:t>aliasu</a:t>
            </a:r>
            <a:r>
              <a:rPr lang="pl-PL" dirty="0" smtClean="0"/>
              <a:t>: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namespace </a:t>
            </a:r>
            <a:r>
              <a:rPr lang="en-US" sz="2000" dirty="0" smtClean="0"/>
              <a:t>Fluent.IO { </a:t>
            </a:r>
            <a:endParaRPr lang="pl-PL" sz="2000" dirty="0" smtClean="0"/>
          </a:p>
          <a:p>
            <a:pPr lvl="2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 </a:t>
            </a:r>
            <a:r>
              <a:rPr lang="en-US" sz="2000" dirty="0" smtClean="0"/>
              <a:t>System;</a:t>
            </a:r>
            <a:endParaRPr lang="pl-PL" sz="2000" dirty="0" smtClean="0"/>
          </a:p>
          <a:p>
            <a:pPr lvl="2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 </a:t>
            </a:r>
            <a:r>
              <a:rPr lang="en-US" sz="2000" dirty="0" err="1" smtClean="0"/>
              <a:t>System.Collections</a:t>
            </a:r>
            <a:r>
              <a:rPr lang="en-US" sz="2000" dirty="0" smtClean="0"/>
              <a:t>; </a:t>
            </a:r>
            <a:endParaRPr lang="pl-PL" sz="2000" dirty="0" smtClean="0"/>
          </a:p>
          <a:p>
            <a:pPr lvl="2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 </a:t>
            </a:r>
            <a:r>
              <a:rPr lang="en-US" sz="2000" dirty="0" err="1" smtClean="0"/>
              <a:t>SystemIO</a:t>
            </a:r>
            <a:r>
              <a:rPr lang="en-US" sz="2000" dirty="0" smtClean="0"/>
              <a:t> = System.IO;</a:t>
            </a:r>
            <a:endParaRPr lang="pl-PL" sz="2000" dirty="0" smtClean="0"/>
          </a:p>
          <a:p>
            <a:r>
              <a:rPr lang="pl-PL" dirty="0" smtClean="0"/>
              <a:t>To samo w </a:t>
            </a:r>
            <a:r>
              <a:rPr lang="pl-PL" dirty="0" err="1" smtClean="0"/>
              <a:t>javascript</a:t>
            </a:r>
            <a:r>
              <a:rPr lang="pl-PL" dirty="0" smtClean="0"/>
              <a:t> wygląda następująco:</a:t>
            </a:r>
          </a:p>
          <a:p>
            <a:pPr lvl="2">
              <a:buNone/>
            </a:pP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00FF"/>
                </a:solidFill>
              </a:rPr>
              <a:t>function</a:t>
            </a:r>
            <a:r>
              <a:rPr lang="en-US" sz="2000" dirty="0" smtClean="0"/>
              <a:t>($, </a:t>
            </a:r>
            <a:r>
              <a:rPr lang="en-US" sz="2000" dirty="0" err="1" smtClean="0"/>
              <a:t>dv</a:t>
            </a:r>
            <a:r>
              <a:rPr lang="en-US" sz="2000" dirty="0" smtClean="0"/>
              <a:t>) {</a:t>
            </a:r>
            <a:endParaRPr lang="pl-PL" sz="2000" dirty="0" smtClean="0"/>
          </a:p>
          <a:p>
            <a:pPr lvl="2">
              <a:buNone/>
            </a:pPr>
            <a:r>
              <a:rPr lang="en-US" sz="2000" dirty="0" smtClean="0"/>
              <a:t> </a:t>
            </a:r>
            <a:r>
              <a:rPr lang="pl-PL" sz="2000" dirty="0" smtClean="0"/>
              <a:t> 	</a:t>
            </a:r>
            <a:r>
              <a:rPr lang="en-US" sz="2000" dirty="0" smtClean="0"/>
              <a:t>$(</a:t>
            </a:r>
            <a:r>
              <a:rPr lang="en-US" sz="2000" dirty="0" smtClean="0">
                <a:solidFill>
                  <a:srgbClr val="A31515"/>
                </a:solidFill>
              </a:rPr>
              <a:t>"#</a:t>
            </a:r>
            <a:r>
              <a:rPr lang="en-US" sz="2000" dirty="0" err="1" smtClean="0">
                <a:solidFill>
                  <a:srgbClr val="A31515"/>
                </a:solidFill>
              </a:rPr>
              <a:t>foo</a:t>
            </a:r>
            <a:r>
              <a:rPr lang="en-US" sz="2000" dirty="0" smtClean="0">
                <a:solidFill>
                  <a:srgbClr val="A31515"/>
                </a:solidFill>
              </a:rPr>
              <a:t>"</a:t>
            </a:r>
            <a:r>
              <a:rPr lang="en-US" sz="2000" dirty="0" smtClean="0"/>
              <a:t>).</a:t>
            </a:r>
            <a:r>
              <a:rPr lang="en-US" sz="2000" dirty="0" err="1" smtClean="0"/>
              <a:t>doSomething</a:t>
            </a:r>
            <a:r>
              <a:rPr lang="en-US" sz="2000" dirty="0" smtClean="0"/>
              <a:t>(); </a:t>
            </a:r>
            <a:endParaRPr lang="pl-PL" sz="2000" dirty="0" smtClean="0"/>
          </a:p>
          <a:p>
            <a:pPr lvl="2">
              <a:buNone/>
            </a:pPr>
            <a:r>
              <a:rPr lang="pl-PL" sz="2000" dirty="0" smtClean="0">
                <a:solidFill>
                  <a:srgbClr val="0000FF"/>
                </a:solidFill>
              </a:rPr>
              <a:t>  	</a:t>
            </a:r>
            <a:r>
              <a:rPr lang="en-US" sz="2000" dirty="0" err="1" smtClean="0">
                <a:solidFill>
                  <a:srgbClr val="0000FF"/>
                </a:solidFill>
              </a:rPr>
              <a:t>var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a = </a:t>
            </a:r>
            <a:r>
              <a:rPr lang="en-US" sz="2000" dirty="0" smtClean="0">
                <a:solidFill>
                  <a:srgbClr val="0000FF"/>
                </a:solidFill>
              </a:rPr>
              <a:t>new </a:t>
            </a:r>
            <a:r>
              <a:rPr lang="en-US" sz="2000" dirty="0" err="1" smtClean="0"/>
              <a:t>dv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A31515"/>
                </a:solidFill>
              </a:rPr>
              <a:t>"#bar"</a:t>
            </a:r>
            <a:r>
              <a:rPr lang="en-US" sz="2000" dirty="0" smtClean="0"/>
              <a:t>);</a:t>
            </a:r>
            <a:endParaRPr lang="pl-PL" sz="2000" dirty="0" smtClean="0"/>
          </a:p>
          <a:p>
            <a:pPr lvl="2">
              <a:buNone/>
            </a:pPr>
            <a:r>
              <a:rPr lang="en-US" sz="2000" dirty="0" smtClean="0"/>
              <a:t> })(</a:t>
            </a:r>
            <a:r>
              <a:rPr lang="en-US" sz="2000" dirty="0" err="1" smtClean="0"/>
              <a:t>jQuery</a:t>
            </a:r>
            <a:r>
              <a:rPr lang="en-US" sz="2000" dirty="0" smtClean="0"/>
              <a:t>, </a:t>
            </a:r>
            <a:r>
              <a:rPr lang="en-US" sz="2000" dirty="0" err="1" smtClean="0"/>
              <a:t>Sys.UI.DataView</a:t>
            </a:r>
            <a:r>
              <a:rPr lang="en-US" sz="2000" dirty="0" smtClean="0"/>
              <a:t>);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 7.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Skoro wiesz jak wygląda obiekt i znasz małe i miłe cudo pamiętaj nie pisz więcej pojedynczych funkcji. Zgrupuj je w logiczną całość a utrzymanie kodu będzie mniej kosztowało.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 8.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Dwóch bohaterów tragicznych na scenę wchodzi jednemu na imię </a:t>
            </a:r>
            <a:r>
              <a:rPr lang="pl-PL" dirty="0" err="1" smtClean="0"/>
              <a:t>Prototype</a:t>
            </a:r>
            <a:r>
              <a:rPr lang="pl-PL" dirty="0" smtClean="0"/>
              <a:t> , drugiego </a:t>
            </a:r>
            <a:r>
              <a:rPr lang="pl-PL" dirty="0" err="1" smtClean="0"/>
              <a:t>Closure</a:t>
            </a:r>
            <a:r>
              <a:rPr lang="pl-PL" dirty="0" smtClean="0"/>
              <a:t> zwali. Jeden cichy i subtelny nikomu nie wadzi, drugi zaś otwarty i miły. Jeden kocha się skrycie drugiego same panienki o miłość prosiły.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Closure</a:t>
            </a:r>
            <a:r>
              <a:rPr lang="pl-PL" dirty="0" smtClean="0"/>
              <a:t> </a:t>
            </a:r>
            <a:r>
              <a:rPr lang="pl-PL" dirty="0" err="1" smtClean="0"/>
              <a:t>and</a:t>
            </a:r>
            <a:r>
              <a:rPr lang="pl-PL" dirty="0" smtClean="0"/>
              <a:t> </a:t>
            </a:r>
            <a:r>
              <a:rPr lang="pl-PL" dirty="0" err="1" smtClean="0"/>
              <a:t>Prototype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Closure</a:t>
            </a:r>
            <a:r>
              <a:rPr lang="pl-PL" dirty="0" smtClean="0"/>
              <a:t> jaki i </a:t>
            </a:r>
            <a:r>
              <a:rPr lang="pl-PL" dirty="0" err="1" smtClean="0"/>
              <a:t>prototype</a:t>
            </a:r>
            <a:r>
              <a:rPr lang="pl-PL" dirty="0" smtClean="0"/>
              <a:t> traktują o tworzenia obiektów.</a:t>
            </a:r>
          </a:p>
          <a:p>
            <a:r>
              <a:rPr lang="pl-PL" dirty="0" smtClean="0"/>
              <a:t>W </a:t>
            </a:r>
            <a:r>
              <a:rPr lang="pl-PL" dirty="0" err="1" smtClean="0"/>
              <a:t>closure</a:t>
            </a:r>
            <a:r>
              <a:rPr lang="pl-PL" dirty="0" smtClean="0"/>
              <a:t> wewnątrz </a:t>
            </a:r>
            <a:r>
              <a:rPr lang="pl-PL" dirty="0" err="1" smtClean="0"/>
              <a:t>konstrukora</a:t>
            </a:r>
            <a:r>
              <a:rPr lang="pl-PL" dirty="0" smtClean="0"/>
              <a:t> </a:t>
            </a:r>
            <a:r>
              <a:rPr lang="pl-PL" dirty="0" err="1" smtClean="0"/>
              <a:t>zdefinowane</a:t>
            </a:r>
            <a:r>
              <a:rPr lang="pl-PL" dirty="0" smtClean="0"/>
              <a:t> są wszystkie pola i metody obiektu.</a:t>
            </a:r>
          </a:p>
          <a:p>
            <a:r>
              <a:rPr lang="pl-PL" dirty="0" smtClean="0"/>
              <a:t>W </a:t>
            </a:r>
            <a:r>
              <a:rPr lang="pl-PL" dirty="0" err="1" smtClean="0"/>
              <a:t>prototype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r>
              <a:rPr lang="pl-PL" dirty="0" smtClean="0"/>
              <a:t> do tego celu służy dodatkowy </a:t>
            </a:r>
            <a:r>
              <a:rPr lang="pl-PL" dirty="0" err="1" smtClean="0"/>
              <a:t>obiek</a:t>
            </a:r>
            <a:r>
              <a:rPr lang="pl-PL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No tak ale co mu po głowie chodzi?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Nie będzie to o:</a:t>
            </a:r>
          </a:p>
          <a:p>
            <a:pPr marL="1314450" lvl="2" indent="-514350">
              <a:buFont typeface="+mj-lt"/>
              <a:buAutoNum type="alphaLcParenR"/>
            </a:pPr>
            <a:r>
              <a:rPr lang="pl-PL" dirty="0" err="1" smtClean="0"/>
              <a:t>Frameworku</a:t>
            </a:r>
            <a:r>
              <a:rPr lang="pl-PL" dirty="0" smtClean="0"/>
              <a:t> którego używa </a:t>
            </a:r>
            <a:r>
              <a:rPr lang="pl-PL" dirty="0" err="1" smtClean="0"/>
              <a:t>Sirius</a:t>
            </a:r>
            <a:r>
              <a:rPr lang="pl-PL" dirty="0" smtClean="0"/>
              <a:t> do pracy z .</a:t>
            </a:r>
            <a:r>
              <a:rPr lang="pl-PL" dirty="0" err="1" smtClean="0"/>
              <a:t>js</a:t>
            </a:r>
            <a:r>
              <a:rPr lang="pl-PL" dirty="0" smtClean="0"/>
              <a:t>.</a:t>
            </a:r>
          </a:p>
          <a:p>
            <a:pPr marL="1314450" lvl="2" indent="-514350">
              <a:buFont typeface="+mj-lt"/>
              <a:buAutoNum type="alphaLcParenR"/>
            </a:pPr>
            <a:r>
              <a:rPr lang="pl-PL" dirty="0" smtClean="0"/>
              <a:t>Opiewaniu konkretnej biblioteki , tym bardziej ASP.NET </a:t>
            </a:r>
            <a:r>
              <a:rPr lang="pl-PL" dirty="0" err="1" smtClean="0"/>
              <a:t>Ajax</a:t>
            </a:r>
            <a:r>
              <a:rPr lang="pl-PL" dirty="0" smtClean="0"/>
              <a:t> 4.</a:t>
            </a:r>
          </a:p>
          <a:p>
            <a:pPr marL="1314450" lvl="2" indent="-514350">
              <a:buFont typeface="+mj-lt"/>
              <a:buAutoNum type="alphaLcParenR"/>
            </a:pPr>
            <a:r>
              <a:rPr lang="pl-PL" dirty="0" smtClean="0"/>
              <a:t>Potrzebie lepszego </a:t>
            </a:r>
            <a:r>
              <a:rPr lang="pl-PL" dirty="0" err="1" smtClean="0"/>
              <a:t>webdesign’u</a:t>
            </a:r>
            <a:r>
              <a:rPr lang="pl-PL" dirty="0" smtClean="0"/>
              <a:t>, to już ustaliliśmy rok 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Będzie o :</a:t>
            </a:r>
          </a:p>
          <a:p>
            <a:pPr marL="1314450" lvl="2" indent="-514350">
              <a:buFont typeface="+mj-lt"/>
              <a:buAutoNum type="alphaLcParenR"/>
            </a:pPr>
            <a:r>
              <a:rPr lang="pl-PL" dirty="0" smtClean="0"/>
              <a:t>Problemach w pracy po stronie klienta.</a:t>
            </a:r>
          </a:p>
          <a:p>
            <a:pPr marL="1314450" lvl="2" indent="-514350">
              <a:buFont typeface="+mj-lt"/>
              <a:buAutoNum type="alphaLcParenR"/>
            </a:pPr>
            <a:r>
              <a:rPr lang="pl-PL" dirty="0" smtClean="0"/>
              <a:t>Podejściu programistów, które prowadzą do tych problemów.</a:t>
            </a:r>
          </a:p>
          <a:p>
            <a:pPr marL="1314450" lvl="2" indent="-514350">
              <a:buFont typeface="+mj-lt"/>
              <a:buAutoNum type="alphaLcParenR"/>
            </a:pPr>
            <a:r>
              <a:rPr lang="pl-PL" dirty="0" smtClean="0"/>
              <a:t>O tym wszystkim co pozwala nam radzić sobie z tymi problemami.</a:t>
            </a:r>
          </a:p>
          <a:p>
            <a:pPr marL="1314450" lvl="2" indent="-514350">
              <a:buFont typeface="+mj-lt"/>
              <a:buAutoNum type="alphaLcParenR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Użycie </a:t>
            </a:r>
            <a:r>
              <a:rPr lang="pl-PL" dirty="0" err="1" smtClean="0"/>
              <a:t>closure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800" dirty="0" smtClean="0"/>
              <a:t>Person = </a:t>
            </a:r>
            <a:r>
              <a:rPr lang="pl-PL" sz="2800" dirty="0" err="1" smtClean="0">
                <a:solidFill>
                  <a:srgbClr val="0000FF"/>
                </a:solidFill>
              </a:rPr>
              <a:t>function</a:t>
            </a:r>
            <a:r>
              <a:rPr lang="pl-PL" sz="2800" dirty="0" smtClean="0">
                <a:solidFill>
                  <a:srgbClr val="0000FF"/>
                </a:solidFill>
              </a:rPr>
              <a:t>() {</a:t>
            </a:r>
          </a:p>
          <a:p>
            <a:pPr>
              <a:buNone/>
            </a:pPr>
            <a:r>
              <a:rPr lang="pl-PL" sz="2800" dirty="0" smtClean="0">
                <a:solidFill>
                  <a:srgbClr val="0000FF"/>
                </a:solidFill>
              </a:rPr>
              <a:t>    </a:t>
            </a:r>
            <a:r>
              <a:rPr lang="pl-PL" sz="2800" dirty="0" err="1" smtClean="0">
                <a:solidFill>
                  <a:srgbClr val="0000FF"/>
                </a:solidFill>
              </a:rPr>
              <a:t>var</a:t>
            </a:r>
            <a:r>
              <a:rPr lang="pl-PL" sz="2800" dirty="0" smtClean="0">
                <a:solidFill>
                  <a:srgbClr val="0000FF"/>
                </a:solidFill>
              </a:rPr>
              <a:t> _</a:t>
            </a:r>
            <a:r>
              <a:rPr lang="pl-PL" sz="2800" dirty="0" err="1" smtClean="0">
                <a:solidFill>
                  <a:srgbClr val="0000FF"/>
                </a:solidFill>
              </a:rPr>
              <a:t>firstName</a:t>
            </a:r>
            <a:r>
              <a:rPr lang="pl-PL" sz="2800" dirty="0" smtClean="0">
                <a:solidFill>
                  <a:srgbClr val="0000FF"/>
                </a:solidFill>
              </a:rPr>
              <a:t> = </a:t>
            </a:r>
            <a:r>
              <a:rPr lang="pl-PL" sz="2800" dirty="0" err="1" smtClean="0">
                <a:solidFill>
                  <a:srgbClr val="A31515"/>
                </a:solidFill>
              </a:rPr>
              <a:t>"ol</a:t>
            </a:r>
            <a:r>
              <a:rPr lang="pl-PL" sz="2800" dirty="0" smtClean="0">
                <a:solidFill>
                  <a:srgbClr val="A31515"/>
                </a:solidFill>
              </a:rPr>
              <a:t>a";</a:t>
            </a:r>
          </a:p>
          <a:p>
            <a:pPr>
              <a:buNone/>
            </a:pPr>
            <a:r>
              <a:rPr lang="pl-PL" sz="2800" dirty="0" smtClean="0">
                <a:solidFill>
                  <a:srgbClr val="A31515"/>
                </a:solidFill>
              </a:rPr>
              <a:t>    </a:t>
            </a:r>
            <a:r>
              <a:rPr lang="pl-PL" sz="2800" dirty="0" err="1" smtClean="0">
                <a:solidFill>
                  <a:srgbClr val="0000FF"/>
                </a:solidFill>
              </a:rPr>
              <a:t>var</a:t>
            </a:r>
            <a:r>
              <a:rPr lang="pl-PL" sz="2800" dirty="0" smtClean="0">
                <a:solidFill>
                  <a:srgbClr val="0000FF"/>
                </a:solidFill>
              </a:rPr>
              <a:t> _</a:t>
            </a:r>
            <a:r>
              <a:rPr lang="pl-PL" sz="2800" dirty="0" err="1" smtClean="0">
                <a:solidFill>
                  <a:srgbClr val="0000FF"/>
                </a:solidFill>
              </a:rPr>
              <a:t>lastName</a:t>
            </a:r>
            <a:r>
              <a:rPr lang="pl-PL" sz="2800" dirty="0" smtClean="0">
                <a:solidFill>
                  <a:srgbClr val="0000FF"/>
                </a:solidFill>
              </a:rPr>
              <a:t> = </a:t>
            </a:r>
            <a:r>
              <a:rPr lang="pl-PL" sz="2800" dirty="0" smtClean="0">
                <a:solidFill>
                  <a:srgbClr val="A31515"/>
                </a:solidFill>
              </a:rPr>
              <a:t>"test";</a:t>
            </a:r>
          </a:p>
          <a:p>
            <a:pPr>
              <a:buNone/>
            </a:pPr>
            <a:endParaRPr lang="pl-PL" sz="2800" dirty="0" smtClean="0">
              <a:solidFill>
                <a:srgbClr val="A31515"/>
              </a:solidFill>
            </a:endParaRPr>
          </a:p>
          <a:p>
            <a:pPr>
              <a:buNone/>
            </a:pPr>
            <a:r>
              <a:rPr lang="pl-PL" sz="2800" dirty="0" smtClean="0">
                <a:solidFill>
                  <a:srgbClr val="A31515"/>
                </a:solidFill>
              </a:rPr>
              <a:t>    </a:t>
            </a:r>
            <a:r>
              <a:rPr lang="pl-PL" sz="2800" dirty="0" err="1" smtClean="0">
                <a:solidFill>
                  <a:srgbClr val="0000FF"/>
                </a:solidFill>
              </a:rPr>
              <a:t>this.get_firstName</a:t>
            </a:r>
            <a:r>
              <a:rPr lang="pl-PL" sz="2800" dirty="0" smtClean="0">
                <a:solidFill>
                  <a:srgbClr val="0000FF"/>
                </a:solidFill>
              </a:rPr>
              <a:t> = </a:t>
            </a:r>
            <a:r>
              <a:rPr lang="pl-PL" sz="2800" dirty="0" err="1" smtClean="0">
                <a:solidFill>
                  <a:srgbClr val="0000FF"/>
                </a:solidFill>
              </a:rPr>
              <a:t>function</a:t>
            </a:r>
            <a:r>
              <a:rPr lang="pl-PL" sz="2800" dirty="0" smtClean="0">
                <a:solidFill>
                  <a:srgbClr val="0000FF"/>
                </a:solidFill>
              </a:rPr>
              <a:t>() { return _</a:t>
            </a:r>
            <a:r>
              <a:rPr lang="pl-PL" sz="2800" dirty="0" err="1" smtClean="0">
                <a:solidFill>
                  <a:srgbClr val="0000FF"/>
                </a:solidFill>
              </a:rPr>
              <a:t>firstName</a:t>
            </a:r>
            <a:r>
              <a:rPr lang="pl-PL" sz="2800" dirty="0" smtClean="0">
                <a:solidFill>
                  <a:srgbClr val="0000FF"/>
                </a:solidFill>
              </a:rPr>
              <a:t>; }</a:t>
            </a:r>
          </a:p>
          <a:p>
            <a:pPr>
              <a:buNone/>
            </a:pPr>
            <a:r>
              <a:rPr lang="pl-PL" sz="2800" dirty="0" smtClean="0">
                <a:solidFill>
                  <a:srgbClr val="0000FF"/>
                </a:solidFill>
              </a:rPr>
              <a:t>    </a:t>
            </a:r>
            <a:r>
              <a:rPr lang="pl-PL" sz="2800" dirty="0" err="1" smtClean="0">
                <a:solidFill>
                  <a:srgbClr val="0000FF"/>
                </a:solidFill>
              </a:rPr>
              <a:t>this.get_lastName</a:t>
            </a:r>
            <a:r>
              <a:rPr lang="pl-PL" sz="2800" dirty="0" smtClean="0">
                <a:solidFill>
                  <a:srgbClr val="0000FF"/>
                </a:solidFill>
              </a:rPr>
              <a:t> = </a:t>
            </a:r>
            <a:r>
              <a:rPr lang="pl-PL" sz="2800" dirty="0" err="1" smtClean="0">
                <a:solidFill>
                  <a:srgbClr val="0000FF"/>
                </a:solidFill>
              </a:rPr>
              <a:t>function</a:t>
            </a:r>
            <a:r>
              <a:rPr lang="pl-PL" sz="2800" dirty="0" smtClean="0">
                <a:solidFill>
                  <a:srgbClr val="0000FF"/>
                </a:solidFill>
              </a:rPr>
              <a:t>() { return _</a:t>
            </a:r>
            <a:r>
              <a:rPr lang="pl-PL" sz="2800" dirty="0" err="1" smtClean="0">
                <a:solidFill>
                  <a:srgbClr val="0000FF"/>
                </a:solidFill>
              </a:rPr>
              <a:t>lastName</a:t>
            </a:r>
            <a:r>
              <a:rPr lang="pl-PL" sz="2800" dirty="0" smtClean="0">
                <a:solidFill>
                  <a:srgbClr val="0000FF"/>
                </a:solidFill>
              </a:rPr>
              <a:t>; }</a:t>
            </a:r>
          </a:p>
          <a:p>
            <a:pPr>
              <a:buNone/>
            </a:pPr>
            <a:r>
              <a:rPr lang="pl-PL" sz="2800" dirty="0" smtClean="0">
                <a:solidFill>
                  <a:srgbClr val="0000FF"/>
                </a:solidFill>
              </a:rPr>
              <a:t>}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Użycie </a:t>
            </a:r>
            <a:r>
              <a:rPr lang="pl-PL" dirty="0" err="1" smtClean="0"/>
              <a:t>prototype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dirty="0" smtClean="0"/>
              <a:t>Person = </a:t>
            </a:r>
            <a:r>
              <a:rPr lang="pl-PL" dirty="0" err="1" smtClean="0">
                <a:solidFill>
                  <a:srgbClr val="0000FF"/>
                </a:solidFill>
              </a:rPr>
              <a:t>function</a:t>
            </a:r>
            <a:r>
              <a:rPr lang="pl-PL" dirty="0" smtClean="0">
                <a:solidFill>
                  <a:srgbClr val="0000FF"/>
                </a:solidFill>
              </a:rPr>
              <a:t>() </a:t>
            </a:r>
            <a:r>
              <a:rPr lang="pl-PL" dirty="0" smtClean="0"/>
              <a:t>{</a:t>
            </a:r>
          </a:p>
          <a:p>
            <a:pPr>
              <a:buNone/>
            </a:pPr>
            <a:r>
              <a:rPr lang="pl-PL" dirty="0" smtClean="0">
                <a:solidFill>
                  <a:srgbClr val="0000FF"/>
                </a:solidFill>
              </a:rPr>
              <a:t>    </a:t>
            </a:r>
            <a:r>
              <a:rPr lang="pl-PL" dirty="0" err="1" smtClean="0">
                <a:solidFill>
                  <a:srgbClr val="0000FF"/>
                </a:solidFill>
              </a:rPr>
              <a:t>this._</a:t>
            </a:r>
            <a:r>
              <a:rPr lang="pl-PL" dirty="0" err="1" smtClean="0"/>
              <a:t>firstName</a:t>
            </a:r>
            <a:r>
              <a:rPr lang="pl-PL" dirty="0" smtClean="0">
                <a:solidFill>
                  <a:srgbClr val="0000FF"/>
                </a:solidFill>
              </a:rPr>
              <a:t> </a:t>
            </a:r>
            <a:r>
              <a:rPr lang="pl-PL" dirty="0" smtClean="0"/>
              <a:t>= </a:t>
            </a:r>
            <a:r>
              <a:rPr lang="pl-PL" dirty="0" err="1" smtClean="0">
                <a:solidFill>
                  <a:srgbClr val="A31515"/>
                </a:solidFill>
              </a:rPr>
              <a:t>"ol</a:t>
            </a:r>
            <a:r>
              <a:rPr lang="pl-PL" dirty="0" smtClean="0">
                <a:solidFill>
                  <a:srgbClr val="A31515"/>
                </a:solidFill>
              </a:rPr>
              <a:t>a";</a:t>
            </a:r>
          </a:p>
          <a:p>
            <a:pPr>
              <a:buNone/>
            </a:pPr>
            <a:r>
              <a:rPr lang="pl-PL" dirty="0" smtClean="0">
                <a:solidFill>
                  <a:srgbClr val="A31515"/>
                </a:solidFill>
              </a:rPr>
              <a:t>    </a:t>
            </a:r>
            <a:r>
              <a:rPr lang="pl-PL" dirty="0" err="1" smtClean="0">
                <a:solidFill>
                  <a:srgbClr val="0000FF"/>
                </a:solidFill>
              </a:rPr>
              <a:t>this._</a:t>
            </a:r>
            <a:r>
              <a:rPr lang="pl-PL" dirty="0" err="1" smtClean="0"/>
              <a:t>lastname</a:t>
            </a:r>
            <a:r>
              <a:rPr lang="pl-PL" dirty="0" smtClean="0">
                <a:solidFill>
                  <a:srgbClr val="0000FF"/>
                </a:solidFill>
              </a:rPr>
              <a:t> </a:t>
            </a:r>
            <a:r>
              <a:rPr lang="pl-PL" dirty="0" smtClean="0"/>
              <a:t>=</a:t>
            </a:r>
            <a:r>
              <a:rPr lang="pl-PL" dirty="0" smtClean="0">
                <a:solidFill>
                  <a:srgbClr val="0000FF"/>
                </a:solidFill>
              </a:rPr>
              <a:t> </a:t>
            </a:r>
            <a:r>
              <a:rPr lang="pl-PL" dirty="0" smtClean="0">
                <a:solidFill>
                  <a:srgbClr val="A31515"/>
                </a:solidFill>
              </a:rPr>
              <a:t>"test";</a:t>
            </a:r>
          </a:p>
          <a:p>
            <a:pPr>
              <a:buNone/>
            </a:pPr>
            <a:r>
              <a:rPr lang="pl-PL" dirty="0" smtClean="0"/>
              <a:t>}</a:t>
            </a:r>
          </a:p>
          <a:p>
            <a:pPr>
              <a:buNone/>
            </a:pPr>
            <a:endParaRPr lang="pl-PL" dirty="0" smtClean="0">
              <a:solidFill>
                <a:srgbClr val="A31515"/>
              </a:solidFill>
            </a:endParaRPr>
          </a:p>
          <a:p>
            <a:pPr>
              <a:buNone/>
            </a:pPr>
            <a:r>
              <a:rPr lang="pl-PL" dirty="0" err="1" smtClean="0"/>
              <a:t>Person.prototype</a:t>
            </a:r>
            <a:r>
              <a:rPr lang="pl-PL" dirty="0" smtClean="0"/>
              <a:t> = {</a:t>
            </a:r>
          </a:p>
          <a:p>
            <a:pPr>
              <a:buNone/>
            </a:pPr>
            <a:r>
              <a:rPr lang="pl-PL" dirty="0" smtClean="0">
                <a:solidFill>
                  <a:srgbClr val="A31515"/>
                </a:solidFill>
              </a:rPr>
              <a:t>    </a:t>
            </a:r>
            <a:r>
              <a:rPr lang="pl-PL" dirty="0" err="1" smtClean="0"/>
              <a:t>get_firstName</a:t>
            </a:r>
            <a:r>
              <a:rPr lang="pl-PL" dirty="0" smtClean="0"/>
              <a:t>:</a:t>
            </a:r>
            <a:r>
              <a:rPr lang="pl-PL" dirty="0" smtClean="0">
                <a:solidFill>
                  <a:srgbClr val="A31515"/>
                </a:solidFill>
              </a:rPr>
              <a:t> </a:t>
            </a:r>
            <a:r>
              <a:rPr lang="pl-PL" dirty="0" err="1" smtClean="0">
                <a:solidFill>
                  <a:srgbClr val="0000FF"/>
                </a:solidFill>
              </a:rPr>
              <a:t>function</a:t>
            </a:r>
            <a:r>
              <a:rPr lang="pl-PL" dirty="0" smtClean="0">
                <a:solidFill>
                  <a:srgbClr val="0000FF"/>
                </a:solidFill>
              </a:rPr>
              <a:t>() {</a:t>
            </a:r>
          </a:p>
          <a:p>
            <a:pPr>
              <a:buNone/>
            </a:pPr>
            <a:r>
              <a:rPr lang="pl-PL" dirty="0" smtClean="0"/>
              <a:t>        return </a:t>
            </a:r>
            <a:r>
              <a:rPr lang="pl-PL" dirty="0" err="1" smtClean="0">
                <a:solidFill>
                  <a:schemeClr val="tx2"/>
                </a:solidFill>
              </a:rPr>
              <a:t>this</a:t>
            </a:r>
            <a:r>
              <a:rPr lang="pl-PL" dirty="0" err="1" smtClean="0"/>
              <a:t>._firstName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smtClean="0"/>
              <a:t>    },</a:t>
            </a:r>
          </a:p>
          <a:p>
            <a:pPr>
              <a:buNone/>
            </a:pPr>
            <a:r>
              <a:rPr lang="pl-PL" dirty="0" smtClean="0"/>
              <a:t>    </a:t>
            </a:r>
            <a:r>
              <a:rPr lang="pl-PL" dirty="0" err="1" smtClean="0"/>
              <a:t>get_lastName</a:t>
            </a:r>
            <a:r>
              <a:rPr lang="pl-PL" dirty="0" smtClean="0"/>
              <a:t>: </a:t>
            </a:r>
            <a:r>
              <a:rPr lang="pl-PL" dirty="0" err="1" smtClean="0">
                <a:solidFill>
                  <a:srgbClr val="0000FF"/>
                </a:solidFill>
              </a:rPr>
              <a:t>function</a:t>
            </a:r>
            <a:r>
              <a:rPr lang="pl-PL" dirty="0" smtClean="0">
                <a:solidFill>
                  <a:srgbClr val="0000FF"/>
                </a:solidFill>
              </a:rPr>
              <a:t>() {</a:t>
            </a:r>
          </a:p>
          <a:p>
            <a:pPr>
              <a:buNone/>
            </a:pPr>
            <a:r>
              <a:rPr lang="pl-PL" dirty="0" smtClean="0">
                <a:solidFill>
                  <a:srgbClr val="0000FF"/>
                </a:solidFill>
              </a:rPr>
              <a:t>        return </a:t>
            </a:r>
            <a:r>
              <a:rPr lang="pl-PL" dirty="0" err="1" smtClean="0">
                <a:solidFill>
                  <a:srgbClr val="0000FF"/>
                </a:solidFill>
              </a:rPr>
              <a:t>this</a:t>
            </a:r>
            <a:r>
              <a:rPr lang="pl-PL" dirty="0" err="1" smtClean="0"/>
              <a:t>._lastname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smtClean="0"/>
              <a:t>    }</a:t>
            </a:r>
          </a:p>
          <a:p>
            <a:pPr>
              <a:buNone/>
            </a:pPr>
            <a:r>
              <a:rPr lang="pl-PL" dirty="0" smtClean="0"/>
              <a:t>}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Dziedziczenie za pomocą </a:t>
            </a:r>
            <a:r>
              <a:rPr lang="pl-PL" dirty="0" err="1" smtClean="0"/>
              <a:t>prototype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l-PL" b="1" dirty="0" smtClean="0"/>
              <a:t>Obiekt bazowa:</a:t>
            </a:r>
          </a:p>
          <a:p>
            <a:pPr>
              <a:buNone/>
            </a:pPr>
            <a:r>
              <a:rPr lang="pl-PL" dirty="0" err="1" smtClean="0"/>
              <a:t>PersonAsPrototype</a:t>
            </a:r>
            <a:r>
              <a:rPr lang="pl-PL" dirty="0" smtClean="0"/>
              <a:t> = </a:t>
            </a:r>
            <a:r>
              <a:rPr lang="pl-PL" dirty="0" err="1" smtClean="0"/>
              <a:t>function</a:t>
            </a:r>
            <a:r>
              <a:rPr lang="pl-PL" dirty="0" smtClean="0"/>
              <a:t>(</a:t>
            </a:r>
            <a:r>
              <a:rPr lang="pl-PL" dirty="0" err="1" smtClean="0"/>
              <a:t>age</a:t>
            </a:r>
            <a:r>
              <a:rPr lang="pl-PL" dirty="0" smtClean="0"/>
              <a:t>) {</a:t>
            </a:r>
          </a:p>
          <a:p>
            <a:pPr>
              <a:buNone/>
            </a:pPr>
            <a:r>
              <a:rPr lang="pl-PL" dirty="0" smtClean="0"/>
              <a:t>    </a:t>
            </a:r>
            <a:r>
              <a:rPr lang="pl-PL" dirty="0" err="1" smtClean="0"/>
              <a:t>this._firstName</a:t>
            </a:r>
            <a:r>
              <a:rPr lang="pl-PL" dirty="0" smtClean="0"/>
              <a:t> = </a:t>
            </a:r>
            <a:r>
              <a:rPr lang="pl-PL" dirty="0" err="1" smtClean="0"/>
              <a:t>"ol</a:t>
            </a:r>
            <a:r>
              <a:rPr lang="pl-PL" dirty="0" smtClean="0"/>
              <a:t>a";</a:t>
            </a:r>
          </a:p>
          <a:p>
            <a:pPr>
              <a:buNone/>
            </a:pPr>
            <a:r>
              <a:rPr lang="pl-PL" dirty="0" smtClean="0"/>
              <a:t>    </a:t>
            </a:r>
            <a:r>
              <a:rPr lang="pl-PL" dirty="0" err="1" smtClean="0"/>
              <a:t>this._lastname</a:t>
            </a:r>
            <a:r>
              <a:rPr lang="pl-PL" dirty="0" smtClean="0"/>
              <a:t> = "test";</a:t>
            </a:r>
          </a:p>
          <a:p>
            <a:pPr>
              <a:buNone/>
            </a:pPr>
            <a:r>
              <a:rPr lang="pl-PL" dirty="0" smtClean="0"/>
              <a:t>    </a:t>
            </a:r>
            <a:r>
              <a:rPr lang="pl-PL" dirty="0" err="1" smtClean="0"/>
              <a:t>this._age=age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smtClean="0"/>
              <a:t>}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err="1" smtClean="0"/>
              <a:t>PersonAsPrototype.prototype</a:t>
            </a:r>
            <a:r>
              <a:rPr lang="pl-PL" dirty="0" smtClean="0"/>
              <a:t> = {</a:t>
            </a:r>
          </a:p>
          <a:p>
            <a:pPr>
              <a:buNone/>
            </a:pPr>
            <a:r>
              <a:rPr lang="pl-PL" dirty="0" smtClean="0"/>
              <a:t>    </a:t>
            </a:r>
            <a:r>
              <a:rPr lang="pl-PL" dirty="0" err="1" smtClean="0"/>
              <a:t>get_firstName</a:t>
            </a:r>
            <a:r>
              <a:rPr lang="pl-PL" dirty="0" smtClean="0"/>
              <a:t>: </a:t>
            </a:r>
            <a:r>
              <a:rPr lang="pl-PL" dirty="0" err="1" smtClean="0"/>
              <a:t>function</a:t>
            </a:r>
            <a:r>
              <a:rPr lang="pl-PL" dirty="0" smtClean="0"/>
              <a:t>() {</a:t>
            </a:r>
          </a:p>
          <a:p>
            <a:pPr>
              <a:buNone/>
            </a:pPr>
            <a:r>
              <a:rPr lang="pl-PL" dirty="0" smtClean="0"/>
              <a:t>        return </a:t>
            </a:r>
            <a:r>
              <a:rPr lang="pl-PL" dirty="0" err="1" smtClean="0"/>
              <a:t>this._firstName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smtClean="0"/>
              <a:t>    },</a:t>
            </a:r>
          </a:p>
          <a:p>
            <a:pPr>
              <a:buNone/>
            </a:pPr>
            <a:r>
              <a:rPr lang="pl-PL" dirty="0" smtClean="0"/>
              <a:t>    </a:t>
            </a:r>
            <a:r>
              <a:rPr lang="pl-PL" dirty="0" err="1" smtClean="0"/>
              <a:t>get_lastName</a:t>
            </a:r>
            <a:r>
              <a:rPr lang="pl-PL" dirty="0" smtClean="0"/>
              <a:t>: </a:t>
            </a:r>
            <a:r>
              <a:rPr lang="pl-PL" dirty="0" err="1" smtClean="0"/>
              <a:t>function</a:t>
            </a:r>
            <a:r>
              <a:rPr lang="pl-PL" dirty="0" smtClean="0"/>
              <a:t>() {</a:t>
            </a:r>
          </a:p>
          <a:p>
            <a:pPr>
              <a:buNone/>
            </a:pPr>
            <a:r>
              <a:rPr lang="pl-PL" dirty="0" smtClean="0"/>
              <a:t>        return </a:t>
            </a:r>
            <a:r>
              <a:rPr lang="pl-PL" dirty="0" err="1" smtClean="0"/>
              <a:t>this._lastname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smtClean="0"/>
              <a:t>    },</a:t>
            </a:r>
          </a:p>
          <a:p>
            <a:pPr>
              <a:buNone/>
            </a:pPr>
            <a:r>
              <a:rPr lang="pl-PL" dirty="0" smtClean="0"/>
              <a:t>    </a:t>
            </a:r>
            <a:r>
              <a:rPr lang="pl-PL" dirty="0" err="1" smtClean="0"/>
              <a:t>showMyAge</a:t>
            </a:r>
            <a:r>
              <a:rPr lang="pl-PL" dirty="0" smtClean="0"/>
              <a:t>: </a:t>
            </a:r>
            <a:r>
              <a:rPr lang="pl-PL" dirty="0" err="1" smtClean="0"/>
              <a:t>function</a:t>
            </a:r>
            <a:r>
              <a:rPr lang="pl-PL" dirty="0" smtClean="0"/>
              <a:t>(){</a:t>
            </a:r>
          </a:p>
          <a:p>
            <a:pPr>
              <a:buNone/>
            </a:pPr>
            <a:r>
              <a:rPr lang="pl-PL" dirty="0" smtClean="0"/>
              <a:t>        </a:t>
            </a:r>
            <a:r>
              <a:rPr lang="pl-PL" dirty="0" err="1" smtClean="0"/>
              <a:t>Sys.Debug.trace</a:t>
            </a:r>
            <a:r>
              <a:rPr lang="pl-PL" dirty="0" smtClean="0"/>
              <a:t>("</a:t>
            </a:r>
            <a:r>
              <a:rPr lang="pl-PL" dirty="0" err="1" smtClean="0"/>
              <a:t>Age</a:t>
            </a:r>
            <a:r>
              <a:rPr lang="pl-PL" dirty="0" smtClean="0"/>
              <a:t>: " + </a:t>
            </a:r>
            <a:r>
              <a:rPr lang="pl-PL" dirty="0" err="1" smtClean="0"/>
              <a:t>this._age</a:t>
            </a:r>
            <a:r>
              <a:rPr lang="pl-PL" dirty="0" smtClean="0"/>
              <a:t>);</a:t>
            </a:r>
          </a:p>
          <a:p>
            <a:pPr>
              <a:buNone/>
            </a:pPr>
            <a:r>
              <a:rPr lang="pl-PL" dirty="0" smtClean="0"/>
              <a:t>    }</a:t>
            </a:r>
          </a:p>
          <a:p>
            <a:pPr>
              <a:buNone/>
            </a:pPr>
            <a:r>
              <a:rPr lang="pl-PL" dirty="0" smtClean="0"/>
              <a:t>}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l-PL" b="1" dirty="0" smtClean="0"/>
              <a:t>Obiekt potomny:</a:t>
            </a:r>
          </a:p>
          <a:p>
            <a:pPr>
              <a:buNone/>
            </a:pPr>
            <a:r>
              <a:rPr lang="pl-PL" dirty="0" err="1" smtClean="0"/>
              <a:t>Polish</a:t>
            </a:r>
            <a:r>
              <a:rPr lang="pl-PL" dirty="0" smtClean="0"/>
              <a:t> = </a:t>
            </a:r>
            <a:r>
              <a:rPr lang="pl-PL" dirty="0" err="1" smtClean="0"/>
              <a:t>function</a:t>
            </a:r>
            <a:r>
              <a:rPr lang="pl-PL" dirty="0" smtClean="0"/>
              <a:t>(</a:t>
            </a:r>
            <a:r>
              <a:rPr lang="pl-PL" dirty="0" err="1" smtClean="0"/>
              <a:t>age</a:t>
            </a:r>
            <a:r>
              <a:rPr lang="pl-PL" dirty="0" smtClean="0"/>
              <a:t>) {</a:t>
            </a:r>
          </a:p>
          <a:p>
            <a:pPr>
              <a:buNone/>
            </a:pPr>
            <a:r>
              <a:rPr lang="pl-PL" dirty="0" smtClean="0"/>
              <a:t>    </a:t>
            </a:r>
            <a:r>
              <a:rPr lang="pl-PL" dirty="0" err="1" smtClean="0"/>
              <a:t>PersonAsPrototype.apply</a:t>
            </a:r>
            <a:r>
              <a:rPr lang="pl-PL" dirty="0" smtClean="0"/>
              <a:t>(</a:t>
            </a:r>
            <a:r>
              <a:rPr lang="pl-PL" dirty="0" err="1" smtClean="0"/>
              <a:t>this</a:t>
            </a:r>
            <a:r>
              <a:rPr lang="pl-PL" dirty="0" smtClean="0"/>
              <a:t>, </a:t>
            </a:r>
            <a:r>
              <a:rPr lang="pl-PL" dirty="0" err="1" smtClean="0"/>
              <a:t>arguments</a:t>
            </a:r>
            <a:r>
              <a:rPr lang="pl-PL" dirty="0" smtClean="0"/>
              <a:t>);</a:t>
            </a:r>
          </a:p>
          <a:p>
            <a:pPr>
              <a:buNone/>
            </a:pPr>
            <a:r>
              <a:rPr lang="pl-PL" dirty="0" smtClean="0"/>
              <a:t>}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inherit</a:t>
            </a:r>
            <a:r>
              <a:rPr lang="pl-PL" dirty="0" smtClean="0"/>
              <a:t>(</a:t>
            </a:r>
            <a:r>
              <a:rPr lang="pl-PL" dirty="0" err="1" smtClean="0"/>
              <a:t>child</a:t>
            </a:r>
            <a:r>
              <a:rPr lang="pl-PL" dirty="0" smtClean="0"/>
              <a:t>, </a:t>
            </a:r>
            <a:r>
              <a:rPr lang="pl-PL" dirty="0" err="1" smtClean="0"/>
              <a:t>parent</a:t>
            </a:r>
            <a:r>
              <a:rPr lang="pl-PL" dirty="0" smtClean="0"/>
              <a:t>) {</a:t>
            </a:r>
          </a:p>
          <a:p>
            <a:pPr>
              <a:buNone/>
            </a:pPr>
            <a:r>
              <a:rPr lang="pl-PL" dirty="0" smtClean="0"/>
              <a:t>    </a:t>
            </a:r>
            <a:r>
              <a:rPr lang="pl-PL" dirty="0" err="1" smtClean="0"/>
              <a:t>child.prototype</a:t>
            </a:r>
            <a:r>
              <a:rPr lang="pl-PL" dirty="0" smtClean="0"/>
              <a:t> = </a:t>
            </a:r>
            <a:r>
              <a:rPr lang="pl-PL" dirty="0" err="1" smtClean="0"/>
              <a:t>parent.prototype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smtClean="0"/>
              <a:t>}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$(</a:t>
            </a:r>
            <a:r>
              <a:rPr lang="pl-PL" dirty="0" err="1" smtClean="0"/>
              <a:t>document</a:t>
            </a:r>
            <a:r>
              <a:rPr lang="pl-PL" dirty="0" smtClean="0"/>
              <a:t>).</a:t>
            </a:r>
            <a:r>
              <a:rPr lang="pl-PL" dirty="0" err="1" smtClean="0"/>
              <a:t>ready</a:t>
            </a:r>
            <a:r>
              <a:rPr lang="pl-PL" dirty="0" smtClean="0"/>
              <a:t>(</a:t>
            </a:r>
            <a:r>
              <a:rPr lang="pl-PL" dirty="0" err="1" smtClean="0"/>
              <a:t>function</a:t>
            </a:r>
            <a:r>
              <a:rPr lang="pl-PL" dirty="0" smtClean="0"/>
              <a:t>() {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    </a:t>
            </a:r>
            <a:r>
              <a:rPr lang="pl-PL" dirty="0" err="1" smtClean="0"/>
              <a:t>inherit</a:t>
            </a:r>
            <a:r>
              <a:rPr lang="pl-PL" dirty="0" smtClean="0"/>
              <a:t>(</a:t>
            </a:r>
            <a:r>
              <a:rPr lang="pl-PL" dirty="0" err="1" smtClean="0"/>
              <a:t>Polish</a:t>
            </a:r>
            <a:r>
              <a:rPr lang="pl-PL" dirty="0" smtClean="0"/>
              <a:t>, </a:t>
            </a:r>
            <a:r>
              <a:rPr lang="pl-PL" dirty="0" err="1" smtClean="0"/>
              <a:t>PersonAsPrototype</a:t>
            </a:r>
            <a:r>
              <a:rPr lang="pl-PL" dirty="0" smtClean="0"/>
              <a:t>);</a:t>
            </a:r>
          </a:p>
          <a:p>
            <a:pPr>
              <a:buNone/>
            </a:pPr>
            <a:r>
              <a:rPr lang="pl-PL" dirty="0" smtClean="0"/>
              <a:t>    </a:t>
            </a:r>
            <a:r>
              <a:rPr lang="pl-PL" dirty="0" err="1" smtClean="0"/>
              <a:t>var</a:t>
            </a:r>
            <a:r>
              <a:rPr lang="pl-PL" dirty="0" smtClean="0"/>
              <a:t> _person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PersonAsPrototype</a:t>
            </a:r>
            <a:r>
              <a:rPr lang="pl-PL" dirty="0" smtClean="0"/>
              <a:t>(34);</a:t>
            </a:r>
          </a:p>
          <a:p>
            <a:pPr>
              <a:buNone/>
            </a:pPr>
            <a:r>
              <a:rPr lang="pl-PL" dirty="0" smtClean="0"/>
              <a:t>    </a:t>
            </a:r>
            <a:r>
              <a:rPr lang="pl-PL" dirty="0" err="1" smtClean="0"/>
              <a:t>var</a:t>
            </a:r>
            <a:r>
              <a:rPr lang="pl-PL" dirty="0" smtClean="0"/>
              <a:t> _</a:t>
            </a:r>
            <a:r>
              <a:rPr lang="pl-PL" dirty="0" err="1" smtClean="0"/>
              <a:t>polish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Polish</a:t>
            </a:r>
            <a:r>
              <a:rPr lang="pl-PL" dirty="0" smtClean="0"/>
              <a:t>(12);</a:t>
            </a:r>
          </a:p>
          <a:p>
            <a:pPr>
              <a:buNone/>
            </a:pPr>
            <a:r>
              <a:rPr lang="pl-PL" dirty="0" smtClean="0"/>
              <a:t>    _</a:t>
            </a:r>
            <a:r>
              <a:rPr lang="pl-PL" dirty="0" err="1" smtClean="0"/>
              <a:t>person.showMyAge</a:t>
            </a:r>
            <a:r>
              <a:rPr lang="pl-PL" dirty="0" smtClean="0"/>
              <a:t>();</a:t>
            </a:r>
          </a:p>
          <a:p>
            <a:pPr>
              <a:buNone/>
            </a:pPr>
            <a:r>
              <a:rPr lang="pl-PL" dirty="0" smtClean="0"/>
              <a:t>    _</a:t>
            </a:r>
            <a:r>
              <a:rPr lang="pl-PL" dirty="0" err="1" smtClean="0"/>
              <a:t>polish.showMyAge</a:t>
            </a:r>
            <a:r>
              <a:rPr lang="pl-PL" dirty="0" smtClean="0"/>
              <a:t>();</a:t>
            </a:r>
          </a:p>
          <a:p>
            <a:pPr>
              <a:buNone/>
            </a:pPr>
            <a:r>
              <a:rPr lang="pl-PL" dirty="0" smtClean="0"/>
              <a:t>});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Closure</a:t>
            </a:r>
            <a:r>
              <a:rPr lang="pl-PL" dirty="0" smtClean="0"/>
              <a:t> i </a:t>
            </a:r>
            <a:r>
              <a:rPr lang="pl-PL" dirty="0" err="1" smtClean="0"/>
              <a:t>prototype</a:t>
            </a:r>
            <a:r>
              <a:rPr lang="pl-PL" dirty="0" smtClean="0"/>
              <a:t> ostatnie starcie.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Dzięki swojej budowie </a:t>
            </a:r>
            <a:r>
              <a:rPr lang="pl-PL" dirty="0" err="1" smtClean="0"/>
              <a:t>closure</a:t>
            </a:r>
            <a:r>
              <a:rPr lang="pl-PL" dirty="0" smtClean="0"/>
              <a:t> umożliwia hermetyzację </a:t>
            </a:r>
            <a:r>
              <a:rPr lang="pl-PL" dirty="0" err="1" smtClean="0"/>
              <a:t>dancyh</a:t>
            </a:r>
            <a:r>
              <a:rPr lang="pl-PL" dirty="0" smtClean="0"/>
              <a:t>, co w przypadku </a:t>
            </a:r>
            <a:r>
              <a:rPr lang="pl-PL" dirty="0" err="1" smtClean="0"/>
              <a:t>prototype</a:t>
            </a:r>
            <a:r>
              <a:rPr lang="pl-PL" dirty="0" smtClean="0"/>
              <a:t> pozostaje tylko w gestii konwencji i nie może być osiągnięte.</a:t>
            </a:r>
          </a:p>
          <a:p>
            <a:r>
              <a:rPr lang="pl-PL" dirty="0" smtClean="0"/>
              <a:t>Z drugiej jednak strony za każdym razem kiedy tworzymy kolejna instancje za pomocą </a:t>
            </a:r>
            <a:r>
              <a:rPr lang="pl-PL" dirty="0" err="1" smtClean="0"/>
              <a:t>closure</a:t>
            </a:r>
            <a:r>
              <a:rPr lang="pl-PL" dirty="0" smtClean="0"/>
              <a:t> umieszczamy w pamięci wszystkie jego metody zaś w </a:t>
            </a:r>
            <a:r>
              <a:rPr lang="pl-PL" dirty="0" err="1" smtClean="0"/>
              <a:t>prototype</a:t>
            </a:r>
            <a:r>
              <a:rPr lang="pl-PL" dirty="0" smtClean="0"/>
              <a:t> są one po prostu współdzielone.</a:t>
            </a:r>
          </a:p>
          <a:p>
            <a:r>
              <a:rPr lang="pl-PL" dirty="0" smtClean="0"/>
              <a:t> Co za tym idzie dalej jeden jest dobry w </a:t>
            </a:r>
            <a:r>
              <a:rPr lang="pl-PL" dirty="0" err="1" smtClean="0"/>
              <a:t>przyupadku</a:t>
            </a:r>
            <a:r>
              <a:rPr lang="pl-PL" dirty="0" smtClean="0"/>
              <a:t> nie wielkich funkcjonalności i gdy zależy nam na hermetyzacji drugi gdy chcemy </a:t>
            </a:r>
            <a:r>
              <a:rPr lang="pl-PL" dirty="0" err="1" smtClean="0"/>
              <a:t>uwspólnić</a:t>
            </a:r>
            <a:r>
              <a:rPr lang="pl-PL" dirty="0" smtClean="0"/>
              <a:t> kod poprzez dziedziczenie ( w tym przypadku po prostu współdzielimy obiektu </a:t>
            </a:r>
            <a:r>
              <a:rPr lang="pl-PL" dirty="0" err="1" smtClean="0"/>
              <a:t>prototype</a:t>
            </a:r>
            <a:r>
              <a:rPr lang="pl-PL" dirty="0" smtClean="0"/>
              <a:t>).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 9.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Tym razem do boju rusza niezłomny patriota narodu powiernik i bohater.</a:t>
            </a:r>
          </a:p>
          <a:p>
            <a:r>
              <a:rPr lang="pl-PL" dirty="0" smtClean="0"/>
              <a:t>Sam jak </a:t>
            </a:r>
            <a:r>
              <a:rPr lang="pl-PL" dirty="0" err="1" smtClean="0"/>
              <a:t>milijon</a:t>
            </a:r>
            <a:r>
              <a:rPr lang="pl-PL" dirty="0" smtClean="0"/>
              <a:t> walczy, i za </a:t>
            </a:r>
            <a:r>
              <a:rPr lang="pl-PL" dirty="0" err="1" smtClean="0"/>
              <a:t>milijony</a:t>
            </a:r>
            <a:r>
              <a:rPr lang="pl-PL" dirty="0" smtClean="0"/>
              <a:t> cierpi katusze, a imię jego „</a:t>
            </a:r>
            <a:r>
              <a:rPr lang="pl-PL" dirty="0" err="1" smtClean="0"/>
              <a:t>Singleton</a:t>
            </a:r>
            <a:r>
              <a:rPr lang="pl-PL" dirty="0" smtClean="0"/>
              <a:t>”.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Singleton</a:t>
            </a:r>
            <a:r>
              <a:rPr lang="pl-PL" dirty="0" smtClean="0"/>
              <a:t> implementacja.</a:t>
            </a:r>
            <a:endParaRPr lang="pl-P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 sz="3300" b="1" dirty="0" err="1" smtClean="0"/>
              <a:t>Using</a:t>
            </a:r>
            <a:r>
              <a:rPr lang="pl-PL" sz="3300" b="1" dirty="0" smtClean="0"/>
              <a:t> </a:t>
            </a:r>
            <a:r>
              <a:rPr lang="pl-PL" sz="3300" b="1" dirty="0" err="1" smtClean="0"/>
              <a:t>prototype</a:t>
            </a:r>
            <a:r>
              <a:rPr lang="pl-PL" sz="3300" b="1" dirty="0" smtClean="0"/>
              <a:t> </a:t>
            </a:r>
            <a:r>
              <a:rPr lang="pl-PL" sz="3300" b="1" dirty="0" err="1" smtClean="0"/>
              <a:t>definition</a:t>
            </a:r>
            <a:r>
              <a:rPr lang="pl-PL" dirty="0" smtClean="0"/>
              <a:t>.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err="1" smtClean="0"/>
              <a:t>PrototypeSingleton</a:t>
            </a:r>
            <a:r>
              <a:rPr lang="pl-PL" dirty="0" smtClean="0"/>
              <a:t> = </a:t>
            </a:r>
            <a:r>
              <a:rPr lang="pl-PL" dirty="0" err="1" smtClean="0"/>
              <a:t>function</a:t>
            </a:r>
            <a:r>
              <a:rPr lang="pl-PL" dirty="0" smtClean="0"/>
              <a:t>() {</a:t>
            </a:r>
          </a:p>
          <a:p>
            <a:pPr>
              <a:buNone/>
            </a:pPr>
            <a:r>
              <a:rPr lang="pl-PL" dirty="0" smtClean="0"/>
              <a:t>    </a:t>
            </a:r>
            <a:r>
              <a:rPr lang="pl-PL" dirty="0" err="1" smtClean="0"/>
              <a:t>this._fild</a:t>
            </a:r>
            <a:r>
              <a:rPr lang="pl-PL" dirty="0" smtClean="0"/>
              <a:t> = '';</a:t>
            </a:r>
          </a:p>
          <a:p>
            <a:pPr>
              <a:buNone/>
            </a:pPr>
            <a:r>
              <a:rPr lang="pl-PL" dirty="0" smtClean="0"/>
              <a:t>}</a:t>
            </a:r>
          </a:p>
          <a:p>
            <a:pPr>
              <a:buNone/>
            </a:pPr>
            <a:r>
              <a:rPr lang="pl-PL" dirty="0" err="1" smtClean="0"/>
              <a:t>PrototypeSingleton.prototype</a:t>
            </a:r>
            <a:r>
              <a:rPr lang="pl-PL" dirty="0" smtClean="0"/>
              <a:t> =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get_fild</a:t>
            </a:r>
            <a:r>
              <a:rPr lang="en-US" dirty="0" smtClean="0"/>
              <a:t>: function() { return </a:t>
            </a:r>
            <a:r>
              <a:rPr lang="en-US" dirty="0" err="1" smtClean="0"/>
              <a:t>this._fild</a:t>
            </a:r>
            <a:r>
              <a:rPr lang="en-US" dirty="0" smtClean="0"/>
              <a:t>; }</a:t>
            </a:r>
          </a:p>
          <a:p>
            <a:pPr>
              <a:buNone/>
            </a:pPr>
            <a:r>
              <a:rPr lang="pl-PL" dirty="0" smtClean="0"/>
              <a:t>}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err="1" smtClean="0"/>
              <a:t>if</a:t>
            </a:r>
            <a:r>
              <a:rPr lang="pl-PL" dirty="0" smtClean="0"/>
              <a:t> (</a:t>
            </a:r>
            <a:r>
              <a:rPr lang="pl-PL" dirty="0" err="1" smtClean="0"/>
              <a:t>PrototypeSingleton._staticInstance</a:t>
            </a:r>
            <a:r>
              <a:rPr lang="pl-PL" dirty="0" smtClean="0"/>
              <a:t> == </a:t>
            </a:r>
            <a:r>
              <a:rPr lang="pl-PL" dirty="0" err="1" smtClean="0"/>
              <a:t>null</a:t>
            </a:r>
            <a:r>
              <a:rPr lang="pl-PL" dirty="0" smtClean="0"/>
              <a:t>) {</a:t>
            </a:r>
          </a:p>
          <a:p>
            <a:pPr>
              <a:buNone/>
            </a:pPr>
            <a:r>
              <a:rPr lang="pl-PL" dirty="0" smtClean="0"/>
              <a:t>    </a:t>
            </a:r>
            <a:r>
              <a:rPr lang="pl-PL" dirty="0" err="1" smtClean="0"/>
              <a:t>PrototypeSingleton._staticInstance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PrototypeSingleton</a:t>
            </a:r>
            <a:r>
              <a:rPr lang="pl-PL" dirty="0" smtClean="0"/>
              <a:t>();</a:t>
            </a:r>
          </a:p>
          <a:p>
            <a:pPr>
              <a:buNone/>
            </a:pPr>
            <a:r>
              <a:rPr lang="pl-PL" dirty="0" smtClean="0"/>
              <a:t>}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//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instance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PrototypeSingleton.get_instance</a:t>
            </a:r>
            <a:r>
              <a:rPr lang="pl-PL" dirty="0" smtClean="0"/>
              <a:t> = </a:t>
            </a:r>
            <a:r>
              <a:rPr lang="pl-PL" dirty="0" err="1" smtClean="0"/>
              <a:t>function</a:t>
            </a:r>
            <a:r>
              <a:rPr lang="pl-PL" dirty="0" smtClean="0"/>
              <a:t>() {</a:t>
            </a:r>
          </a:p>
          <a:p>
            <a:pPr>
              <a:buNone/>
            </a:pPr>
            <a:r>
              <a:rPr lang="pl-PL" dirty="0" smtClean="0"/>
              <a:t>    return </a:t>
            </a:r>
            <a:r>
              <a:rPr lang="pl-PL" dirty="0" err="1" smtClean="0"/>
              <a:t>PrototypeSingleton._staticInstance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smtClean="0"/>
              <a:t>}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 sz="3300" b="1" dirty="0" err="1" smtClean="0"/>
              <a:t>Using</a:t>
            </a:r>
            <a:r>
              <a:rPr lang="pl-PL" sz="3300" b="1" dirty="0" smtClean="0"/>
              <a:t> </a:t>
            </a:r>
            <a:r>
              <a:rPr lang="pl-PL" sz="3300" b="1" dirty="0" err="1" smtClean="0"/>
              <a:t>closure</a:t>
            </a:r>
            <a:r>
              <a:rPr lang="pl-PL" sz="3300" b="1" dirty="0" smtClean="0"/>
              <a:t> </a:t>
            </a:r>
            <a:r>
              <a:rPr lang="pl-PL" sz="3300" b="1" dirty="0" err="1" smtClean="0"/>
              <a:t>pattern</a:t>
            </a:r>
            <a:r>
              <a:rPr lang="pl-PL" sz="3300" b="1" dirty="0" smtClean="0"/>
              <a:t>.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err="1" smtClean="0"/>
              <a:t>var</a:t>
            </a:r>
            <a:r>
              <a:rPr lang="pl-PL" dirty="0" smtClean="0"/>
              <a:t> </a:t>
            </a:r>
            <a:r>
              <a:rPr lang="pl-PL" dirty="0" err="1" smtClean="0"/>
              <a:t>closureSingleton</a:t>
            </a:r>
            <a:r>
              <a:rPr lang="pl-PL" dirty="0" smtClean="0"/>
              <a:t> = (</a:t>
            </a:r>
            <a:r>
              <a:rPr lang="pl-PL" dirty="0" err="1" smtClean="0"/>
              <a:t>function</a:t>
            </a:r>
            <a:r>
              <a:rPr lang="pl-PL" dirty="0" smtClean="0"/>
              <a:t>() {</a:t>
            </a:r>
          </a:p>
          <a:p>
            <a:pPr>
              <a:buNone/>
            </a:pPr>
            <a:r>
              <a:rPr lang="pl-PL" dirty="0" smtClean="0"/>
              <a:t>  </a:t>
            </a:r>
            <a:r>
              <a:rPr lang="pl-PL" dirty="0" err="1" smtClean="0"/>
              <a:t>var</a:t>
            </a:r>
            <a:r>
              <a:rPr lang="pl-PL" dirty="0" smtClean="0"/>
              <a:t> </a:t>
            </a:r>
            <a:r>
              <a:rPr lang="pl-PL" dirty="0" err="1" smtClean="0"/>
              <a:t>privateVar</a:t>
            </a:r>
            <a:r>
              <a:rPr lang="pl-PL" dirty="0" smtClean="0"/>
              <a:t> = '';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 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privateMethod</a:t>
            </a:r>
            <a:r>
              <a:rPr lang="pl-PL" dirty="0" smtClean="0"/>
              <a:t> () {</a:t>
            </a:r>
          </a:p>
          <a:p>
            <a:pPr>
              <a:buNone/>
            </a:pPr>
            <a:r>
              <a:rPr lang="pl-PL" dirty="0" smtClean="0"/>
              <a:t>    // ...</a:t>
            </a:r>
          </a:p>
          <a:p>
            <a:pPr>
              <a:buNone/>
            </a:pPr>
            <a:r>
              <a:rPr lang="pl-PL" dirty="0" smtClean="0"/>
              <a:t>  }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  return { // </a:t>
            </a:r>
            <a:r>
              <a:rPr lang="pl-PL" dirty="0" err="1" smtClean="0"/>
              <a:t>public</a:t>
            </a:r>
            <a:r>
              <a:rPr lang="pl-PL" dirty="0" smtClean="0"/>
              <a:t> </a:t>
            </a:r>
            <a:r>
              <a:rPr lang="pl-PL" dirty="0" err="1" smtClean="0"/>
              <a:t>interface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    publicMethod1: </a:t>
            </a:r>
            <a:r>
              <a:rPr lang="pl-PL" dirty="0" err="1" smtClean="0"/>
              <a:t>function</a:t>
            </a:r>
            <a:r>
              <a:rPr lang="pl-PL" dirty="0" smtClean="0"/>
              <a:t> () {</a:t>
            </a:r>
          </a:p>
          <a:p>
            <a:pPr>
              <a:buNone/>
            </a:pPr>
            <a:r>
              <a:rPr lang="en-US" dirty="0" smtClean="0"/>
              <a:t>      // all private members are </a:t>
            </a:r>
            <a:r>
              <a:rPr lang="en-US" dirty="0" err="1" smtClean="0"/>
              <a:t>accesible</a:t>
            </a:r>
            <a:r>
              <a:rPr lang="en-US" dirty="0" smtClean="0"/>
              <a:t> here</a:t>
            </a:r>
          </a:p>
          <a:p>
            <a:pPr>
              <a:buNone/>
            </a:pPr>
            <a:r>
              <a:rPr lang="pl-PL" dirty="0" smtClean="0"/>
              <a:t>    },</a:t>
            </a:r>
          </a:p>
          <a:p>
            <a:pPr>
              <a:buNone/>
            </a:pPr>
            <a:r>
              <a:rPr lang="pl-PL" dirty="0" smtClean="0"/>
              <a:t>    publicMethod2: </a:t>
            </a:r>
            <a:r>
              <a:rPr lang="pl-PL" dirty="0" err="1" smtClean="0"/>
              <a:t>function</a:t>
            </a:r>
            <a:r>
              <a:rPr lang="pl-PL" dirty="0" smtClean="0"/>
              <a:t> () {</a:t>
            </a:r>
          </a:p>
          <a:p>
            <a:pPr>
              <a:buNone/>
            </a:pPr>
            <a:r>
              <a:rPr lang="pl-PL" dirty="0" smtClean="0"/>
              <a:t>    }</a:t>
            </a:r>
          </a:p>
          <a:p>
            <a:pPr>
              <a:buNone/>
            </a:pPr>
            <a:r>
              <a:rPr lang="pl-PL" dirty="0" smtClean="0"/>
              <a:t>  };</a:t>
            </a:r>
          </a:p>
          <a:p>
            <a:pPr>
              <a:buNone/>
            </a:pPr>
            <a:r>
              <a:rPr lang="pl-PL" dirty="0" smtClean="0"/>
              <a:t>})();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 10.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Cztery oczka, okulary pięć soczewek i nos stary. Chodzi taki koło drogi,</a:t>
            </a:r>
          </a:p>
          <a:p>
            <a:r>
              <a:rPr lang="pl-PL" dirty="0" smtClean="0"/>
              <a:t>Nie ma ręki ani nogi,</a:t>
            </a:r>
          </a:p>
          <a:p>
            <a:r>
              <a:rPr lang="pl-PL" dirty="0" smtClean="0"/>
              <a:t>Kogo tylko przyodzieje,</a:t>
            </a:r>
          </a:p>
          <a:p>
            <a:r>
              <a:rPr lang="pl-PL" dirty="0" smtClean="0"/>
              <a:t>Ten się nawet nie </a:t>
            </a:r>
            <a:r>
              <a:rPr lang="pl-PL" dirty="0" err="1" smtClean="0"/>
              <a:t>spodzieje</a:t>
            </a:r>
            <a:r>
              <a:rPr lang="pl-PL" dirty="0" smtClean="0"/>
              <a:t>.</a:t>
            </a:r>
          </a:p>
          <a:p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Observer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ASP.NET </a:t>
            </a:r>
            <a:r>
              <a:rPr lang="pl-PL" dirty="0" err="1" smtClean="0"/>
              <a:t>Ajax</a:t>
            </a:r>
            <a:endParaRPr lang="pl-P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l-PL" sz="1200" dirty="0" err="1" smtClean="0"/>
              <a:t>Presenter</a:t>
            </a:r>
            <a:r>
              <a:rPr lang="pl-PL" sz="1200" dirty="0" smtClean="0"/>
              <a:t> = </a:t>
            </a:r>
            <a:r>
              <a:rPr lang="pl-PL" sz="1200" dirty="0" err="1" smtClean="0"/>
              <a:t>function</a:t>
            </a:r>
            <a:r>
              <a:rPr lang="pl-PL" sz="1200" dirty="0" smtClean="0"/>
              <a:t>(model) {</a:t>
            </a:r>
          </a:p>
          <a:p>
            <a:pPr>
              <a:buNone/>
            </a:pPr>
            <a:r>
              <a:rPr lang="pl-PL" sz="1200" dirty="0" smtClean="0"/>
              <a:t>    </a:t>
            </a:r>
            <a:r>
              <a:rPr lang="pl-PL" sz="1200" dirty="0" err="1" smtClean="0"/>
              <a:t>this._model</a:t>
            </a:r>
            <a:r>
              <a:rPr lang="pl-PL" sz="1200" dirty="0" smtClean="0"/>
              <a:t> = model;</a:t>
            </a:r>
          </a:p>
          <a:p>
            <a:pPr>
              <a:buNone/>
            </a:pPr>
            <a:r>
              <a:rPr lang="pl-PL" sz="1200" dirty="0" smtClean="0"/>
              <a:t>    </a:t>
            </a:r>
            <a:r>
              <a:rPr lang="pl-PL" sz="1200" dirty="0" err="1" smtClean="0"/>
              <a:t>this._init</a:t>
            </a:r>
            <a:r>
              <a:rPr lang="pl-PL" sz="1200" dirty="0" smtClean="0"/>
              <a:t>();</a:t>
            </a:r>
          </a:p>
          <a:p>
            <a:pPr>
              <a:buNone/>
            </a:pPr>
            <a:r>
              <a:rPr lang="pl-PL" sz="1200" dirty="0" smtClean="0"/>
              <a:t>}</a:t>
            </a:r>
          </a:p>
          <a:p>
            <a:pPr>
              <a:buNone/>
            </a:pPr>
            <a:endParaRPr lang="pl-PL" sz="1200" dirty="0" smtClean="0"/>
          </a:p>
          <a:p>
            <a:pPr>
              <a:buNone/>
            </a:pPr>
            <a:r>
              <a:rPr lang="pl-PL" sz="1200" dirty="0" err="1" smtClean="0"/>
              <a:t>Presenter.prototype</a:t>
            </a:r>
            <a:r>
              <a:rPr lang="pl-PL" sz="1200" dirty="0" smtClean="0"/>
              <a:t> = {</a:t>
            </a:r>
          </a:p>
          <a:p>
            <a:pPr>
              <a:buNone/>
            </a:pPr>
            <a:r>
              <a:rPr lang="pl-PL" sz="1200" dirty="0" smtClean="0"/>
              <a:t>    _</a:t>
            </a:r>
            <a:r>
              <a:rPr lang="pl-PL" sz="1200" dirty="0" err="1" smtClean="0"/>
              <a:t>init</a:t>
            </a:r>
            <a:r>
              <a:rPr lang="pl-PL" sz="1200" dirty="0" smtClean="0"/>
              <a:t>: </a:t>
            </a:r>
            <a:r>
              <a:rPr lang="pl-PL" sz="1200" dirty="0" err="1" smtClean="0"/>
              <a:t>function</a:t>
            </a:r>
            <a:r>
              <a:rPr lang="pl-PL" sz="1200" dirty="0" smtClean="0"/>
              <a:t>() {</a:t>
            </a:r>
          </a:p>
          <a:p>
            <a:pPr>
              <a:buNone/>
            </a:pPr>
            <a:r>
              <a:rPr lang="en-US" sz="1200" dirty="0" smtClean="0"/>
              <a:t>        if (</a:t>
            </a:r>
            <a:r>
              <a:rPr lang="en-US" sz="1200" dirty="0" err="1" smtClean="0"/>
              <a:t>typeof</a:t>
            </a:r>
            <a:r>
              <a:rPr lang="en-US" sz="1200" dirty="0" smtClean="0"/>
              <a:t> (</a:t>
            </a:r>
            <a:r>
              <a:rPr lang="en-US" sz="1200" dirty="0" err="1" smtClean="0"/>
              <a:t>this._model.get_data</a:t>
            </a:r>
            <a:r>
              <a:rPr lang="en-US" sz="1200" dirty="0" smtClean="0"/>
              <a:t>().</a:t>
            </a:r>
            <a:r>
              <a:rPr lang="en-US" sz="1200" dirty="0" err="1" smtClean="0"/>
              <a:t>add_propertyChanged</a:t>
            </a:r>
            <a:r>
              <a:rPr lang="en-US" sz="1200" dirty="0" smtClean="0"/>
              <a:t>) === "function") {</a:t>
            </a:r>
          </a:p>
          <a:p>
            <a:pPr>
              <a:buNone/>
            </a:pPr>
            <a:r>
              <a:rPr lang="pl-PL" sz="1200" dirty="0" smtClean="0"/>
              <a:t>            </a:t>
            </a:r>
            <a:r>
              <a:rPr lang="pl-PL" sz="1200" dirty="0" err="1" smtClean="0"/>
              <a:t>this._model.get_data</a:t>
            </a:r>
            <a:r>
              <a:rPr lang="pl-PL" sz="1200" dirty="0" smtClean="0"/>
              <a:t>().</a:t>
            </a:r>
            <a:r>
              <a:rPr lang="pl-PL" sz="1200" dirty="0" err="1" smtClean="0"/>
              <a:t>add_propertyChanged</a:t>
            </a:r>
            <a:r>
              <a:rPr lang="pl-PL" sz="1200" dirty="0" smtClean="0"/>
              <a:t>(</a:t>
            </a:r>
            <a:r>
              <a:rPr lang="pl-PL" sz="1200" dirty="0" err="1" smtClean="0"/>
              <a:t>Function.createDelegate</a:t>
            </a:r>
            <a:r>
              <a:rPr lang="pl-PL" sz="1200" dirty="0" smtClean="0"/>
              <a:t>(</a:t>
            </a:r>
            <a:r>
              <a:rPr lang="pl-PL" sz="1200" dirty="0" err="1" smtClean="0"/>
              <a:t>this</a:t>
            </a:r>
            <a:r>
              <a:rPr lang="pl-PL" sz="1200" dirty="0" smtClean="0"/>
              <a:t>, </a:t>
            </a:r>
            <a:r>
              <a:rPr lang="pl-PL" sz="1200" dirty="0" err="1" smtClean="0"/>
              <a:t>function</a:t>
            </a:r>
            <a:r>
              <a:rPr lang="pl-PL" sz="1200" dirty="0" smtClean="0"/>
              <a:t>() {</a:t>
            </a:r>
          </a:p>
          <a:p>
            <a:pPr>
              <a:buNone/>
            </a:pPr>
            <a:r>
              <a:rPr lang="pl-PL" sz="1200" dirty="0" smtClean="0"/>
              <a:t>                alert("</a:t>
            </a:r>
            <a:r>
              <a:rPr lang="pl-PL" sz="1200" dirty="0" err="1" smtClean="0"/>
              <a:t>Notify</a:t>
            </a:r>
            <a:r>
              <a:rPr lang="pl-PL" sz="1200" dirty="0" smtClean="0"/>
              <a:t>");</a:t>
            </a:r>
          </a:p>
          <a:p>
            <a:pPr>
              <a:buNone/>
            </a:pPr>
            <a:r>
              <a:rPr lang="pl-PL" sz="1200" dirty="0" smtClean="0"/>
              <a:t>            }));</a:t>
            </a:r>
          </a:p>
          <a:p>
            <a:pPr>
              <a:buNone/>
            </a:pPr>
            <a:r>
              <a:rPr lang="pl-PL" sz="1200" dirty="0" smtClean="0"/>
              <a:t>        }</a:t>
            </a:r>
          </a:p>
          <a:p>
            <a:pPr>
              <a:buNone/>
            </a:pPr>
            <a:r>
              <a:rPr lang="pl-PL" sz="1200" dirty="0" smtClean="0"/>
              <a:t>        $("</a:t>
            </a:r>
            <a:r>
              <a:rPr lang="pl-PL" sz="1200" dirty="0" err="1" smtClean="0"/>
              <a:t>input</a:t>
            </a:r>
            <a:r>
              <a:rPr lang="pl-PL" sz="1200" dirty="0" smtClean="0"/>
              <a:t>").</a:t>
            </a:r>
            <a:r>
              <a:rPr lang="pl-PL" sz="1200" dirty="0" err="1" smtClean="0"/>
              <a:t>click</a:t>
            </a:r>
            <a:r>
              <a:rPr lang="pl-PL" sz="1200" dirty="0" smtClean="0"/>
              <a:t>(</a:t>
            </a:r>
            <a:r>
              <a:rPr lang="pl-PL" sz="1200" dirty="0" err="1" smtClean="0"/>
              <a:t>Function.createDelegate</a:t>
            </a:r>
            <a:r>
              <a:rPr lang="pl-PL" sz="1200" dirty="0" smtClean="0"/>
              <a:t>(</a:t>
            </a:r>
            <a:r>
              <a:rPr lang="pl-PL" sz="1200" dirty="0" err="1" smtClean="0"/>
              <a:t>this</a:t>
            </a:r>
            <a:r>
              <a:rPr lang="pl-PL" sz="1200" dirty="0" smtClean="0"/>
              <a:t>, </a:t>
            </a:r>
            <a:r>
              <a:rPr lang="pl-PL" sz="1200" dirty="0" err="1" smtClean="0"/>
              <a:t>function</a:t>
            </a:r>
            <a:r>
              <a:rPr lang="pl-PL" sz="1200" dirty="0" smtClean="0"/>
              <a:t>() {</a:t>
            </a:r>
          </a:p>
          <a:p>
            <a:pPr>
              <a:buNone/>
            </a:pPr>
            <a:r>
              <a:rPr lang="pl-PL" sz="1200" dirty="0" smtClean="0"/>
              <a:t>            </a:t>
            </a:r>
            <a:r>
              <a:rPr lang="pl-PL" sz="1200" dirty="0" err="1" smtClean="0"/>
              <a:t>this._model.callToSerwerForNewData</a:t>
            </a:r>
            <a:r>
              <a:rPr lang="pl-PL" sz="1200" dirty="0" smtClean="0"/>
              <a:t>();</a:t>
            </a:r>
          </a:p>
          <a:p>
            <a:pPr>
              <a:buNone/>
            </a:pPr>
            <a:r>
              <a:rPr lang="pl-PL" sz="1200" dirty="0" smtClean="0"/>
              <a:t>            return </a:t>
            </a:r>
            <a:r>
              <a:rPr lang="pl-PL" sz="1200" dirty="0" err="1" smtClean="0"/>
              <a:t>false</a:t>
            </a:r>
            <a:r>
              <a:rPr lang="pl-PL" sz="1200" dirty="0" smtClean="0"/>
              <a:t>;</a:t>
            </a:r>
          </a:p>
          <a:p>
            <a:pPr>
              <a:buNone/>
            </a:pPr>
            <a:r>
              <a:rPr lang="pl-PL" sz="1200" dirty="0" smtClean="0"/>
              <a:t>        }))</a:t>
            </a:r>
          </a:p>
          <a:p>
            <a:pPr>
              <a:buNone/>
            </a:pPr>
            <a:r>
              <a:rPr lang="pl-PL" sz="1200" dirty="0" smtClean="0"/>
              <a:t>    }</a:t>
            </a:r>
          </a:p>
          <a:p>
            <a:pPr>
              <a:buNone/>
            </a:pPr>
            <a:endParaRPr lang="pl-PL" sz="1200" dirty="0" smtClean="0"/>
          </a:p>
          <a:p>
            <a:pPr>
              <a:buNone/>
            </a:pPr>
            <a:r>
              <a:rPr lang="pl-PL" sz="1200" dirty="0" smtClean="0"/>
              <a:t>}</a:t>
            </a:r>
            <a:endParaRPr lang="pl-PL" sz="1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1200" dirty="0" smtClean="0"/>
              <a:t>Model = </a:t>
            </a:r>
            <a:r>
              <a:rPr lang="pl-PL" sz="1200" dirty="0" err="1" smtClean="0"/>
              <a:t>function</a:t>
            </a:r>
            <a:r>
              <a:rPr lang="pl-PL" sz="1200" dirty="0" smtClean="0"/>
              <a:t>() {</a:t>
            </a:r>
          </a:p>
          <a:p>
            <a:pPr>
              <a:buNone/>
            </a:pPr>
            <a:r>
              <a:rPr lang="pl-PL" sz="1200" dirty="0" smtClean="0"/>
              <a:t>     </a:t>
            </a:r>
            <a:r>
              <a:rPr lang="pl-PL" sz="1200" dirty="0" err="1" smtClean="0"/>
              <a:t>this._data</a:t>
            </a:r>
            <a:r>
              <a:rPr lang="pl-PL" sz="1200" dirty="0" smtClean="0"/>
              <a:t> = { </a:t>
            </a:r>
            <a:r>
              <a:rPr lang="pl-PL" sz="1200" dirty="0" err="1" smtClean="0"/>
              <a:t>key</a:t>
            </a:r>
            <a:r>
              <a:rPr lang="pl-PL" sz="1200" dirty="0" smtClean="0"/>
              <a:t>: "</a:t>
            </a:r>
            <a:r>
              <a:rPr lang="pl-PL" sz="1200" dirty="0" err="1" smtClean="0"/>
              <a:t>value</a:t>
            </a:r>
            <a:r>
              <a:rPr lang="pl-PL" sz="1200" dirty="0" smtClean="0"/>
              <a:t>" };</a:t>
            </a:r>
          </a:p>
          <a:p>
            <a:pPr>
              <a:buNone/>
            </a:pPr>
            <a:r>
              <a:rPr lang="pl-PL" sz="1200" dirty="0" smtClean="0"/>
              <a:t>     </a:t>
            </a:r>
            <a:r>
              <a:rPr lang="pl-PL" sz="1200" dirty="0" err="1" smtClean="0"/>
              <a:t>Sys.Observer.makeObservable</a:t>
            </a:r>
            <a:r>
              <a:rPr lang="pl-PL" sz="1200" dirty="0" smtClean="0"/>
              <a:t>(</a:t>
            </a:r>
            <a:r>
              <a:rPr lang="pl-PL" sz="1200" dirty="0" err="1" smtClean="0"/>
              <a:t>this._data</a:t>
            </a:r>
            <a:r>
              <a:rPr lang="pl-PL" sz="1200" dirty="0" smtClean="0"/>
              <a:t>);</a:t>
            </a:r>
          </a:p>
          <a:p>
            <a:pPr>
              <a:buNone/>
            </a:pPr>
            <a:endParaRPr lang="pl-PL" sz="1200" dirty="0" smtClean="0"/>
          </a:p>
          <a:p>
            <a:pPr>
              <a:buNone/>
            </a:pPr>
            <a:r>
              <a:rPr lang="pl-PL" sz="1200" dirty="0" smtClean="0"/>
              <a:t> }</a:t>
            </a:r>
          </a:p>
          <a:p>
            <a:pPr>
              <a:buNone/>
            </a:pPr>
            <a:r>
              <a:rPr lang="pl-PL" sz="1200" dirty="0" smtClean="0"/>
              <a:t> </a:t>
            </a:r>
            <a:r>
              <a:rPr lang="pl-PL" sz="1200" dirty="0" err="1" smtClean="0"/>
              <a:t>Model.prototype</a:t>
            </a:r>
            <a:r>
              <a:rPr lang="pl-PL" sz="1200" dirty="0" smtClean="0"/>
              <a:t> = {</a:t>
            </a:r>
          </a:p>
          <a:p>
            <a:pPr>
              <a:buNone/>
            </a:pPr>
            <a:r>
              <a:rPr lang="pl-PL" sz="1200" dirty="0" smtClean="0"/>
              <a:t> </a:t>
            </a:r>
            <a:r>
              <a:rPr lang="pl-PL" sz="1200" dirty="0" err="1" smtClean="0"/>
              <a:t>callToSerwerForNewData</a:t>
            </a:r>
            <a:r>
              <a:rPr lang="pl-PL" sz="1200" dirty="0" smtClean="0"/>
              <a:t>: </a:t>
            </a:r>
            <a:r>
              <a:rPr lang="pl-PL" sz="1200" dirty="0" err="1" smtClean="0"/>
              <a:t>function</a:t>
            </a:r>
            <a:r>
              <a:rPr lang="pl-PL" sz="1200" dirty="0" smtClean="0"/>
              <a:t>() {</a:t>
            </a:r>
          </a:p>
          <a:p>
            <a:pPr>
              <a:buNone/>
            </a:pPr>
            <a:r>
              <a:rPr lang="en-US" sz="1200" dirty="0" smtClean="0"/>
              <a:t>     //just simulate call to </a:t>
            </a:r>
            <a:r>
              <a:rPr lang="en-US" sz="1200" dirty="0" err="1" smtClean="0"/>
              <a:t>serwer</a:t>
            </a:r>
            <a:r>
              <a:rPr lang="en-US" sz="1200" dirty="0" smtClean="0"/>
              <a:t> waiting 2 second and notify about changes.</a:t>
            </a:r>
          </a:p>
          <a:p>
            <a:pPr>
              <a:buNone/>
            </a:pPr>
            <a:r>
              <a:rPr lang="pl-PL" sz="1200" dirty="0" smtClean="0"/>
              <a:t>         </a:t>
            </a:r>
            <a:r>
              <a:rPr lang="pl-PL" sz="1200" dirty="0" err="1" smtClean="0"/>
              <a:t>setTimeout</a:t>
            </a:r>
            <a:r>
              <a:rPr lang="pl-PL" sz="1200" dirty="0" smtClean="0"/>
              <a:t>(</a:t>
            </a:r>
            <a:r>
              <a:rPr lang="pl-PL" sz="1200" dirty="0" err="1" smtClean="0"/>
              <a:t>Function.createDelegate</a:t>
            </a:r>
            <a:r>
              <a:rPr lang="pl-PL" sz="1200" dirty="0" smtClean="0"/>
              <a:t>(</a:t>
            </a:r>
            <a:r>
              <a:rPr lang="pl-PL" sz="1200" dirty="0" err="1" smtClean="0"/>
              <a:t>this</a:t>
            </a:r>
            <a:r>
              <a:rPr lang="pl-PL" sz="1200" dirty="0" smtClean="0"/>
              <a:t>, </a:t>
            </a:r>
            <a:r>
              <a:rPr lang="pl-PL" sz="1200" dirty="0" err="1" smtClean="0"/>
              <a:t>function</a:t>
            </a:r>
            <a:r>
              <a:rPr lang="pl-PL" sz="1200" dirty="0" smtClean="0"/>
              <a:t>() {</a:t>
            </a:r>
          </a:p>
          <a:p>
            <a:pPr>
              <a:buNone/>
            </a:pPr>
            <a:r>
              <a:rPr lang="pl-PL" sz="1200" dirty="0" smtClean="0"/>
              <a:t>         </a:t>
            </a:r>
            <a:r>
              <a:rPr lang="pl-PL" sz="1200" dirty="0" err="1" smtClean="0"/>
              <a:t>Sys.Observer.beginUpdate</a:t>
            </a:r>
            <a:r>
              <a:rPr lang="pl-PL" sz="1200" dirty="0" smtClean="0"/>
              <a:t>(</a:t>
            </a:r>
            <a:r>
              <a:rPr lang="pl-PL" sz="1200" dirty="0" err="1" smtClean="0"/>
              <a:t>this._data</a:t>
            </a:r>
            <a:r>
              <a:rPr lang="pl-PL" sz="1200" dirty="0" smtClean="0"/>
              <a:t>);</a:t>
            </a:r>
          </a:p>
          <a:p>
            <a:pPr>
              <a:buNone/>
            </a:pPr>
            <a:r>
              <a:rPr lang="pl-PL" sz="1200" dirty="0" smtClean="0"/>
              <a:t>             </a:t>
            </a:r>
            <a:r>
              <a:rPr lang="pl-PL" sz="1200" dirty="0" err="1" smtClean="0"/>
              <a:t>Sys.Observer.setValue</a:t>
            </a:r>
            <a:r>
              <a:rPr lang="pl-PL" sz="1200" dirty="0" smtClean="0"/>
              <a:t>(</a:t>
            </a:r>
            <a:r>
              <a:rPr lang="pl-PL" sz="1200" dirty="0" err="1" smtClean="0"/>
              <a:t>this._data</a:t>
            </a:r>
            <a:r>
              <a:rPr lang="pl-PL" sz="1200" dirty="0" smtClean="0"/>
              <a:t>, "</a:t>
            </a:r>
            <a:r>
              <a:rPr lang="pl-PL" sz="1200" dirty="0" err="1" smtClean="0"/>
              <a:t>key</a:t>
            </a:r>
            <a:r>
              <a:rPr lang="pl-PL" sz="1200" dirty="0" smtClean="0"/>
              <a:t>", "</a:t>
            </a:r>
            <a:r>
              <a:rPr lang="pl-PL" sz="1200" dirty="0" err="1" smtClean="0"/>
              <a:t>newValue</a:t>
            </a:r>
            <a:r>
              <a:rPr lang="pl-PL" sz="1200" dirty="0" smtClean="0"/>
              <a:t>");</a:t>
            </a:r>
          </a:p>
          <a:p>
            <a:pPr>
              <a:buNone/>
            </a:pPr>
            <a:r>
              <a:rPr lang="pl-PL" sz="1200" dirty="0" smtClean="0"/>
              <a:t>             </a:t>
            </a:r>
            <a:r>
              <a:rPr lang="pl-PL" sz="1200" dirty="0" err="1" smtClean="0"/>
              <a:t>Sys.Observer.endUpdate</a:t>
            </a:r>
            <a:r>
              <a:rPr lang="pl-PL" sz="1200" dirty="0" smtClean="0"/>
              <a:t>(</a:t>
            </a:r>
            <a:r>
              <a:rPr lang="pl-PL" sz="1200" dirty="0" err="1" smtClean="0"/>
              <a:t>this._data</a:t>
            </a:r>
            <a:r>
              <a:rPr lang="pl-PL" sz="1200" dirty="0" smtClean="0"/>
              <a:t>);</a:t>
            </a:r>
          </a:p>
          <a:p>
            <a:pPr>
              <a:buNone/>
            </a:pPr>
            <a:r>
              <a:rPr lang="pl-PL" sz="1200" dirty="0" smtClean="0"/>
              <a:t>         }), 2000)</a:t>
            </a:r>
          </a:p>
          <a:p>
            <a:pPr>
              <a:buNone/>
            </a:pPr>
            <a:r>
              <a:rPr lang="pl-PL" sz="1200" dirty="0" smtClean="0"/>
              <a:t>     },</a:t>
            </a:r>
          </a:p>
          <a:p>
            <a:pPr>
              <a:buNone/>
            </a:pPr>
            <a:r>
              <a:rPr lang="pl-PL" sz="1200" dirty="0" smtClean="0"/>
              <a:t>     </a:t>
            </a:r>
            <a:r>
              <a:rPr lang="pl-PL" sz="1200" dirty="0" err="1" smtClean="0"/>
              <a:t>get_data</a:t>
            </a:r>
            <a:r>
              <a:rPr lang="pl-PL" sz="1200" dirty="0" smtClean="0"/>
              <a:t>: </a:t>
            </a:r>
            <a:r>
              <a:rPr lang="pl-PL" sz="1200" dirty="0" err="1" smtClean="0"/>
              <a:t>function</a:t>
            </a:r>
            <a:r>
              <a:rPr lang="pl-PL" sz="1200" dirty="0" smtClean="0"/>
              <a:t>() {</a:t>
            </a:r>
          </a:p>
          <a:p>
            <a:pPr>
              <a:buNone/>
            </a:pPr>
            <a:r>
              <a:rPr lang="pl-PL" sz="1200" dirty="0" smtClean="0"/>
              <a:t>         return </a:t>
            </a:r>
            <a:r>
              <a:rPr lang="pl-PL" sz="1200" dirty="0" err="1" smtClean="0"/>
              <a:t>this._data</a:t>
            </a:r>
            <a:r>
              <a:rPr lang="pl-PL" sz="1200" dirty="0" smtClean="0"/>
              <a:t>;</a:t>
            </a:r>
          </a:p>
          <a:p>
            <a:pPr>
              <a:buNone/>
            </a:pPr>
            <a:r>
              <a:rPr lang="pl-PL" sz="1200" dirty="0" smtClean="0"/>
              <a:t>     }</a:t>
            </a:r>
          </a:p>
          <a:p>
            <a:pPr>
              <a:buNone/>
            </a:pPr>
            <a:r>
              <a:rPr lang="pl-PL" sz="1200" dirty="0" smtClean="0"/>
              <a:t> }</a:t>
            </a:r>
            <a:endParaRPr lang="pl-P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 11.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Kiedy w głowie nagle zamęt pustka, daje słowo, podpowiada i zbyt dużo nie wymaga.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Javacript</a:t>
            </a:r>
            <a:r>
              <a:rPr lang="pl-PL" dirty="0" smtClean="0"/>
              <a:t> </a:t>
            </a:r>
            <a:r>
              <a:rPr lang="pl-PL" dirty="0" err="1" smtClean="0"/>
              <a:t>intellisense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VS2008.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Konfiguracja Visual studio 2008:</a:t>
            </a:r>
          </a:p>
          <a:p>
            <a:pPr lvl="2">
              <a:buNone/>
            </a:pPr>
            <a:r>
              <a:rPr lang="pl-PL" dirty="0" smtClean="0"/>
              <a:t>VS 2008 SP1  oraz </a:t>
            </a:r>
            <a:r>
              <a:rPr lang="pl-PL" dirty="0" err="1" smtClean="0"/>
              <a:t>hotefix</a:t>
            </a:r>
            <a:r>
              <a:rPr lang="pl-PL" dirty="0" smtClean="0"/>
              <a:t> KB9502.</a:t>
            </a:r>
          </a:p>
          <a:p>
            <a:r>
              <a:rPr lang="pl-PL" dirty="0" err="1" smtClean="0"/>
              <a:t>Intellisense</a:t>
            </a:r>
            <a:r>
              <a:rPr lang="pl-PL" dirty="0" smtClean="0"/>
              <a:t> VS2008 wspiera każdy nawet własny skrypt pod warunkiem gdy:</a:t>
            </a:r>
          </a:p>
          <a:p>
            <a:pPr lvl="1"/>
            <a:r>
              <a:rPr lang="pl-PL" dirty="0" smtClean="0"/>
              <a:t>Jest on poprawnie napisany.</a:t>
            </a:r>
          </a:p>
          <a:p>
            <a:pPr lvl="1"/>
            <a:r>
              <a:rPr lang="pl-PL" dirty="0" smtClean="0"/>
              <a:t>Znajduje się w oddzielnym pliku .</a:t>
            </a:r>
            <a:r>
              <a:rPr lang="pl-PL" dirty="0" err="1" smtClean="0"/>
              <a:t>js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W pliku w którym referujemy do naszego skryptu umieszczamy  odpowiedni wpis.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Inny Świat 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None/>
            </a:pPr>
            <a:endParaRPr lang="pl-PL" dirty="0" smtClean="0"/>
          </a:p>
          <a:p>
            <a:pPr marL="514350" indent="-514350">
              <a:buNone/>
            </a:pPr>
            <a:endParaRPr lang="pl-PL" dirty="0" smtClean="0"/>
          </a:p>
          <a:p>
            <a:pPr marL="571500" indent="-514350">
              <a:buFont typeface="+mj-lt"/>
              <a:buAutoNum type="arabicPeriod"/>
            </a:pPr>
            <a:r>
              <a:rPr lang="pl-PL" dirty="0" smtClean="0"/>
              <a:t>Pomiędzy klientem a serwerem przesyłane są dane lub HTML a nie i dane i HTML. </a:t>
            </a:r>
          </a:p>
          <a:p>
            <a:pPr marL="571500" indent="-514350">
              <a:buFont typeface="+mj-lt"/>
              <a:buAutoNum type="arabicPeriod"/>
            </a:pPr>
            <a:r>
              <a:rPr lang="pl-PL" dirty="0" smtClean="0"/>
              <a:t>To klient decyduje kiedy i co chce otrzymać od serwera</a:t>
            </a:r>
          </a:p>
          <a:p>
            <a:pPr marL="571500" indent="-514350">
              <a:buFont typeface="+mj-lt"/>
              <a:buAutoNum type="arabicPeriod"/>
            </a:pPr>
            <a:r>
              <a:rPr lang="pl-PL" dirty="0" smtClean="0"/>
              <a:t>Stan klienta nie jest utrzymany o stronie serwera</a:t>
            </a:r>
          </a:p>
        </p:txBody>
      </p:sp>
      <p:pic>
        <p:nvPicPr>
          <p:cNvPr id="5" name="Picture 4" descr="client_centric_5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1285860"/>
            <a:ext cx="5857916" cy="2699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 12.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Dodatkowe mury.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Organizacja kodu na moduły (</a:t>
            </a:r>
            <a:r>
              <a:rPr lang="pl-PL" dirty="0" err="1" smtClean="0"/>
              <a:t>namespace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  zaimplementować </a:t>
            </a:r>
            <a:r>
              <a:rPr lang="pl-PL" dirty="0" err="1" smtClean="0"/>
              <a:t>namespace</a:t>
            </a:r>
            <a:r>
              <a:rPr lang="pl-PL" dirty="0" smtClean="0"/>
              <a:t> w </a:t>
            </a:r>
            <a:r>
              <a:rPr lang="pl-PL" dirty="0" err="1" smtClean="0"/>
              <a:t>javascript</a:t>
            </a:r>
            <a:r>
              <a:rPr lang="pl-PL" dirty="0" smtClean="0"/>
              <a:t>? </a:t>
            </a:r>
          </a:p>
          <a:p>
            <a:pPr lvl="1">
              <a:buNone/>
            </a:pPr>
            <a:r>
              <a:rPr lang="pl-PL" dirty="0" smtClean="0"/>
              <a:t>	</a:t>
            </a:r>
            <a:r>
              <a:rPr lang="pl-PL" dirty="0" err="1" smtClean="0"/>
              <a:t>var</a:t>
            </a:r>
            <a:r>
              <a:rPr lang="pl-PL" dirty="0" smtClean="0"/>
              <a:t> </a:t>
            </a:r>
            <a:r>
              <a:rPr lang="pl-PL" dirty="0" err="1" smtClean="0"/>
              <a:t>MyApp</a:t>
            </a:r>
            <a:r>
              <a:rPr lang="pl-PL" dirty="0" smtClean="0"/>
              <a:t> = {};</a:t>
            </a:r>
          </a:p>
          <a:p>
            <a:pPr lvl="1">
              <a:buNone/>
            </a:pPr>
            <a:r>
              <a:rPr lang="pl-PL" dirty="0" smtClean="0"/>
              <a:t>	</a:t>
            </a:r>
            <a:r>
              <a:rPr lang="pl-PL" dirty="0" err="1" smtClean="0"/>
              <a:t>MyApp.MySubApp</a:t>
            </a:r>
            <a:r>
              <a:rPr lang="pl-PL" dirty="0" smtClean="0"/>
              <a:t>={};</a:t>
            </a:r>
          </a:p>
          <a:p>
            <a:r>
              <a:rPr lang="pl-PL" dirty="0" smtClean="0"/>
              <a:t>Używając biblioteki jeszcze prościej:</a:t>
            </a:r>
          </a:p>
          <a:p>
            <a:pPr>
              <a:buNone/>
            </a:pPr>
            <a:r>
              <a:rPr lang="pl-PL" sz="2800" dirty="0" err="1" smtClean="0"/>
              <a:t>Type.registerNamespace</a:t>
            </a:r>
            <a:r>
              <a:rPr lang="pl-PL" sz="2800" dirty="0" smtClean="0"/>
              <a:t>(„</a:t>
            </a:r>
            <a:r>
              <a:rPr lang="pl-PL" sz="2800" dirty="0" err="1" smtClean="0"/>
              <a:t>MyApp.MySubApp</a:t>
            </a:r>
            <a:r>
              <a:rPr lang="pl-PL" sz="2800" dirty="0" smtClean="0"/>
              <a:t> ");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Jakie korzyści daje nam podział na </a:t>
            </a:r>
            <a:r>
              <a:rPr lang="pl-PL" dirty="0" err="1" smtClean="0"/>
              <a:t>namespace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Dodatkowa przestrzeń która pozwala nam się zabezpieczyć przed zmiennymi globalnymi.</a:t>
            </a:r>
          </a:p>
          <a:p>
            <a:r>
              <a:rPr lang="pl-PL" dirty="0" smtClean="0"/>
              <a:t>Organizacja obiektów </a:t>
            </a:r>
            <a:r>
              <a:rPr lang="pl-PL" dirty="0" err="1" smtClean="0"/>
              <a:t>js</a:t>
            </a:r>
            <a:r>
              <a:rPr lang="pl-PL" dirty="0" smtClean="0"/>
              <a:t> w grupy, łatwiejsze utrzymanie kodu.</a:t>
            </a:r>
          </a:p>
          <a:p>
            <a:r>
              <a:rPr lang="pl-PL" dirty="0" smtClean="0"/>
              <a:t>W przypadku użycia biblioteki </a:t>
            </a:r>
            <a:r>
              <a:rPr lang="pl-PL" dirty="0" err="1" smtClean="0"/>
              <a:t>asp.net</a:t>
            </a:r>
            <a:r>
              <a:rPr lang="pl-PL" dirty="0" smtClean="0"/>
              <a:t>  do definicji </a:t>
            </a:r>
            <a:r>
              <a:rPr lang="pl-PL" dirty="0" err="1" smtClean="0"/>
              <a:t>namespace</a:t>
            </a:r>
            <a:r>
              <a:rPr lang="pl-PL" dirty="0" smtClean="0"/>
              <a:t>, uzyskujemy lepszy </a:t>
            </a:r>
            <a:r>
              <a:rPr lang="pl-PL" dirty="0" err="1" smtClean="0"/>
              <a:t>intellisense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 13.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Już nie tylko funkcji parę, już </a:t>
            </a:r>
            <a:r>
              <a:rPr lang="pl-PL" dirty="0" err="1" smtClean="0"/>
              <a:t>globali</a:t>
            </a:r>
            <a:r>
              <a:rPr lang="pl-PL" dirty="0" smtClean="0"/>
              <a:t> nie uświadczysz wcale. Plików masa w każdym obiekt jak tu teraz znaleźć złoty środek?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Organizacja plików </a:t>
            </a:r>
            <a:r>
              <a:rPr lang="pl-PL" dirty="0" err="1" smtClean="0"/>
              <a:t>js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Jeden folder jedna przestrzeń.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Jeden plik, jeden lub kilka obiektów.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Każda strona własny folder.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Definiowanie zależności i lokalizacji plików per strona.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Minimalizacja plików </a:t>
            </a:r>
            <a:r>
              <a:rPr lang="pl-PL" dirty="0" err="1" smtClean="0"/>
              <a:t>js</a:t>
            </a:r>
            <a:r>
              <a:rPr lang="pl-PL" dirty="0" smtClean="0"/>
              <a:t> (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minification</a:t>
            </a:r>
            <a:r>
              <a:rPr lang="pl-PL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Łączenie plików </a:t>
            </a:r>
            <a:r>
              <a:rPr lang="pl-PL" dirty="0" err="1" smtClean="0"/>
              <a:t>js</a:t>
            </a:r>
            <a:r>
              <a:rPr lang="pl-PL" dirty="0" smtClean="0"/>
              <a:t> w grupy przed wysłaniem. do klienta (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combination</a:t>
            </a:r>
            <a:r>
              <a:rPr lang="pl-PL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 14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Ostatnia odsłona.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Client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MVP.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Zakres obowiązków.</a:t>
            </a:r>
          </a:p>
          <a:p>
            <a:pPr lvl="1"/>
            <a:r>
              <a:rPr lang="pl-PL" dirty="0" smtClean="0"/>
              <a:t>Model mapuje dane </a:t>
            </a:r>
            <a:r>
              <a:rPr lang="pl-PL" dirty="0" err="1" smtClean="0"/>
              <a:t>jsonowe</a:t>
            </a:r>
            <a:r>
              <a:rPr lang="pl-PL" dirty="0" smtClean="0"/>
              <a:t> i dostarcza je do widok i prezentera.</a:t>
            </a:r>
          </a:p>
          <a:p>
            <a:pPr lvl="1"/>
            <a:r>
              <a:rPr lang="pl-PL" dirty="0" smtClean="0"/>
              <a:t>Widok jest zbiorem selektorów do wykorzystywanych elementów HTML.</a:t>
            </a:r>
          </a:p>
          <a:p>
            <a:pPr lvl="1"/>
            <a:r>
              <a:rPr lang="pl-PL" dirty="0" smtClean="0"/>
              <a:t>Prezenter:</a:t>
            </a:r>
          </a:p>
          <a:p>
            <a:pPr lvl="2"/>
            <a:r>
              <a:rPr lang="pl-PL" dirty="0" smtClean="0"/>
              <a:t>Binduje </a:t>
            </a:r>
            <a:r>
              <a:rPr lang="pl-PL" dirty="0" err="1" smtClean="0"/>
              <a:t>eventy</a:t>
            </a:r>
            <a:r>
              <a:rPr lang="pl-PL" dirty="0" smtClean="0"/>
              <a:t> elementów </a:t>
            </a:r>
            <a:r>
              <a:rPr lang="pl-PL" dirty="0" err="1" smtClean="0"/>
              <a:t>html</a:t>
            </a:r>
            <a:r>
              <a:rPr lang="pl-PL" dirty="0" smtClean="0"/>
              <a:t>,</a:t>
            </a:r>
          </a:p>
          <a:p>
            <a:pPr lvl="2"/>
            <a:r>
              <a:rPr lang="pl-PL" dirty="0" smtClean="0"/>
              <a:t>Zawiera bardziej złożoną logikę UI,</a:t>
            </a:r>
          </a:p>
          <a:p>
            <a:pPr lvl="2"/>
            <a:r>
              <a:rPr lang="pl-PL" dirty="0" smtClean="0"/>
              <a:t>Zarządza innymi prezenterami komponentów od których zależy.</a:t>
            </a:r>
          </a:p>
          <a:p>
            <a:pPr lvl="1"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MVP dodatkowe założenia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Widok nic nie wie o prezenterze ani o modelu.</a:t>
            </a:r>
          </a:p>
          <a:p>
            <a:r>
              <a:rPr lang="pl-PL" dirty="0" smtClean="0"/>
              <a:t>Model nic nie wie o istnieniu prezentera i widoku. Notyfikuje tylko widok lub prezentera o zaistniałych zmianach w danych które wystawia.</a:t>
            </a:r>
          </a:p>
          <a:p>
            <a:r>
              <a:rPr lang="pl-PL" dirty="0" smtClean="0"/>
              <a:t>Dzięki temu wiemy gdzie poprawić błędny id, sprawdzić zapytanie do serwera czy wydzielić wspólną logikę UI do następnego komponentu.</a:t>
            </a:r>
          </a:p>
          <a:p>
            <a:r>
              <a:rPr lang="pl-PL" dirty="0" smtClean="0"/>
              <a:t>Wszystkimi komponentami zarządza </a:t>
            </a:r>
            <a:r>
              <a:rPr lang="pl-PL" dirty="0" err="1" smtClean="0"/>
              <a:t>supervisor-controler</a:t>
            </a:r>
            <a:r>
              <a:rPr lang="pl-PL" dirty="0" smtClean="0"/>
              <a:t> unikalny per strona.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 przepływu dla MVP</a:t>
            </a:r>
            <a:endParaRPr lang="pl-PL" dirty="0"/>
          </a:p>
        </p:txBody>
      </p:sp>
      <p:pic>
        <p:nvPicPr>
          <p:cNvPr id="4" name="Content Placeholder 3" descr="mvp-seq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916832"/>
            <a:ext cx="6048672" cy="40532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>
                <a:hlinkClick r:id="rId2"/>
              </a:rPr>
              <a:t>http://martinfowler.com/eaaDev/uiArchs.html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ASP.NET and AJAX: Architecting Web Applications</a:t>
            </a:r>
            <a:r>
              <a:rPr lang="pl-PL" dirty="0" smtClean="0"/>
              <a:t>  autor Dino </a:t>
            </a:r>
            <a:r>
              <a:rPr lang="pl-PL" dirty="0" err="1" smtClean="0"/>
              <a:t>Esposito</a:t>
            </a:r>
            <a:r>
              <a:rPr lang="pl-PL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hlinkClick r:id="rId3"/>
              </a:rPr>
              <a:t>http://weblogs.asp.net/bleroy/archive/2010/05/17/javascript-local-alias-pattern.aspx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hlinkClick r:id="rId4"/>
              </a:rPr>
              <a:t>http://www.yuiblog.com/blog/2007/06/12/module-pattern/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hlinkClick r:id="rId5"/>
              </a:rPr>
              <a:t>http://www.crockford.com/javascript/inheritance.html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hlinkClick r:id="rId6"/>
              </a:rPr>
              <a:t>http://www.crockford.com/javascript/private.html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hlinkClick r:id="rId7"/>
              </a:rPr>
              <a:t>http://www.asp.net/ajaxlibrary/AjaxMinDocumentation.ashx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hlinkClick r:id="rId8"/>
              </a:rPr>
              <a:t>http://msdn.microsoft.com/pl-pl/magazine/dd252940%28en-us%29.aspx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hlinkClick r:id="rId8"/>
              </a:rPr>
              <a:t>http://msdn.microsoft.com/pl-pl/magazine/dd252940%28en-us%29.aspx</a:t>
            </a:r>
            <a:endParaRPr lang="pl-PL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Imperium zła, czy królestwo niebieskie?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Klient decyduje kiedy i co otrzyma od serwera:</a:t>
            </a:r>
          </a:p>
          <a:p>
            <a:pPr lvl="2"/>
            <a:r>
              <a:rPr lang="pl-PL" sz="3500" dirty="0" smtClean="0">
                <a:solidFill>
                  <a:srgbClr val="00B050"/>
                </a:solidFill>
              </a:rPr>
              <a:t>Duża elastyczność i możliwości strony.</a:t>
            </a:r>
          </a:p>
          <a:p>
            <a:pPr lvl="2"/>
            <a:r>
              <a:rPr lang="pl-PL" dirty="0" smtClean="0">
                <a:solidFill>
                  <a:srgbClr val="FF0000"/>
                </a:solidFill>
              </a:rPr>
              <a:t>Konieczność implementacji i zarządzania połączeniami asynchronicznymi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>
                <a:solidFill>
                  <a:srgbClr val="FF0000"/>
                </a:solidFill>
              </a:rPr>
              <a:t>Konieczność implementacji logiki UI oraz </a:t>
            </a:r>
            <a:r>
              <a:rPr lang="pl-PL" dirty="0" err="1" smtClean="0">
                <a:solidFill>
                  <a:srgbClr val="FF0000"/>
                </a:solidFill>
              </a:rPr>
              <a:t>renderowania</a:t>
            </a:r>
            <a:r>
              <a:rPr lang="pl-PL" dirty="0" smtClean="0">
                <a:solidFill>
                  <a:srgbClr val="FF0000"/>
                </a:solidFill>
              </a:rPr>
              <a:t> danych w </a:t>
            </a:r>
            <a:r>
              <a:rPr lang="pl-PL" dirty="0" err="1" smtClean="0">
                <a:solidFill>
                  <a:srgbClr val="FF0000"/>
                </a:solidFill>
              </a:rPr>
              <a:t>js</a:t>
            </a:r>
            <a:r>
              <a:rPr lang="pl-PL" dirty="0" smtClean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pl-PL" dirty="0" smtClean="0">
                <a:solidFill>
                  <a:srgbClr val="FF0000"/>
                </a:solidFill>
              </a:rPr>
              <a:t>Trudniejsze utrzymanie kodu w </a:t>
            </a:r>
            <a:r>
              <a:rPr lang="pl-PL" dirty="0" err="1" smtClean="0">
                <a:solidFill>
                  <a:srgbClr val="FF0000"/>
                </a:solidFill>
              </a:rPr>
              <a:t>js</a:t>
            </a:r>
            <a:r>
              <a:rPr lang="pl-PL" dirty="0" smtClean="0"/>
              <a:t>.</a:t>
            </a:r>
          </a:p>
          <a:p>
            <a:r>
              <a:rPr lang="pl-PL" dirty="0" smtClean="0"/>
              <a:t>Pomiędzy serwerem a klientem przesyłamy na ogół czyste dane:</a:t>
            </a:r>
          </a:p>
          <a:p>
            <a:pPr lvl="2"/>
            <a:r>
              <a:rPr lang="pl-PL" dirty="0" smtClean="0">
                <a:solidFill>
                  <a:srgbClr val="00B050"/>
                </a:solidFill>
              </a:rPr>
              <a:t>Mniej danych – szybsza komunikacja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>
                <a:solidFill>
                  <a:srgbClr val="FF0000"/>
                </a:solidFill>
              </a:rPr>
              <a:t>Częściej odpytywany serwer – możliwość znacznego zwiększenia  ruchu , opóźnienia pakietów.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yo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Jacyków</a:t>
            </a:r>
            <a:r>
              <a:rPr lang="pl-PL" dirty="0" smtClean="0"/>
              <a:t> radzi. Nie zawsze co modne lepsze 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Jeśli nasza strona z złożenia ma tylko raz czy dwa odpytać serwer asynchronicznie (</a:t>
            </a:r>
            <a:r>
              <a:rPr lang="pl-PL" dirty="0" err="1" smtClean="0"/>
              <a:t>np</a:t>
            </a:r>
            <a:r>
              <a:rPr lang="pl-PL" dirty="0" smtClean="0"/>
              <a:t>. implementacja podpowiedzi lotnisk). Nie ma sensu budować strony w modelu </a:t>
            </a:r>
            <a:r>
              <a:rPr lang="pl-PL" dirty="0" err="1" smtClean="0"/>
              <a:t>client</a:t>
            </a:r>
            <a:r>
              <a:rPr lang="pl-PL" dirty="0" smtClean="0"/>
              <a:t>- </a:t>
            </a:r>
            <a:r>
              <a:rPr lang="pl-PL" dirty="0" err="1" smtClean="0"/>
              <a:t>centric</a:t>
            </a:r>
            <a:r>
              <a:rPr lang="pl-PL" dirty="0" smtClean="0"/>
              <a:t>.</a:t>
            </a:r>
          </a:p>
          <a:p>
            <a:r>
              <a:rPr lang="pl-PL" dirty="0" smtClean="0"/>
              <a:t>Jeśli zaś strona ma być pełna interaktywnych gadżetów (filtrowanie, </a:t>
            </a:r>
            <a:r>
              <a:rPr lang="pl-PL" dirty="0" err="1" smtClean="0"/>
              <a:t>lazy</a:t>
            </a:r>
            <a:r>
              <a:rPr lang="pl-PL" dirty="0" smtClean="0"/>
              <a:t> </a:t>
            </a:r>
            <a:r>
              <a:rPr lang="pl-PL" dirty="0" err="1" smtClean="0"/>
              <a:t>loading</a:t>
            </a:r>
            <a:r>
              <a:rPr lang="pl-PL" dirty="0" smtClean="0"/>
              <a:t>, stronicowanie itp.), często odpytywać serwer </a:t>
            </a:r>
            <a:r>
              <a:rPr lang="pl-PL" dirty="0" err="1" smtClean="0"/>
              <a:t>np</a:t>
            </a:r>
            <a:r>
              <a:rPr lang="pl-PL" dirty="0" smtClean="0"/>
              <a:t>. strona z prezentacją wyników. To wręcz powinna.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Javascript</a:t>
            </a:r>
            <a:r>
              <a:rPr lang="pl-PL" dirty="0" smtClean="0"/>
              <a:t> to nie zabawka,</a:t>
            </a:r>
            <a:br>
              <a:rPr lang="pl-PL" dirty="0" smtClean="0"/>
            </a:br>
            <a:r>
              <a:rPr lang="pl-PL" dirty="0" smtClean="0"/>
              <a:t>poucz się trochę bo będzie s…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Błędne podejście programistów.</a:t>
            </a:r>
          </a:p>
          <a:p>
            <a:pPr lvl="1"/>
            <a:r>
              <a:rPr lang="pl-PL" dirty="0" smtClean="0"/>
              <a:t>Doświadczeni programiści (</a:t>
            </a:r>
            <a:r>
              <a:rPr lang="pl-PL" dirty="0" err="1" smtClean="0"/>
              <a:t>serwer-side</a:t>
            </a:r>
            <a:r>
              <a:rPr lang="pl-PL" dirty="0" smtClean="0"/>
              <a:t>)  traktują często </a:t>
            </a:r>
            <a:r>
              <a:rPr lang="pl-PL" dirty="0" err="1" smtClean="0"/>
              <a:t>javascript</a:t>
            </a:r>
            <a:r>
              <a:rPr lang="pl-PL" dirty="0" smtClean="0"/>
              <a:t> jako gadżet z fajnymi efektami. Bawią się nim nie czytając instrukcji obsługi.</a:t>
            </a:r>
          </a:p>
          <a:p>
            <a:pPr lvl="1"/>
            <a:r>
              <a:rPr lang="pl-PL" dirty="0" smtClean="0"/>
              <a:t>Nie doświadczeni programiści traktują </a:t>
            </a:r>
            <a:r>
              <a:rPr lang="pl-PL" dirty="0" err="1" smtClean="0"/>
              <a:t>javascript</a:t>
            </a:r>
            <a:r>
              <a:rPr lang="pl-PL" dirty="0" smtClean="0"/>
              <a:t> jako zabawkę nie potrafiąc  w gąszczu płytkich i szybkich porad </a:t>
            </a:r>
            <a:r>
              <a:rPr lang="pl-PL" dirty="0" err="1" smtClean="0"/>
              <a:t>googla</a:t>
            </a:r>
            <a:r>
              <a:rPr lang="pl-PL" dirty="0" smtClean="0"/>
              <a:t> </a:t>
            </a:r>
            <a:r>
              <a:rPr lang="pl-PL" dirty="0" err="1" smtClean="0"/>
              <a:t>odnaleść</a:t>
            </a:r>
            <a:r>
              <a:rPr lang="pl-PL" dirty="0" smtClean="0"/>
              <a:t> tej instrukcji.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82924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Szalone kodowanie</a:t>
            </a:r>
            <a:r>
              <a:rPr lang="pl-PL" dirty="0" smtClean="0"/>
              <a:t>!</a:t>
            </a:r>
            <a:br>
              <a:rPr lang="pl-PL" dirty="0" smtClean="0"/>
            </a:br>
            <a:r>
              <a:rPr lang="pl-PL" b="1" dirty="0" smtClean="0"/>
              <a:t>Przepis: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i="1" dirty="0" smtClean="0"/>
              <a:t> Szczypta wiedzy ogólnej o  </a:t>
            </a:r>
            <a:r>
              <a:rPr lang="pl-PL" i="1" dirty="0" err="1" smtClean="0"/>
              <a:t>js</a:t>
            </a:r>
            <a:r>
              <a:rPr lang="pl-PL" i="1" dirty="0" smtClean="0"/>
              <a:t> + 100 szczypt zaufania do jednej biblioteki = kod pisany przez szaleńca.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7562"/>
            <a:ext cx="8229600" cy="276860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pl-PL" dirty="0" smtClean="0"/>
          </a:p>
          <a:p>
            <a:r>
              <a:rPr lang="pl-PL" dirty="0" smtClean="0"/>
              <a:t>Na początku plik z 3000 linii kodu , trochę wiedzy i każde 3 linijki kodu zamienione na </a:t>
            </a:r>
            <a:r>
              <a:rPr lang="pl-PL" dirty="0" err="1" smtClean="0"/>
              <a:t>plugin</a:t>
            </a:r>
            <a:r>
              <a:rPr lang="pl-PL" dirty="0" smtClean="0"/>
              <a:t>.</a:t>
            </a:r>
          </a:p>
          <a:p>
            <a:r>
              <a:rPr lang="pl-PL" dirty="0" smtClean="0"/>
              <a:t>Jedna linia z 10 połączonymi funkcjami </a:t>
            </a:r>
          </a:p>
          <a:p>
            <a:r>
              <a:rPr lang="pl-PL" dirty="0" smtClean="0"/>
              <a:t>Dla każdej nawet najmniejszej funkcjonalności kolejne rozszerzenie biblioteki.</a:t>
            </a:r>
          </a:p>
          <a:p>
            <a:endParaRPr lang="pl-PL" dirty="0" smtClean="0"/>
          </a:p>
          <a:p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Jak przejść z imperium zła do królestwa niebieskiego.</a:t>
            </a:r>
            <a:endParaRPr lang="pl-P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1752600"/>
          </a:xfrm>
        </p:spPr>
        <p:txBody>
          <a:bodyPr/>
          <a:lstStyle/>
          <a:p>
            <a:r>
              <a:rPr lang="pl-PL" dirty="0" smtClean="0"/>
              <a:t>Czyli komedio-dramat grany w 14 aktach.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 1.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857224" y="2643182"/>
            <a:ext cx="7643866" cy="2928938"/>
          </a:xfrm>
        </p:spPr>
        <p:txBody>
          <a:bodyPr>
            <a:normAutofit/>
          </a:bodyPr>
          <a:lstStyle/>
          <a:p>
            <a:pPr algn="ctr"/>
            <a:r>
              <a:rPr lang="pl-PL" sz="3600" i="1" dirty="0" smtClean="0"/>
              <a:t>Zmienne globalne to samo zło, nie pisz nie czytaj bierz nogi za pas i szybko zmykaj.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TwoTitl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1916</Words>
  <Application>Microsoft Office PowerPoint</Application>
  <PresentationFormat>On-screen Show (4:3)</PresentationFormat>
  <Paragraphs>311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MyTwoTitle2</vt:lpstr>
      <vt:lpstr>Organizacja pracy po stronie klienta.</vt:lpstr>
      <vt:lpstr>No tak ale co mu po głowie chodzi?</vt:lpstr>
      <vt:lpstr>Inny Świat !</vt:lpstr>
      <vt:lpstr>Imperium zła, czy królestwo niebieskie?</vt:lpstr>
      <vt:lpstr>Jacyków radzi. Nie zawsze co modne lepsze !</vt:lpstr>
      <vt:lpstr>Javascript to nie zabawka, poucz się trochę bo będzie s…</vt:lpstr>
      <vt:lpstr>Szalone kodowanie! Przepis:  Szczypta wiedzy ogólnej o  js + 100 szczypt zaufania do jednej biblioteki = kod pisany przez szaleńca. </vt:lpstr>
      <vt:lpstr>Jak przejść z imperium zła do królestwa niebieskiego.</vt:lpstr>
      <vt:lpstr>Akt 1.</vt:lpstr>
      <vt:lpstr>Akt 2.</vt:lpstr>
      <vt:lpstr>Akt 3.</vt:lpstr>
      <vt:lpstr>Akt 4.</vt:lpstr>
      <vt:lpstr>Akt 5.</vt:lpstr>
      <vt:lpstr>Dwa sposoby do tworzenia obiektów.</vt:lpstr>
      <vt:lpstr>Akt 6.</vt:lpstr>
      <vt:lpstr>Użycie aliasów w javascript.</vt:lpstr>
      <vt:lpstr>Akt 7.</vt:lpstr>
      <vt:lpstr>Akt 8.</vt:lpstr>
      <vt:lpstr>Closure and Prototype</vt:lpstr>
      <vt:lpstr>Użycie closure pattern.</vt:lpstr>
      <vt:lpstr>Użycie prototype pattern.</vt:lpstr>
      <vt:lpstr>Dziedziczenie za pomocą prototype.</vt:lpstr>
      <vt:lpstr>Closure i prototype ostatnie starcie.</vt:lpstr>
      <vt:lpstr>Akt 9.</vt:lpstr>
      <vt:lpstr>Singleton implementacja.</vt:lpstr>
      <vt:lpstr>Akt 10.</vt:lpstr>
      <vt:lpstr>Observer in ASP.NET Ajax</vt:lpstr>
      <vt:lpstr>Akt 11.</vt:lpstr>
      <vt:lpstr>Javacript intellisense in VS2008.</vt:lpstr>
      <vt:lpstr>Akt 12.</vt:lpstr>
      <vt:lpstr>Organizacja kodu na moduły (namespace)</vt:lpstr>
      <vt:lpstr>Jakie korzyści daje nam podział na namespace</vt:lpstr>
      <vt:lpstr>Akt 13.</vt:lpstr>
      <vt:lpstr>Organizacja plików js.</vt:lpstr>
      <vt:lpstr>Akt 14</vt:lpstr>
      <vt:lpstr>Client side MVP.</vt:lpstr>
      <vt:lpstr>MVP dodatkowe założenia</vt:lpstr>
      <vt:lpstr>Diagram przepływu dla MVP</vt:lpstr>
      <vt:lpstr>Literatura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Organizacja pracy po stronie klienta.</dc:title>
  <dc:creator>Jacek</dc:creator>
  <cp:lastModifiedBy>Jacek</cp:lastModifiedBy>
  <cp:revision>124</cp:revision>
  <dcterms:created xsi:type="dcterms:W3CDTF">2010-12-11T18:55:34Z</dcterms:created>
  <dcterms:modified xsi:type="dcterms:W3CDTF">2010-12-13T11:22:18Z</dcterms:modified>
</cp:coreProperties>
</file>