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4"/>
  </p:notesMasterIdLst>
  <p:handoutMasterIdLst>
    <p:handoutMasterId r:id="rId25"/>
  </p:handoutMasterIdLst>
  <p:sldIdLst>
    <p:sldId id="557" r:id="rId5"/>
    <p:sldId id="562" r:id="rId6"/>
    <p:sldId id="639" r:id="rId7"/>
    <p:sldId id="659" r:id="rId8"/>
    <p:sldId id="647" r:id="rId9"/>
    <p:sldId id="649" r:id="rId10"/>
    <p:sldId id="658" r:id="rId11"/>
    <p:sldId id="648" r:id="rId12"/>
    <p:sldId id="650" r:id="rId13"/>
    <p:sldId id="651" r:id="rId14"/>
    <p:sldId id="660" r:id="rId15"/>
    <p:sldId id="653" r:id="rId16"/>
    <p:sldId id="655" r:id="rId17"/>
    <p:sldId id="654" r:id="rId18"/>
    <p:sldId id="656" r:id="rId19"/>
    <p:sldId id="657" r:id="rId20"/>
    <p:sldId id="614" r:id="rId21"/>
    <p:sldId id="661" r:id="rId22"/>
    <p:sldId id="634" r:id="rId23"/>
  </p:sldIdLst>
  <p:sldSz cx="9906000" cy="6858000" type="A4"/>
  <p:notesSz cx="6797675" cy="9928225"/>
  <p:defaultTextStyle>
    <a:defPPr>
      <a:defRPr lang="de-DE"/>
    </a:defPPr>
    <a:lvl1pPr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sz="15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5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 userDrawn="1">
          <p15:clr>
            <a:srgbClr val="A4A3A4"/>
          </p15:clr>
        </p15:guide>
        <p15:guide id="3" orient="horz" pos="187" userDrawn="1">
          <p15:clr>
            <a:srgbClr val="A4A3A4"/>
          </p15:clr>
        </p15:guide>
        <p15:guide id="5" pos="5978" userDrawn="1">
          <p15:clr>
            <a:srgbClr val="A4A3A4"/>
          </p15:clr>
        </p15:guide>
        <p15:guide id="6" orient="horz" pos="6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90"/>
    <a:srgbClr val="C6D4E2"/>
    <a:srgbClr val="213E7F"/>
    <a:srgbClr val="0098B0"/>
    <a:srgbClr val="192E5F"/>
    <a:srgbClr val="043B82"/>
    <a:srgbClr val="00A5C0"/>
    <a:srgbClr val="E9F5F7"/>
    <a:srgbClr val="50AF30"/>
    <a:srgbClr val="00BB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36" autoAdjust="0"/>
    <p:restoredTop sz="86421" autoAdjust="0"/>
  </p:normalViewPr>
  <p:slideViewPr>
    <p:cSldViewPr snapToGrid="0" snapToObjects="1" showGuides="1">
      <p:cViewPr varScale="1">
        <p:scale>
          <a:sx n="68" d="100"/>
          <a:sy n="68" d="100"/>
        </p:scale>
        <p:origin x="1310" y="82"/>
      </p:cViewPr>
      <p:guideLst>
        <p:guide orient="horz" pos="2160"/>
        <p:guide pos="288"/>
        <p:guide orient="horz" pos="187"/>
        <p:guide pos="5978"/>
        <p:guide orient="horz" pos="668"/>
      </p:guideLst>
    </p:cSldViewPr>
  </p:slideViewPr>
  <p:outlineViewPr>
    <p:cViewPr>
      <p:scale>
        <a:sx n="33" d="100"/>
        <a:sy n="33" d="100"/>
      </p:scale>
      <p:origin x="0" y="-13770"/>
    </p:cViewPr>
  </p:outlineViewPr>
  <p:notesTextViewPr>
    <p:cViewPr>
      <p:scale>
        <a:sx n="3" d="2"/>
        <a:sy n="3" d="2"/>
      </p:scale>
      <p:origin x="0" y="0"/>
    </p:cViewPr>
  </p:notesTextViewPr>
  <p:notesViewPr>
    <p:cSldViewPr snapToGrid="0" snapToObjects="1"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panose="02020603050405020304" pitchFamily="18" charset="0"/>
              </a:defRPr>
            </a:lvl1pPr>
          </a:lstStyle>
          <a:p>
            <a:fld id="{B1703606-C640-4E3C-A1F7-879F3760E964}" type="slidenum">
              <a:rPr lang="de-DE" altLang="en-US"/>
              <a:pPr/>
              <a:t>‹#›</a:t>
            </a:fld>
            <a:endParaRPr lang="de-DE" altLang="en-US"/>
          </a:p>
        </p:txBody>
      </p:sp>
    </p:spTree>
    <p:extLst>
      <p:ext uri="{BB962C8B-B14F-4D97-AF65-F5344CB8AC3E}">
        <p14:creationId xmlns:p14="http://schemas.microsoft.com/office/powerpoint/2010/main" val="3333234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52016" y="0"/>
            <a:ext cx="2945659" cy="49537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26628" name="Rectangle 4"/>
          <p:cNvSpPr>
            <a:spLocks noGrp="1" noRot="1" noChangeAspect="1" noChangeArrowheads="1" noTextEdit="1"/>
          </p:cNvSpPr>
          <p:nvPr>
            <p:ph type="sldImg" idx="2"/>
          </p:nvPr>
        </p:nvSpPr>
        <p:spPr bwMode="auto">
          <a:xfrm>
            <a:off x="712788" y="744538"/>
            <a:ext cx="537210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31373" y="4715629"/>
            <a:ext cx="4534930" cy="4467939"/>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3078" name="Rectangle 6"/>
          <p:cNvSpPr>
            <a:spLocks noGrp="1" noChangeArrowheads="1"/>
          </p:cNvSpPr>
          <p:nvPr>
            <p:ph type="ftr" sz="quarter" idx="4"/>
          </p:nvPr>
        </p:nvSpPr>
        <p:spPr bwMode="auto">
          <a:xfrm>
            <a:off x="0"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52016" y="9432846"/>
            <a:ext cx="2945659" cy="495379"/>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9EA5342-1CAF-4BB5-A3C6-E49F2B3172B1}" type="slidenum">
              <a:rPr lang="de-DE" altLang="en-US"/>
              <a:pPr/>
              <a:t>‹#›</a:t>
            </a:fld>
            <a:endParaRPr lang="de-DE" altLang="en-US"/>
          </a:p>
        </p:txBody>
      </p:sp>
    </p:spTree>
    <p:extLst>
      <p:ext uri="{BB962C8B-B14F-4D97-AF65-F5344CB8AC3E}">
        <p14:creationId xmlns:p14="http://schemas.microsoft.com/office/powerpoint/2010/main" val="3677359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Download</a:t>
            </a:r>
            <a:r>
              <a:rPr lang="pl-PL" dirty="0"/>
              <a:t> </a:t>
            </a:r>
            <a:r>
              <a:rPr lang="pl-PL" dirty="0" err="1"/>
              <a:t>source</a:t>
            </a:r>
            <a:r>
              <a:rPr lang="pl-PL" dirty="0"/>
              <a:t> </a:t>
            </a:r>
            <a:r>
              <a:rPr lang="pl-PL" dirty="0" err="1"/>
              <a:t>code</a:t>
            </a:r>
            <a:r>
              <a:rPr lang="pl-PL" dirty="0"/>
              <a:t> for </a:t>
            </a:r>
            <a:r>
              <a:rPr lang="pl-PL" dirty="0" err="1"/>
              <a:t>this</a:t>
            </a:r>
            <a:r>
              <a:rPr lang="pl-PL" dirty="0"/>
              <a:t> </a:t>
            </a:r>
            <a:r>
              <a:rPr lang="pl-PL" dirty="0" err="1"/>
              <a:t>lesson</a:t>
            </a:r>
            <a:r>
              <a:rPr lang="pl-PL" dirty="0"/>
              <a:t> (lesson-2). </a:t>
            </a:r>
            <a:r>
              <a:rPr lang="pl-PL" dirty="0" err="1"/>
              <a:t>If</a:t>
            </a:r>
            <a:r>
              <a:rPr lang="pl-PL" baseline="0" dirty="0"/>
              <a:t> </a:t>
            </a:r>
            <a:r>
              <a:rPr lang="pl-PL" baseline="0" dirty="0" err="1"/>
              <a:t>required</a:t>
            </a:r>
            <a:r>
              <a:rPr lang="pl-PL" baseline="0" dirty="0"/>
              <a:t> </a:t>
            </a:r>
            <a:r>
              <a:rPr lang="pl-PL" baseline="0" dirty="0" err="1"/>
              <a:t>install</a:t>
            </a:r>
            <a:r>
              <a:rPr lang="pl-PL" baseline="0" dirty="0"/>
              <a:t> </a:t>
            </a:r>
            <a:r>
              <a:rPr lang="pl-PL" baseline="0" dirty="0" err="1"/>
              <a:t>Gradle</a:t>
            </a:r>
            <a:r>
              <a:rPr lang="pl-PL" baseline="0" dirty="0"/>
              <a:t>, </a:t>
            </a:r>
            <a:r>
              <a:rPr lang="pl-PL" baseline="0" dirty="0" err="1"/>
              <a:t>Eclipse</a:t>
            </a:r>
            <a:r>
              <a:rPr lang="pl-PL" baseline="0" dirty="0"/>
              <a:t> and </a:t>
            </a:r>
            <a:r>
              <a:rPr lang="pl-PL" baseline="0" dirty="0" err="1"/>
              <a:t>Gradle</a:t>
            </a:r>
            <a:r>
              <a:rPr lang="pl-PL" baseline="0" dirty="0"/>
              <a:t> plug in for </a:t>
            </a:r>
            <a:r>
              <a:rPr lang="pl-PL" baseline="0" dirty="0" err="1"/>
              <a:t>Eclipse</a:t>
            </a:r>
            <a:r>
              <a:rPr lang="pl-PL" baseline="0" dirty="0"/>
              <a:t>.</a:t>
            </a:r>
            <a:endParaRPr lang="pl-PL" dirty="0"/>
          </a:p>
        </p:txBody>
      </p:sp>
      <p:sp>
        <p:nvSpPr>
          <p:cNvPr id="4" name="Symbol zastępczy numeru slajdu 3"/>
          <p:cNvSpPr>
            <a:spLocks noGrp="1"/>
          </p:cNvSpPr>
          <p:nvPr>
            <p:ph type="sldNum" sz="quarter" idx="10"/>
          </p:nvPr>
        </p:nvSpPr>
        <p:spPr/>
        <p:txBody>
          <a:bodyPr/>
          <a:lstStyle/>
          <a:p>
            <a:fld id="{E9EA5342-1CAF-4BB5-A3C6-E49F2B3172B1}" type="slidenum">
              <a:rPr lang="de-DE" altLang="en-US" smtClean="0"/>
              <a:pPr/>
              <a:t>2</a:t>
            </a:fld>
            <a:endParaRPr lang="de-DE" altLang="en-US"/>
          </a:p>
        </p:txBody>
      </p:sp>
    </p:spTree>
    <p:extLst>
      <p:ext uri="{BB962C8B-B14F-4D97-AF65-F5344CB8AC3E}">
        <p14:creationId xmlns:p14="http://schemas.microsoft.com/office/powerpoint/2010/main" val="24732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11</a:t>
            </a:fld>
            <a:endParaRPr lang="de-DE" altLang="en-US"/>
          </a:p>
        </p:txBody>
      </p:sp>
    </p:spTree>
    <p:extLst>
      <p:ext uri="{BB962C8B-B14F-4D97-AF65-F5344CB8AC3E}">
        <p14:creationId xmlns:p14="http://schemas.microsoft.com/office/powerpoint/2010/main" val="32635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Build</a:t>
            </a:r>
            <a:r>
              <a:rPr lang="pl-PL" baseline="0" dirty="0"/>
              <a:t> </a:t>
            </a:r>
            <a:r>
              <a:rPr lang="pl-PL" baseline="0" dirty="0" err="1"/>
              <a:t>project</a:t>
            </a:r>
            <a:r>
              <a:rPr lang="pl-PL" baseline="0" dirty="0"/>
              <a:t> </a:t>
            </a:r>
            <a:r>
              <a:rPr lang="pl-PL" baseline="0" dirty="0" err="1"/>
              <a:t>using</a:t>
            </a:r>
            <a:r>
              <a:rPr lang="pl-PL" baseline="0" dirty="0"/>
              <a:t> </a:t>
            </a:r>
            <a:r>
              <a:rPr lang="pl-PL" baseline="0" dirty="0" err="1"/>
              <a:t>gradle</a:t>
            </a:r>
            <a:r>
              <a:rPr lang="pl-PL" baseline="0" dirty="0"/>
              <a:t> </a:t>
            </a:r>
            <a:r>
              <a:rPr lang="pl-PL" baseline="0" dirty="0" err="1"/>
              <a:t>build</a:t>
            </a:r>
            <a:r>
              <a:rPr lang="pl-PL" baseline="0" dirty="0"/>
              <a:t> </a:t>
            </a:r>
            <a:r>
              <a:rPr lang="pl-PL" baseline="0" dirty="0" err="1"/>
              <a:t>command</a:t>
            </a:r>
            <a:r>
              <a:rPr lang="pl-PL" baseline="0" dirty="0"/>
              <a:t> </a:t>
            </a:r>
            <a:r>
              <a:rPr lang="pl-PL" baseline="0" dirty="0" err="1"/>
              <a:t>or</a:t>
            </a:r>
            <a:r>
              <a:rPr lang="pl-PL" baseline="0" dirty="0"/>
              <a:t> via </a:t>
            </a:r>
            <a:r>
              <a:rPr lang="pl-PL" baseline="0" dirty="0" err="1"/>
              <a:t>Eclipse</a:t>
            </a:r>
            <a:r>
              <a:rPr lang="pl-PL" baseline="0" dirty="0"/>
              <a:t> IDE.</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12</a:t>
            </a:fld>
            <a:endParaRPr lang="de-DE" altLang="en-US"/>
          </a:p>
        </p:txBody>
      </p:sp>
    </p:spTree>
    <p:extLst>
      <p:ext uri="{BB962C8B-B14F-4D97-AF65-F5344CB8AC3E}">
        <p14:creationId xmlns:p14="http://schemas.microsoft.com/office/powerpoint/2010/main" val="741415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In the </a:t>
            </a:r>
            <a:r>
              <a:rPr lang="pl-PL" dirty="0" err="1"/>
              <a:t>source</a:t>
            </a:r>
            <a:r>
              <a:rPr lang="pl-PL" dirty="0"/>
              <a:t> </a:t>
            </a:r>
            <a:r>
              <a:rPr lang="pl-PL" dirty="0" err="1"/>
              <a:t>code</a:t>
            </a:r>
            <a:r>
              <a:rPr lang="pl-PL" dirty="0"/>
              <a:t> </a:t>
            </a:r>
            <a:r>
              <a:rPr lang="pl-PL" dirty="0" err="1"/>
              <a:t>that</a:t>
            </a:r>
            <a:r>
              <a:rPr lang="pl-PL" dirty="0"/>
              <a:t> </a:t>
            </a:r>
            <a:r>
              <a:rPr lang="pl-PL" dirty="0" err="1"/>
              <a:t>supports</a:t>
            </a:r>
            <a:r>
              <a:rPr lang="pl-PL" dirty="0"/>
              <a:t> </a:t>
            </a:r>
            <a:r>
              <a:rPr lang="pl-PL" dirty="0" err="1"/>
              <a:t>this</a:t>
            </a:r>
            <a:r>
              <a:rPr lang="pl-PL" dirty="0"/>
              <a:t> </a:t>
            </a:r>
            <a:r>
              <a:rPr lang="pl-PL" dirty="0" err="1"/>
              <a:t>lesson</a:t>
            </a:r>
            <a:r>
              <a:rPr lang="pl-PL" dirty="0"/>
              <a:t> </a:t>
            </a:r>
            <a:r>
              <a:rPr lang="pl-PL" dirty="0" err="1"/>
              <a:t>find</a:t>
            </a:r>
            <a:r>
              <a:rPr lang="pl-PL" baseline="0" dirty="0"/>
              <a:t> </a:t>
            </a:r>
            <a:r>
              <a:rPr lang="pl-PL" baseline="0" dirty="0" err="1"/>
              <a:t>class</a:t>
            </a:r>
            <a:r>
              <a:rPr lang="pl-PL" baseline="0" dirty="0"/>
              <a:t> </a:t>
            </a:r>
            <a:r>
              <a:rPr lang="pl-PL" baseline="0" dirty="0" err="1"/>
              <a:t>AnserEntity</a:t>
            </a:r>
            <a:r>
              <a:rPr lang="pl-PL" baseline="0" dirty="0"/>
              <a:t> in </a:t>
            </a:r>
            <a:r>
              <a:rPr lang="pl-PL" sz="1200" kern="1200" dirty="0" err="1">
                <a:solidFill>
                  <a:schemeClr val="tx1"/>
                </a:solidFill>
                <a:latin typeface="Arial" pitchFamily="34" charset="0"/>
                <a:ea typeface="ＭＳ Ｐゴシック" pitchFamily="34" charset="-128"/>
                <a:cs typeface="ＭＳ Ｐゴシック" charset="0"/>
              </a:rPr>
              <a:t>com.gft.structuraltest.testconference.registrationdata</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package</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There</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is</a:t>
            </a:r>
            <a:r>
              <a:rPr lang="pl-PL" sz="1200" kern="1200" baseline="0" dirty="0">
                <a:solidFill>
                  <a:schemeClr val="tx1"/>
                </a:solidFill>
                <a:latin typeface="Arial" pitchFamily="34" charset="0"/>
                <a:ea typeface="ＭＳ Ｐゴシック" pitchFamily="34" charset="-128"/>
                <a:cs typeface="ＭＳ Ｐゴシック" charset="0"/>
              </a:rPr>
              <a:t> a </a:t>
            </a:r>
            <a:r>
              <a:rPr lang="pl-PL" sz="1200" kern="1200" baseline="0" dirty="0" err="1">
                <a:solidFill>
                  <a:schemeClr val="tx1"/>
                </a:solidFill>
                <a:latin typeface="Arial" pitchFamily="34" charset="0"/>
                <a:ea typeface="ＭＳ Ｐゴシック" pitchFamily="34" charset="-128"/>
                <a:cs typeface="ＭＳ Ｐゴシック" charset="0"/>
              </a:rPr>
              <a:t>template</a:t>
            </a:r>
            <a:r>
              <a:rPr lang="pl-PL" sz="1200" kern="1200" baseline="0" dirty="0">
                <a:solidFill>
                  <a:schemeClr val="tx1"/>
                </a:solidFill>
                <a:latin typeface="Arial" pitchFamily="34" charset="0"/>
                <a:ea typeface="ＭＳ Ｐゴシック" pitchFamily="34" charset="-128"/>
                <a:cs typeface="ＭＳ Ｐゴシック" charset="0"/>
              </a:rPr>
              <a:t> test for </a:t>
            </a:r>
            <a:r>
              <a:rPr lang="pl-PL" sz="1200" kern="1200" baseline="0" dirty="0" err="1">
                <a:solidFill>
                  <a:schemeClr val="tx1"/>
                </a:solidFill>
                <a:latin typeface="Arial" pitchFamily="34" charset="0"/>
                <a:ea typeface="ＭＳ Ｐゴシック" pitchFamily="34" charset="-128"/>
                <a:cs typeface="ＭＳ Ｐゴシック" charset="0"/>
              </a:rPr>
              <a:t>method</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dirty="0" err="1">
                <a:solidFill>
                  <a:schemeClr val="tx1"/>
                </a:solidFill>
                <a:latin typeface="Arial" pitchFamily="34" charset="0"/>
                <a:ea typeface="ＭＳ Ｐゴシック" pitchFamily="34" charset="-128"/>
                <a:cs typeface="ＭＳ Ｐゴシック" charset="0"/>
              </a:rPr>
              <a:t>equals</a:t>
            </a:r>
            <a:r>
              <a:rPr lang="pl-PL" sz="1200" kern="1200" dirty="0">
                <a:solidFill>
                  <a:schemeClr val="tx1"/>
                </a:solidFill>
                <a:latin typeface="Arial" pitchFamily="34" charset="0"/>
                <a:ea typeface="ＭＳ Ｐゴシック" pitchFamily="34" charset="-128"/>
                <a:cs typeface="ＭＳ Ｐゴシック" charset="0"/>
              </a:rPr>
              <a:t>() of </a:t>
            </a:r>
            <a:r>
              <a:rPr lang="pl-PL" sz="1200" kern="1200" dirty="0" err="1">
                <a:solidFill>
                  <a:schemeClr val="tx1"/>
                </a:solidFill>
                <a:latin typeface="Arial" pitchFamily="34" charset="0"/>
                <a:ea typeface="ＭＳ Ｐゴシック" pitchFamily="34" charset="-128"/>
                <a:cs typeface="ＭＳ Ｐゴシック" charset="0"/>
              </a:rPr>
              <a:t>this</a:t>
            </a:r>
            <a:r>
              <a:rPr lang="pl-PL" sz="1200" kern="120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class</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Based</a:t>
            </a:r>
            <a:r>
              <a:rPr lang="pl-PL" sz="1200" kern="1200" baseline="0" dirty="0">
                <a:solidFill>
                  <a:schemeClr val="tx1"/>
                </a:solidFill>
                <a:latin typeface="Arial" pitchFamily="34" charset="0"/>
                <a:ea typeface="ＭＳ Ｐゴシック" pitchFamily="34" charset="-128"/>
                <a:cs typeface="ＭＳ Ｐゴシック" charset="0"/>
              </a:rPr>
              <a:t> on the </a:t>
            </a:r>
            <a:r>
              <a:rPr lang="pl-PL" sz="1200" kern="1200" baseline="0" dirty="0" err="1">
                <a:solidFill>
                  <a:schemeClr val="tx1"/>
                </a:solidFill>
                <a:latin typeface="Arial" pitchFamily="34" charset="0"/>
                <a:ea typeface="ＭＳ Ｐゴシック" pitchFamily="34" charset="-128"/>
                <a:cs typeface="ＭＳ Ｐゴシック" charset="0"/>
              </a:rPr>
              <a:t>example</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add</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new</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tests</a:t>
            </a:r>
            <a:r>
              <a:rPr lang="pl-PL" sz="1200" kern="1200" baseline="0" dirty="0">
                <a:solidFill>
                  <a:schemeClr val="tx1"/>
                </a:solidFill>
                <a:latin typeface="Arial" pitchFamily="34" charset="0"/>
                <a:ea typeface="ＭＳ Ｐゴシック" pitchFamily="34" charset="-128"/>
                <a:cs typeface="ＭＳ Ｐゴシック" charset="0"/>
              </a:rPr>
              <a:t> to </a:t>
            </a:r>
            <a:r>
              <a:rPr lang="pl-PL" sz="1200" kern="1200" baseline="0" dirty="0" err="1">
                <a:solidFill>
                  <a:schemeClr val="tx1"/>
                </a:solidFill>
                <a:latin typeface="Arial" pitchFamily="34" charset="0"/>
                <a:ea typeface="ＭＳ Ｐゴシック" pitchFamily="34" charset="-128"/>
                <a:cs typeface="ＭＳ Ｐゴシック" charset="0"/>
              </a:rPr>
              <a:t>cover</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all</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statements</a:t>
            </a:r>
            <a:r>
              <a:rPr lang="pl-PL" sz="1200" kern="1200" baseline="0" dirty="0">
                <a:solidFill>
                  <a:schemeClr val="tx1"/>
                </a:solidFill>
                <a:latin typeface="Arial" pitchFamily="34" charset="0"/>
                <a:ea typeface="ＭＳ Ｐゴシック" pitchFamily="34" charset="-128"/>
                <a:cs typeface="ＭＳ Ｐゴシック" charset="0"/>
              </a:rPr>
              <a:t> in </a:t>
            </a:r>
            <a:r>
              <a:rPr lang="pl-PL" sz="1200" kern="1200" baseline="0" dirty="0" err="1">
                <a:solidFill>
                  <a:schemeClr val="tx1"/>
                </a:solidFill>
                <a:latin typeface="Arial" pitchFamily="34" charset="0"/>
                <a:ea typeface="ＭＳ Ｐゴシック" pitchFamily="34" charset="-128"/>
                <a:cs typeface="ＭＳ Ｐゴシック" charset="0"/>
              </a:rPr>
              <a:t>this</a:t>
            </a:r>
            <a:r>
              <a:rPr lang="pl-PL" sz="1200" kern="1200" baseline="0" dirty="0">
                <a:solidFill>
                  <a:schemeClr val="tx1"/>
                </a:solidFill>
                <a:latin typeface="Arial" pitchFamily="34" charset="0"/>
                <a:ea typeface="ＭＳ Ｐゴシック" pitchFamily="34" charset="-128"/>
                <a:cs typeface="ＭＳ Ｐゴシック" charset="0"/>
              </a:rPr>
              <a:t> </a:t>
            </a:r>
            <a:r>
              <a:rPr lang="pl-PL" sz="1200" kern="1200" baseline="0" dirty="0" err="1">
                <a:solidFill>
                  <a:schemeClr val="tx1"/>
                </a:solidFill>
                <a:latin typeface="Arial" pitchFamily="34" charset="0"/>
                <a:ea typeface="ＭＳ Ｐゴシック" pitchFamily="34" charset="-128"/>
                <a:cs typeface="ＭＳ Ｐゴシック" charset="0"/>
              </a:rPr>
              <a:t>method</a:t>
            </a:r>
            <a:r>
              <a:rPr lang="pl-PL" sz="1200" kern="1200" baseline="0" dirty="0">
                <a:solidFill>
                  <a:schemeClr val="tx1"/>
                </a:solidFill>
                <a:latin typeface="Arial" pitchFamily="34" charset="0"/>
                <a:ea typeface="ＭＳ Ｐゴシック" pitchFamily="34" charset="-128"/>
                <a:cs typeface="ＭＳ Ｐゴシック" charset="0"/>
              </a:rPr>
              <a: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13</a:t>
            </a:fld>
            <a:endParaRPr lang="de-DE" altLang="en-US"/>
          </a:p>
        </p:txBody>
      </p:sp>
    </p:spTree>
    <p:extLst>
      <p:ext uri="{BB962C8B-B14F-4D97-AF65-F5344CB8AC3E}">
        <p14:creationId xmlns:p14="http://schemas.microsoft.com/office/powerpoint/2010/main" val="859462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Run </a:t>
            </a:r>
            <a:r>
              <a:rPr lang="pl-PL" dirty="0" err="1"/>
              <a:t>gradle</a:t>
            </a:r>
            <a:r>
              <a:rPr lang="pl-PL" dirty="0"/>
              <a:t> </a:t>
            </a:r>
            <a:r>
              <a:rPr lang="pl-PL" dirty="0" err="1"/>
              <a:t>jacocoTestReport</a:t>
            </a:r>
            <a:r>
              <a:rPr lang="pl-PL" dirty="0"/>
              <a:t> </a:t>
            </a:r>
            <a:r>
              <a:rPr lang="pl-PL" dirty="0" err="1"/>
              <a:t>task</a:t>
            </a:r>
            <a:r>
              <a:rPr lang="pl-PL" dirty="0"/>
              <a:t> to </a:t>
            </a:r>
            <a:r>
              <a:rPr lang="pl-PL" dirty="0" err="1"/>
              <a:t>get</a:t>
            </a:r>
            <a:r>
              <a:rPr lang="pl-PL" dirty="0"/>
              <a:t> </a:t>
            </a:r>
            <a:r>
              <a:rPr lang="pl-PL" dirty="0" err="1"/>
              <a:t>coverage</a:t>
            </a:r>
            <a:r>
              <a:rPr lang="pl-PL" dirty="0"/>
              <a:t> </a:t>
            </a:r>
            <a:r>
              <a:rPr lang="pl-PL" dirty="0" err="1"/>
              <a:t>metric</a:t>
            </a:r>
            <a:r>
              <a:rPr lang="pl-PL" dirty="0"/>
              <a:t> for </a:t>
            </a:r>
            <a:r>
              <a:rPr lang="pl-PL" dirty="0" err="1"/>
              <a:t>you</a:t>
            </a:r>
            <a:r>
              <a:rPr lang="pl-PL" dirty="0"/>
              <a:t> unit </a:t>
            </a:r>
            <a:r>
              <a:rPr lang="pl-PL" dirty="0" err="1"/>
              <a:t>tests</a:t>
            </a:r>
            <a:r>
              <a:rPr lang="pl-PL" dirty="0"/>
              <a:t>.</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14</a:t>
            </a:fld>
            <a:endParaRPr lang="de-DE" altLang="en-US"/>
          </a:p>
        </p:txBody>
      </p:sp>
    </p:spTree>
    <p:extLst>
      <p:ext uri="{BB962C8B-B14F-4D97-AF65-F5344CB8AC3E}">
        <p14:creationId xmlns:p14="http://schemas.microsoft.com/office/powerpoint/2010/main" val="60595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Add</a:t>
            </a:r>
            <a:r>
              <a:rPr lang="pl-PL" dirty="0"/>
              <a:t> </a:t>
            </a:r>
            <a:r>
              <a:rPr lang="pl-PL" dirty="0" err="1"/>
              <a:t>aditional</a:t>
            </a:r>
            <a:r>
              <a:rPr lang="pl-PL" dirty="0"/>
              <a:t> </a:t>
            </a:r>
            <a:r>
              <a:rPr lang="pl-PL" dirty="0" err="1"/>
              <a:t>tests</a:t>
            </a:r>
            <a:r>
              <a:rPr lang="pl-PL" dirty="0"/>
              <a:t> to </a:t>
            </a:r>
            <a:r>
              <a:rPr lang="pl-PL" dirty="0" err="1"/>
              <a:t>validation</a:t>
            </a:r>
            <a:r>
              <a:rPr lang="pl-PL" dirty="0"/>
              <a:t> </a:t>
            </a:r>
            <a:r>
              <a:rPr lang="pl-PL" dirty="0" err="1"/>
              <a:t>method</a:t>
            </a:r>
            <a:r>
              <a:rPr lang="pl-PL" dirty="0"/>
              <a:t> in </a:t>
            </a:r>
            <a:r>
              <a:rPr lang="pl-PL" dirty="0" err="1"/>
              <a:t>ContactsDetails</a:t>
            </a:r>
            <a:r>
              <a:rPr lang="pl-PL" dirty="0"/>
              <a:t> </a:t>
            </a:r>
            <a:r>
              <a:rPr lang="pl-PL" dirty="0" err="1"/>
              <a:t>class</a:t>
            </a:r>
            <a:r>
              <a:rPr lang="pl-PL" dirty="0"/>
              <a:t> in </a:t>
            </a:r>
            <a:r>
              <a:rPr lang="pl-PL" dirty="0" err="1"/>
              <a:t>package</a:t>
            </a:r>
            <a:r>
              <a:rPr lang="pl-PL" baseline="0" dirty="0"/>
              <a:t> </a:t>
            </a:r>
            <a:r>
              <a:rPr lang="pl-PL" sz="1200" kern="1200" dirty="0" err="1">
                <a:solidFill>
                  <a:schemeClr val="tx1"/>
                </a:solidFill>
                <a:latin typeface="Arial" pitchFamily="34" charset="0"/>
                <a:ea typeface="ＭＳ Ｐゴシック" pitchFamily="34" charset="-128"/>
                <a:cs typeface="ＭＳ Ｐゴシック" charset="0"/>
              </a:rPr>
              <a:t>com.gft.structuraltest.testconference</a:t>
            </a:r>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15</a:t>
            </a:fld>
            <a:endParaRPr lang="de-DE" altLang="en-US"/>
          </a:p>
        </p:txBody>
      </p:sp>
    </p:spTree>
    <p:extLst>
      <p:ext uri="{BB962C8B-B14F-4D97-AF65-F5344CB8AC3E}">
        <p14:creationId xmlns:p14="http://schemas.microsoft.com/office/powerpoint/2010/main" val="9216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16</a:t>
            </a:fld>
            <a:endParaRPr lang="de-DE" altLang="en-US"/>
          </a:p>
        </p:txBody>
      </p:sp>
    </p:spTree>
    <p:extLst>
      <p:ext uri="{BB962C8B-B14F-4D97-AF65-F5344CB8AC3E}">
        <p14:creationId xmlns:p14="http://schemas.microsoft.com/office/powerpoint/2010/main" val="329025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3</a:t>
            </a:fld>
            <a:endParaRPr lang="de-DE" altLang="en-US"/>
          </a:p>
        </p:txBody>
      </p:sp>
    </p:spTree>
    <p:extLst>
      <p:ext uri="{BB962C8B-B14F-4D97-AF65-F5344CB8AC3E}">
        <p14:creationId xmlns:p14="http://schemas.microsoft.com/office/powerpoint/2010/main" val="92174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4</a:t>
            </a:fld>
            <a:endParaRPr lang="de-DE" altLang="en-US"/>
          </a:p>
        </p:txBody>
      </p:sp>
    </p:spTree>
    <p:extLst>
      <p:ext uri="{BB962C8B-B14F-4D97-AF65-F5344CB8AC3E}">
        <p14:creationId xmlns:p14="http://schemas.microsoft.com/office/powerpoint/2010/main" val="99422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5</a:t>
            </a:fld>
            <a:endParaRPr lang="de-DE" altLang="en-US"/>
          </a:p>
        </p:txBody>
      </p:sp>
    </p:spTree>
    <p:extLst>
      <p:ext uri="{BB962C8B-B14F-4D97-AF65-F5344CB8AC3E}">
        <p14:creationId xmlns:p14="http://schemas.microsoft.com/office/powerpoint/2010/main" val="194413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6</a:t>
            </a:fld>
            <a:endParaRPr lang="de-DE" altLang="en-US"/>
          </a:p>
        </p:txBody>
      </p:sp>
    </p:spTree>
    <p:extLst>
      <p:ext uri="{BB962C8B-B14F-4D97-AF65-F5344CB8AC3E}">
        <p14:creationId xmlns:p14="http://schemas.microsoft.com/office/powerpoint/2010/main" val="279307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7</a:t>
            </a:fld>
            <a:endParaRPr lang="de-DE" altLang="en-US"/>
          </a:p>
        </p:txBody>
      </p:sp>
    </p:spTree>
    <p:extLst>
      <p:ext uri="{BB962C8B-B14F-4D97-AF65-F5344CB8AC3E}">
        <p14:creationId xmlns:p14="http://schemas.microsoft.com/office/powerpoint/2010/main" val="167446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8</a:t>
            </a:fld>
            <a:endParaRPr lang="de-DE" altLang="en-US"/>
          </a:p>
        </p:txBody>
      </p:sp>
    </p:spTree>
    <p:extLst>
      <p:ext uri="{BB962C8B-B14F-4D97-AF65-F5344CB8AC3E}">
        <p14:creationId xmlns:p14="http://schemas.microsoft.com/office/powerpoint/2010/main" val="366304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9</a:t>
            </a:fld>
            <a:endParaRPr lang="de-DE" altLang="en-US"/>
          </a:p>
        </p:txBody>
      </p:sp>
    </p:spTree>
    <p:extLst>
      <p:ext uri="{BB962C8B-B14F-4D97-AF65-F5344CB8AC3E}">
        <p14:creationId xmlns:p14="http://schemas.microsoft.com/office/powerpoint/2010/main" val="4236854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EA5342-1CAF-4BB5-A3C6-E49F2B3172B1}" type="slidenum">
              <a:rPr lang="de-DE" altLang="en-US" smtClean="0"/>
              <a:pPr/>
              <a:t>10</a:t>
            </a:fld>
            <a:endParaRPr lang="de-DE" altLang="en-US"/>
          </a:p>
        </p:txBody>
      </p:sp>
    </p:spTree>
    <p:extLst>
      <p:ext uri="{BB962C8B-B14F-4D97-AF65-F5344CB8AC3E}">
        <p14:creationId xmlns:p14="http://schemas.microsoft.com/office/powerpoint/2010/main" val="1428064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sp>
        <p:nvSpPr>
          <p:cNvPr id="6" name="Rechteck 15"/>
          <p:cNvSpPr>
            <a:spLocks noChangeArrowheads="1"/>
          </p:cNvSpPr>
          <p:nvPr/>
        </p:nvSpPr>
        <p:spPr bwMode="auto">
          <a:xfrm>
            <a:off x="0" y="0"/>
            <a:ext cx="9906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pitchFamily="34" charset="-128"/>
              </a:defRPr>
            </a:lvl1pPr>
            <a:lvl2pPr marL="742950" indent="-285750" eaLnBrk="0" hangingPunct="0">
              <a:defRPr sz="1500">
                <a:solidFill>
                  <a:schemeClr val="tx1"/>
                </a:solidFill>
                <a:latin typeface="Arial" pitchFamily="34" charset="0"/>
                <a:ea typeface="ＭＳ Ｐゴシック" pitchFamily="34" charset="-128"/>
              </a:defRPr>
            </a:lvl2pPr>
            <a:lvl3pPr marL="1143000" indent="-228600" eaLnBrk="0" hangingPunct="0">
              <a:defRPr sz="1500">
                <a:solidFill>
                  <a:schemeClr val="tx1"/>
                </a:solidFill>
                <a:latin typeface="Arial" pitchFamily="34" charset="0"/>
                <a:ea typeface="ＭＳ Ｐゴシック" pitchFamily="34" charset="-128"/>
              </a:defRPr>
            </a:lvl3pPr>
            <a:lvl4pPr marL="1600200" indent="-228600" eaLnBrk="0" hangingPunct="0">
              <a:defRPr sz="1500">
                <a:solidFill>
                  <a:schemeClr val="tx1"/>
                </a:solidFill>
                <a:latin typeface="Arial" pitchFamily="34" charset="0"/>
                <a:ea typeface="ＭＳ Ｐゴシック" pitchFamily="34" charset="-128"/>
              </a:defRPr>
            </a:lvl4pPr>
            <a:lvl5pPr marL="2057400" indent="-228600" eaLnBrk="0" hangingPunct="0">
              <a:defRPr sz="15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pitchFamily="34" charset="-128"/>
              </a:defRPr>
            </a:lvl9pPr>
          </a:lstStyle>
          <a:p>
            <a:pPr eaLnBrk="1" hangingPunct="1">
              <a:defRPr/>
            </a:pPr>
            <a:endParaRPr lang="en-US" altLang="en-US" sz="1625" dirty="0"/>
          </a:p>
        </p:txBody>
      </p:sp>
      <p:pic>
        <p:nvPicPr>
          <p:cNvPr id="8"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1" name="Textfeld 16"/>
          <p:cNvSpPr txBox="1"/>
          <p:nvPr/>
        </p:nvSpPr>
        <p:spPr bwMode="auto">
          <a:xfrm>
            <a:off x="6414824" y="-885825"/>
            <a:ext cx="65" cy="158377"/>
          </a:xfrm>
          <a:prstGeom prst="rect">
            <a:avLst/>
          </a:prstGeom>
          <a:noFill/>
          <a:ln w="9525">
            <a:noFill/>
            <a:miter lim="800000"/>
            <a:headEnd/>
            <a:tailEnd/>
          </a:ln>
        </p:spPr>
        <p:txBody>
          <a:bodyPr wrap="none" lIns="0" tIns="0" rIns="0" bIns="0">
            <a:spAutoFit/>
          </a:bodyPr>
          <a:lstStyle/>
          <a:p>
            <a:pPr>
              <a:spcBef>
                <a:spcPts val="108"/>
              </a:spcBef>
              <a:spcAft>
                <a:spcPts val="108"/>
              </a:spcAft>
              <a:defRPr/>
            </a:pPr>
            <a:endParaRPr lang="de-DE" sz="1029">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312116" y="3764090"/>
            <a:ext cx="3042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de-DE" dirty="0"/>
              <a:t>Click to edit Master text style</a:t>
            </a:r>
          </a:p>
        </p:txBody>
      </p:sp>
      <p:sp>
        <p:nvSpPr>
          <p:cNvPr id="10" name="Titel 11"/>
          <p:cNvSpPr>
            <a:spLocks noGrp="1"/>
          </p:cNvSpPr>
          <p:nvPr>
            <p:ph type="title"/>
          </p:nvPr>
        </p:nvSpPr>
        <p:spPr>
          <a:xfrm>
            <a:off x="802512" y="2888898"/>
            <a:ext cx="5386372" cy="2520000"/>
          </a:xfrm>
        </p:spPr>
        <p:txBody>
          <a:bodyPr/>
          <a:lstStyle>
            <a:lvl1pPr>
              <a:lnSpc>
                <a:spcPct val="90000"/>
              </a:lnSpc>
              <a:defRPr sz="4000">
                <a:solidFill>
                  <a:srgbClr val="213E7F"/>
                </a:solidFill>
              </a:defRPr>
            </a:lvl1pPr>
          </a:lstStyle>
          <a:p>
            <a:r>
              <a:rPr lang="de-DE" dirty="0"/>
              <a:t>Click to edit Master title style</a:t>
            </a:r>
            <a:endParaRPr lang="en-US" dirty="0"/>
          </a:p>
        </p:txBody>
      </p:sp>
      <p:pic>
        <p:nvPicPr>
          <p:cNvPr id="17" name="Grafik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231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656923"/>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4373" userDrawn="1">
          <p15:clr>
            <a:srgbClr val="FBAE40"/>
          </p15:clr>
        </p15:guide>
        <p15:guide id="4" pos="597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6"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a:t>Click to edit Master text styles</a:t>
            </a:r>
            <a:endParaRPr lang="de-DE" altLang="de-DE" noProof="0"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867206"/>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guide id="3" pos="5978" userDrawn="1">
          <p15:clr>
            <a:srgbClr val="FBAE40"/>
          </p15:clr>
        </p15:guide>
        <p15:guide id="4" pos="434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906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sz="1625">
              <a:ea typeface="ＭＳ Ｐゴシック" charset="0"/>
              <a:cs typeface="ＭＳ Ｐゴシック" charset="0"/>
            </a:endParaRPr>
          </a:p>
        </p:txBody>
      </p:sp>
      <p:pic>
        <p:nvPicPr>
          <p:cNvPr id="7" name="Grafik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24" name="Textplatzhalter 23"/>
          <p:cNvSpPr>
            <a:spLocks noGrp="1"/>
          </p:cNvSpPr>
          <p:nvPr>
            <p:ph type="body" sz="quarter" idx="10"/>
          </p:nvPr>
        </p:nvSpPr>
        <p:spPr>
          <a:xfrm>
            <a:off x="312116" y="2965290"/>
            <a:ext cx="3907367" cy="3606800"/>
          </a:xfrm>
          <a:solidFill>
            <a:schemeClr val="bg1"/>
          </a:solidFill>
        </p:spPr>
        <p:txBody>
          <a:bodyPr lIns="468000" bIns="324000" anchor="b"/>
          <a:lstStyle>
            <a:lvl1pPr marL="371464" marR="0" indent="-371464" algn="l" defTabSz="990570" rtl="0" eaLnBrk="0" fontAlgn="base" latinLnBrk="0" hangingPunct="0">
              <a:lnSpc>
                <a:spcPct val="100000"/>
              </a:lnSpc>
              <a:spcBef>
                <a:spcPct val="20000"/>
              </a:spcBef>
              <a:spcAft>
                <a:spcPct val="20000"/>
              </a:spcAft>
              <a:buClr>
                <a:srgbClr val="003399"/>
              </a:buClr>
              <a:buSzPct val="120000"/>
              <a:buFont typeface="+mj-lt"/>
              <a:buAutoNum type="arabicPeriod"/>
              <a:tabLst>
                <a:tab pos="1654389" algn="l"/>
              </a:tabLst>
              <a:defRPr sz="1800" b="0">
                <a:solidFill>
                  <a:schemeClr val="accent1"/>
                </a:solidFill>
              </a:defRPr>
            </a:lvl1pPr>
            <a:lvl2pPr marL="290636" indent="0">
              <a:buNone/>
              <a:defRPr/>
            </a:lvl2pPr>
            <a:lvl3pPr marL="579551" indent="0">
              <a:buNone/>
              <a:defRPr/>
            </a:lvl3pPr>
            <a:lvl4pPr marL="870188" indent="0">
              <a:buNone/>
              <a:defRPr/>
            </a:lvl4pPr>
            <a:lvl5pPr marL="1167702" indent="0">
              <a:buNone/>
              <a:defRPr/>
            </a:lvl5pPr>
          </a:lstStyle>
          <a:p>
            <a:pPr lvl="0"/>
            <a:r>
              <a:rPr lang="en-GB" altLang="de-DE" noProof="0" dirty="0"/>
              <a:t>Click to edit Master text styles</a:t>
            </a:r>
            <a:endParaRPr lang="de-DE" altLang="de-DE" noProof="0" dirty="0"/>
          </a:p>
        </p:txBody>
      </p:sp>
      <p:sp>
        <p:nvSpPr>
          <p:cNvPr id="9" name="Titel 12"/>
          <p:cNvSpPr>
            <a:spLocks noGrp="1"/>
          </p:cNvSpPr>
          <p:nvPr>
            <p:ph type="title"/>
          </p:nvPr>
        </p:nvSpPr>
        <p:spPr bwMode="auto">
          <a:xfrm>
            <a:off x="467784" y="3149500"/>
            <a:ext cx="3907367"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467"/>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en-GB" dirty="0"/>
              <a:t>Click to edit Master title style</a:t>
            </a:r>
            <a:endParaRPr lang="de-DE" dirty="0"/>
          </a:p>
        </p:txBody>
      </p:sp>
      <p:pic>
        <p:nvPicPr>
          <p:cNvPr id="8" name="Grafik 3"/>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123642" y="407989"/>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6323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3023" y="1052514"/>
            <a:ext cx="8987630"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950"/>
            </a:lvl6pPr>
            <a:lvl7pPr>
              <a:defRPr sz="1950"/>
            </a:lvl7pPr>
            <a:lvl8pPr>
              <a:defRPr sz="1950"/>
            </a:lvl8pPr>
            <a:lvl9pPr>
              <a:defRPr sz="1950"/>
            </a:lvl9pPr>
          </a:lstStyle>
          <a:p>
            <a:pPr lvl="0"/>
            <a:r>
              <a:rPr lang="en-GB" noProof="0" dirty="0"/>
              <a:t>Click to edit Master text styles</a:t>
            </a:r>
            <a:endParaRPr lang="de-DE" noProof="0" dirty="0"/>
          </a:p>
          <a:p>
            <a:pPr lvl="1"/>
            <a:r>
              <a:rPr lang="de-DE" noProof="0" dirty="0"/>
              <a:t>Second level</a:t>
            </a:r>
          </a:p>
          <a:p>
            <a:pPr lvl="2"/>
            <a:r>
              <a:rPr lang="de-DE" noProof="0" dirty="0"/>
              <a:t>Third level</a:t>
            </a:r>
          </a:p>
          <a:p>
            <a:pPr lvl="3"/>
            <a:r>
              <a:rPr lang="de-DE" noProof="0" dirty="0"/>
              <a:t>Fourth level</a:t>
            </a:r>
          </a:p>
          <a:p>
            <a:pPr lvl="4"/>
            <a:r>
              <a:rPr lang="de-DE" noProof="0" dirty="0"/>
              <a:t>Fifth level</a:t>
            </a:r>
            <a:endParaRPr lang="en-GB" noProof="0" dirty="0"/>
          </a:p>
        </p:txBody>
      </p:sp>
      <p:sp>
        <p:nvSpPr>
          <p:cNvPr id="6" name="Titel 5"/>
          <p:cNvSpPr>
            <a:spLocks noGrp="1"/>
          </p:cNvSpPr>
          <p:nvPr>
            <p:ph type="title" hasCustomPrompt="1"/>
          </p:nvPr>
        </p:nvSpPr>
        <p:spPr>
          <a:xfrm>
            <a:off x="452125" y="159975"/>
            <a:ext cx="9082220" cy="282129"/>
          </a:xfrm>
        </p:spPr>
        <p:txBody>
          <a:bodyPr>
            <a:spAutoFit/>
          </a:bodyPr>
          <a:lstStyle>
            <a:lvl1pPr>
              <a:defRPr/>
            </a:lvl1pPr>
          </a:lstStyle>
          <a:p>
            <a:r>
              <a:rPr lang="de-DE" dirty="0"/>
              <a:t>Click to add Master title style</a:t>
            </a:r>
          </a:p>
        </p:txBody>
      </p:sp>
    </p:spTree>
    <p:extLst>
      <p:ext uri="{BB962C8B-B14F-4D97-AF65-F5344CB8AC3E}">
        <p14:creationId xmlns:p14="http://schemas.microsoft.com/office/powerpoint/2010/main" val="343848060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a:t>Click to edit Master text styles</a:t>
            </a:r>
          </a:p>
          <a:p>
            <a:pPr lvl="0"/>
            <a:endParaRPr lang="de-DE" noProof="0" dirty="0"/>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Arial" pitchFamily="34" charset="0"/>
                <a:ea typeface="+mn-ea"/>
                <a:cs typeface="+mn-cs"/>
              </a:defRPr>
            </a:lvl1pPr>
            <a:lvl2pPr>
              <a:defRPr sz="1517"/>
            </a:lvl2pPr>
            <a:lvl3pPr>
              <a:defRPr sz="1517"/>
            </a:lvl3pPr>
            <a:lvl4pPr>
              <a:defRPr sz="1517"/>
            </a:lvl4pPr>
            <a:lvl5pPr>
              <a:defRPr sz="1517"/>
            </a:lvl5pPr>
            <a:lvl6pPr>
              <a:defRPr sz="1733"/>
            </a:lvl6pPr>
            <a:lvl7pPr>
              <a:defRPr sz="1733"/>
            </a:lvl7pPr>
            <a:lvl8pPr>
              <a:defRPr sz="1733"/>
            </a:lvl8pPr>
            <a:lvl9pPr>
              <a:defRPr sz="1733"/>
            </a:lvl9pPr>
          </a:lstStyle>
          <a:p>
            <a:pPr lvl="0"/>
            <a:r>
              <a:rPr lang="en-GB" noProof="0" dirty="0"/>
              <a:t>Click to edit Master text styles</a:t>
            </a:r>
          </a:p>
          <a:p>
            <a:pPr lvl="0"/>
            <a:endParaRPr lang="de-DE" noProof="0" dirty="0"/>
          </a:p>
        </p:txBody>
      </p:sp>
      <p:sp>
        <p:nvSpPr>
          <p:cNvPr id="3" name="Titel 2"/>
          <p:cNvSpPr>
            <a:spLocks noGrp="1"/>
          </p:cNvSpPr>
          <p:nvPr>
            <p:ph type="title"/>
          </p:nvPr>
        </p:nvSpPr>
        <p:spPr>
          <a:xfrm>
            <a:off x="451909" y="155213"/>
            <a:ext cx="9082220" cy="282129"/>
          </a:xfrm>
        </p:spPr>
        <p:txBody>
          <a:bodyPr>
            <a:spAutoFit/>
          </a:bodyPr>
          <a:lstStyle/>
          <a:p>
            <a:r>
              <a:rPr lang="en-GB" dirty="0"/>
              <a:t>Click to edit Master title style</a:t>
            </a:r>
            <a:endParaRPr lang="de-DE" dirty="0"/>
          </a:p>
        </p:txBody>
      </p:sp>
    </p:spTree>
    <p:extLst>
      <p:ext uri="{BB962C8B-B14F-4D97-AF65-F5344CB8AC3E}">
        <p14:creationId xmlns:p14="http://schemas.microsoft.com/office/powerpoint/2010/main" val="2775341263"/>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77052"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a:t>Click to edit Master text styles</a:t>
            </a:r>
          </a:p>
        </p:txBody>
      </p:sp>
      <p:sp>
        <p:nvSpPr>
          <p:cNvPr id="4" name="Inhaltsplatzhalter 3"/>
          <p:cNvSpPr>
            <a:spLocks noGrp="1"/>
          </p:cNvSpPr>
          <p:nvPr>
            <p:ph sz="half" idx="2"/>
          </p:nvPr>
        </p:nvSpPr>
        <p:spPr>
          <a:xfrm>
            <a:off x="477052"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de-DE" sz="1400" kern="1200" dirty="0" smtClean="0">
                <a:solidFill>
                  <a:schemeClr val="tx1"/>
                </a:solidFill>
                <a:latin typeface="+mn-lt"/>
                <a:ea typeface="+mn-ea"/>
                <a:cs typeface="+mn-cs"/>
              </a:defRPr>
            </a:lvl1pPr>
            <a:lvl2pPr marL="388661" indent="-201210">
              <a:lnSpc>
                <a:spcPct val="88000"/>
              </a:lnSpc>
              <a:spcAft>
                <a:spcPts val="0"/>
              </a:spcAft>
              <a:buClr>
                <a:schemeClr val="accent1"/>
              </a:buClr>
              <a:defRPr sz="1400">
                <a:latin typeface="+mn-lt"/>
              </a:defRPr>
            </a:lvl2pPr>
            <a:lvl3pPr marL="541338" indent="-182563">
              <a:buClr>
                <a:srgbClr val="213E7F"/>
              </a:buClr>
              <a:defRPr sz="1400"/>
            </a:lvl3pPr>
            <a:lvl4pPr marL="717550" indent="-182563">
              <a:buClr>
                <a:srgbClr val="213E7F"/>
              </a:buClr>
              <a:tabLst/>
              <a:defRPr sz="1400"/>
            </a:lvl4pPr>
            <a:lvl5pPr marL="898525" indent="-180975">
              <a:buClr>
                <a:srgbClr val="213E7F"/>
              </a:buClr>
              <a:defRPr sz="1400"/>
            </a:lvl5pPr>
            <a:lvl6pPr>
              <a:defRPr sz="1733"/>
            </a:lvl6pPr>
            <a:lvl7pPr>
              <a:defRPr sz="1733"/>
            </a:lvl7pPr>
            <a:lvl8pPr>
              <a:defRPr sz="1733"/>
            </a:lvl8pPr>
            <a:lvl9pPr>
              <a:defRPr sz="1733"/>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3" name="Titel 2"/>
          <p:cNvSpPr>
            <a:spLocks noGrp="1"/>
          </p:cNvSpPr>
          <p:nvPr>
            <p:ph type="title"/>
          </p:nvPr>
        </p:nvSpPr>
        <p:spPr>
          <a:xfrm>
            <a:off x="451908" y="157594"/>
            <a:ext cx="9082220" cy="282129"/>
          </a:xfrm>
        </p:spPr>
        <p:txBody>
          <a:bodyPr>
            <a:spAutoFit/>
          </a:bodyPr>
          <a:lstStyle/>
          <a:p>
            <a:r>
              <a:rPr lang="en-GB" dirty="0"/>
              <a:t>Click to edit Master title style</a:t>
            </a:r>
            <a:endParaRPr lang="de-DE" dirty="0"/>
          </a:p>
        </p:txBody>
      </p:sp>
      <p:sp>
        <p:nvSpPr>
          <p:cNvPr id="5" name="Textplatzhalter 2"/>
          <p:cNvSpPr>
            <a:spLocks noGrp="1"/>
          </p:cNvSpPr>
          <p:nvPr>
            <p:ph type="body" idx="10"/>
          </p:nvPr>
        </p:nvSpPr>
        <p:spPr>
          <a:xfrm>
            <a:off x="4997395" y="1052513"/>
            <a:ext cx="44772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95285" indent="0">
              <a:buNone/>
              <a:defRPr sz="2167" b="1"/>
            </a:lvl2pPr>
            <a:lvl3pPr marL="990570" indent="0">
              <a:buNone/>
              <a:defRPr sz="1950" b="1"/>
            </a:lvl3pPr>
            <a:lvl4pPr marL="1485854" indent="0">
              <a:buNone/>
              <a:defRPr sz="1733" b="1"/>
            </a:lvl4pPr>
            <a:lvl5pPr marL="1981139" indent="0">
              <a:buNone/>
              <a:defRPr sz="1733" b="1"/>
            </a:lvl5pPr>
            <a:lvl6pPr marL="2476424" indent="0">
              <a:buNone/>
              <a:defRPr sz="1733" b="1"/>
            </a:lvl6pPr>
            <a:lvl7pPr marL="2971709" indent="0">
              <a:buNone/>
              <a:defRPr sz="1733" b="1"/>
            </a:lvl7pPr>
            <a:lvl8pPr marL="3466993" indent="0">
              <a:buNone/>
              <a:defRPr sz="1733" b="1"/>
            </a:lvl8pPr>
            <a:lvl9pPr marL="3962278" indent="0">
              <a:buNone/>
              <a:defRPr sz="1733" b="1"/>
            </a:lvl9pPr>
          </a:lstStyle>
          <a:p>
            <a:pPr lvl="0"/>
            <a:r>
              <a:rPr lang="en-GB" noProof="0" dirty="0"/>
              <a:t>Click to edit Master text styles</a:t>
            </a:r>
          </a:p>
        </p:txBody>
      </p:sp>
      <p:sp>
        <p:nvSpPr>
          <p:cNvPr id="6" name="Inhaltsplatzhalter 3"/>
          <p:cNvSpPr>
            <a:spLocks noGrp="1"/>
          </p:cNvSpPr>
          <p:nvPr>
            <p:ph sz="half" idx="11"/>
          </p:nvPr>
        </p:nvSpPr>
        <p:spPr>
          <a:xfrm>
            <a:off x="4997395" y="1646514"/>
            <a:ext cx="4475948" cy="4605062"/>
          </a:xfrm>
          <a:noFill/>
          <a:ln w="9525" algn="ctr">
            <a:solidFill>
              <a:schemeClr val="accent1"/>
            </a:solidFill>
            <a:miter lim="800000"/>
            <a:headEnd/>
            <a:tailEnd/>
          </a:ln>
        </p:spPr>
        <p:txBody>
          <a:bodyPr lIns="108000" tIns="180000" rIns="108000"/>
          <a:lstStyle>
            <a:lvl1pPr marL="197770" indent="-197770" algn="l" rtl="0" fontAlgn="base">
              <a:lnSpc>
                <a:spcPct val="110000"/>
              </a:lnSpc>
              <a:spcBef>
                <a:spcPts val="325"/>
              </a:spcBef>
              <a:spcAft>
                <a:spcPts val="325"/>
              </a:spcAft>
              <a:buClr>
                <a:schemeClr val="accent1"/>
              </a:buClr>
              <a:buSzPct val="120000"/>
              <a:buFont typeface="Wingdings" pitchFamily="2" charset="2"/>
              <a:buChar char="§"/>
              <a:tabLst>
                <a:tab pos="197770" algn="l"/>
              </a:tabLst>
              <a:defRPr lang="en-GB" sz="1400" kern="1200" noProof="0" dirty="0" smtClean="0">
                <a:solidFill>
                  <a:schemeClr val="tx1"/>
                </a:solidFill>
                <a:latin typeface="+mn-lt"/>
                <a:ea typeface="+mn-ea"/>
                <a:cs typeface="+mn-cs"/>
              </a:defRPr>
            </a:lvl1pPr>
            <a:lvl2pPr marL="450850" indent="-230188">
              <a:buClr>
                <a:srgbClr val="213E7F"/>
              </a:buClr>
              <a:defRPr lang="en-GB" sz="1400" noProof="0" dirty="0" smtClean="0">
                <a:solidFill>
                  <a:schemeClr val="tx1"/>
                </a:solidFill>
                <a:latin typeface="+mn-lt"/>
                <a:ea typeface="MS PGothic" panose="020B0600070205080204" pitchFamily="34" charset="-128"/>
              </a:defRPr>
            </a:lvl2pPr>
            <a:lvl3pPr marL="628650" indent="-177800">
              <a:buClr>
                <a:srgbClr val="213E7F"/>
              </a:buClr>
              <a:defRPr sz="1400"/>
            </a:lvl3pPr>
            <a:lvl4pPr marL="806450" indent="-177800">
              <a:buClr>
                <a:srgbClr val="213E7F"/>
              </a:buClr>
              <a:tabLst/>
              <a:defRPr sz="1400"/>
            </a:lvl4pPr>
            <a:lvl5pPr marL="984250" indent="-177800">
              <a:buClr>
                <a:srgbClr val="213E7F"/>
              </a:buClr>
              <a:defRPr sz="1400"/>
            </a:lvl5pPr>
            <a:lvl6pPr>
              <a:defRPr sz="1733"/>
            </a:lvl6pPr>
            <a:lvl7pPr>
              <a:defRPr sz="1733"/>
            </a:lvl7pPr>
            <a:lvl8pPr>
              <a:defRPr sz="1733"/>
            </a:lvl8pPr>
            <a:lvl9pPr>
              <a:defRPr sz="1733"/>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223963556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el 2"/>
          <p:cNvSpPr>
            <a:spLocks noGrp="1"/>
          </p:cNvSpPr>
          <p:nvPr>
            <p:ph type="title"/>
          </p:nvPr>
        </p:nvSpPr>
        <p:spPr>
          <a:xfrm>
            <a:off x="451113" y="153835"/>
            <a:ext cx="9082220" cy="282129"/>
          </a:xfrm>
        </p:spPr>
        <p:txBody>
          <a:bodyPr>
            <a:spAutoFit/>
          </a:bodyPr>
          <a:lstStyle/>
          <a:p>
            <a:r>
              <a:rPr lang="en-GB" dirty="0"/>
              <a:t>Click to edit Master title style</a:t>
            </a:r>
            <a:endParaRPr lang="de-DE" dirty="0"/>
          </a:p>
        </p:txBody>
      </p:sp>
    </p:spTree>
    <p:extLst>
      <p:ext uri="{BB962C8B-B14F-4D97-AF65-F5344CB8AC3E}">
        <p14:creationId xmlns:p14="http://schemas.microsoft.com/office/powerpoint/2010/main" val="228833209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4" name="Grafik 13"/>
          <p:cNvPicPr>
            <a:picLocks noChangeAspect="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753" y="6572091"/>
            <a:ext cx="309735" cy="285909"/>
          </a:xfrm>
          <a:prstGeom prst="rect">
            <a:avLst/>
          </a:prstGeom>
        </p:spPr>
      </p:pic>
      <p:sp>
        <p:nvSpPr>
          <p:cNvPr id="1028" name="Line 4"/>
          <p:cNvSpPr>
            <a:spLocks noChangeShapeType="1"/>
          </p:cNvSpPr>
          <p:nvPr/>
        </p:nvSpPr>
        <p:spPr bwMode="auto">
          <a:xfrm flipV="1">
            <a:off x="467784" y="6572250"/>
            <a:ext cx="9009989"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1029" name="Rectangle 2"/>
          <p:cNvSpPr>
            <a:spLocks noGrp="1" noChangeArrowheads="1"/>
          </p:cNvSpPr>
          <p:nvPr>
            <p:ph type="body" idx="1"/>
          </p:nvPr>
        </p:nvSpPr>
        <p:spPr bwMode="auto">
          <a:xfrm>
            <a:off x="464344" y="1052513"/>
            <a:ext cx="9013429"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err="1"/>
              <a:t>Mastertextformat</a:t>
            </a:r>
            <a:r>
              <a:rPr lang="en-GB" altLang="en-US" dirty="0"/>
              <a:t> </a:t>
            </a:r>
            <a:r>
              <a:rPr lang="en-GB" altLang="en-US" dirty="0" err="1"/>
              <a:t>bearbeiten</a:t>
            </a:r>
            <a:endParaRPr lang="en-GB" altLang="en-US" dirty="0"/>
          </a:p>
          <a:p>
            <a:pPr lvl="1"/>
            <a:r>
              <a:rPr lang="en-GB" altLang="en-US" dirty="0" err="1"/>
              <a:t>Zweite</a:t>
            </a:r>
            <a:r>
              <a:rPr lang="en-GB" altLang="en-US" dirty="0"/>
              <a:t> </a:t>
            </a:r>
            <a:r>
              <a:rPr lang="en-GB" altLang="en-US" dirty="0" err="1"/>
              <a:t>Ebene</a:t>
            </a:r>
            <a:endParaRPr lang="en-GB" altLang="en-US" dirty="0"/>
          </a:p>
          <a:p>
            <a:pPr lvl="2"/>
            <a:r>
              <a:rPr lang="en-GB" altLang="en-US" dirty="0" err="1"/>
              <a:t>Dritte</a:t>
            </a:r>
            <a:r>
              <a:rPr lang="en-GB" altLang="en-US" dirty="0"/>
              <a:t> </a:t>
            </a:r>
            <a:r>
              <a:rPr lang="en-GB" altLang="en-US" dirty="0" err="1"/>
              <a:t>Ebene</a:t>
            </a:r>
            <a:endParaRPr lang="en-GB" altLang="en-US" dirty="0"/>
          </a:p>
          <a:p>
            <a:pPr lvl="3"/>
            <a:r>
              <a:rPr lang="en-GB" altLang="en-US" dirty="0" err="1"/>
              <a:t>Vierte</a:t>
            </a:r>
            <a:r>
              <a:rPr lang="en-GB" altLang="en-US" dirty="0"/>
              <a:t> </a:t>
            </a:r>
            <a:r>
              <a:rPr lang="en-GB" altLang="en-US" dirty="0" err="1"/>
              <a:t>Ebene</a:t>
            </a:r>
            <a:endParaRPr lang="en-GB" altLang="en-US" dirty="0"/>
          </a:p>
          <a:p>
            <a:pPr lvl="4"/>
            <a:r>
              <a:rPr lang="en-GB" altLang="en-US" dirty="0" err="1"/>
              <a:t>Fünfte</a:t>
            </a:r>
            <a:r>
              <a:rPr lang="en-GB" altLang="en-US" dirty="0"/>
              <a:t> </a:t>
            </a:r>
            <a:r>
              <a:rPr lang="en-GB" altLang="en-US" dirty="0" err="1"/>
              <a:t>Ebene</a:t>
            </a:r>
            <a:endParaRPr lang="en-GB" altLang="en-US" dirty="0"/>
          </a:p>
        </p:txBody>
      </p:sp>
      <p:sp>
        <p:nvSpPr>
          <p:cNvPr id="1030" name="Line 4"/>
          <p:cNvSpPr>
            <a:spLocks noChangeShapeType="1"/>
          </p:cNvSpPr>
          <p:nvPr/>
        </p:nvSpPr>
        <p:spPr bwMode="auto">
          <a:xfrm flipV="1">
            <a:off x="-7118" y="839788"/>
            <a:ext cx="9494970"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GB" sz="1625" dirty="0"/>
          </a:p>
        </p:txBody>
      </p:sp>
      <p:sp>
        <p:nvSpPr>
          <p:cNvPr id="2" name="Titelplatzhalter 1"/>
          <p:cNvSpPr>
            <a:spLocks noGrp="1"/>
          </p:cNvSpPr>
          <p:nvPr>
            <p:ph type="title"/>
            <p:custDataLst>
              <p:tags r:id="rId9"/>
            </p:custDataLst>
          </p:nvPr>
        </p:nvSpPr>
        <p:spPr>
          <a:xfrm>
            <a:off x="467784" y="406400"/>
            <a:ext cx="9082220" cy="323850"/>
          </a:xfrm>
          <a:prstGeom prst="rect">
            <a:avLst/>
          </a:prstGeom>
        </p:spPr>
        <p:txBody>
          <a:bodyPr vert="horz" lIns="0" tIns="0" rIns="0" bIns="0" rtlCol="0" anchor="t">
            <a:noAutofit/>
          </a:bodyPr>
          <a:lstStyle/>
          <a:p>
            <a:r>
              <a:rPr lang="de-DE" dirty="0"/>
              <a:t>Titleslide</a:t>
            </a:r>
          </a:p>
        </p:txBody>
      </p:sp>
      <p:pic>
        <p:nvPicPr>
          <p:cNvPr id="11" name="Grafik 37"/>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8641292"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userDrawn="1"/>
        </p:nvSpPr>
        <p:spPr>
          <a:xfrm>
            <a:off x="1819010" y="6638925"/>
            <a:ext cx="1293088" cy="152400"/>
          </a:xfrm>
          <a:prstGeom prst="rect">
            <a:avLst/>
          </a:prstGeom>
          <a:noFill/>
        </p:spPr>
        <p:txBody>
          <a:bodyPr wrap="square" lIns="0" tIns="0" rIns="0" bIns="0" rtlCol="0" anchor="t" anchorCtr="0">
            <a:noAutofit/>
          </a:bodyPr>
          <a:lstStyle/>
          <a:p>
            <a:pPr algn="l"/>
            <a:r>
              <a:rPr kumimoji="0" lang="en-GB" sz="975" b="0" i="0" u="none" kern="1200" baseline="0" dirty="0">
                <a:solidFill>
                  <a:srgbClr val="898989"/>
                </a:solidFill>
                <a:latin typeface="Arial" panose="020B0604020202020204" pitchFamily="34" charset="0"/>
                <a:ea typeface="MS PGothic" panose="020B0600070205080204" pitchFamily="34" charset="-128"/>
                <a:cs typeface="+mn-cs"/>
              </a:rPr>
              <a:t>GFT </a:t>
            </a:r>
            <a:r>
              <a:rPr kumimoji="0" lang="pl-PL" sz="975" b="0" i="0" u="none" kern="1200" baseline="0" dirty="0">
                <a:solidFill>
                  <a:srgbClr val="898989"/>
                </a:solidFill>
                <a:latin typeface="Arial" panose="020B0604020202020204" pitchFamily="34" charset="0"/>
                <a:ea typeface="MS PGothic" panose="020B0600070205080204" pitchFamily="34" charset="-128"/>
                <a:cs typeface="+mn-cs"/>
              </a:rPr>
              <a:t>PL</a:t>
            </a:r>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
        <p:nvSpPr>
          <p:cNvPr id="19" name="TextBox 18"/>
          <p:cNvSpPr txBox="1"/>
          <p:nvPr userDrawn="1"/>
        </p:nvSpPr>
        <p:spPr>
          <a:xfrm>
            <a:off x="467784" y="6638926"/>
            <a:ext cx="358246"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defPPr>
              <a:defRPr lang="de-DE"/>
            </a:defPPr>
            <a:lvl1pPr eaLnBrk="0" hangingPunct="0">
              <a:defRPr sz="975">
                <a:solidFill>
                  <a:srgbClr val="898989"/>
                </a:solidFill>
              </a:defRPr>
            </a:lvl1pPr>
          </a:lstStyle>
          <a:p>
            <a:pPr lvl="0"/>
            <a:fld id="{C8FAFB76-8678-4312-A37B-42B2A031034D}" type="slidenum">
              <a:rPr lang="en-GB" smtClean="0"/>
              <a:pPr lvl="0"/>
              <a:t>‹#›</a:t>
            </a:fld>
            <a:endParaRPr lang="en-GB" dirty="0"/>
          </a:p>
        </p:txBody>
      </p:sp>
      <p:sp>
        <p:nvSpPr>
          <p:cNvPr id="20" name="TextBox 19"/>
          <p:cNvSpPr txBox="1"/>
          <p:nvPr userDrawn="1"/>
        </p:nvSpPr>
        <p:spPr>
          <a:xfrm>
            <a:off x="894292" y="6638926"/>
            <a:ext cx="813858" cy="144462"/>
          </a:xfrm>
          <a:prstGeom prst="rect">
            <a:avLst/>
          </a:prstGeom>
          <a:noFill/>
        </p:spPr>
        <p:txBody>
          <a:bodyPr wrap="square" lIns="0" tIns="0" rIns="0" bIns="0" rtlCol="0" anchor="t" anchorCtr="0">
            <a:noAutofit/>
          </a:bodyPr>
          <a:lstStyle/>
          <a:p>
            <a:pPr algn="l"/>
            <a:fld id="{6EDF1D6B-8C4D-4173-94D6-EA45DE5C76E2}" type="datetime5">
              <a:rPr kumimoji="0" lang="en-GB" sz="975" b="0" i="0" u="none" kern="1200" baseline="0" smtClean="0">
                <a:solidFill>
                  <a:srgbClr val="898989"/>
                </a:solidFill>
                <a:latin typeface="Arial" panose="020B0604020202020204" pitchFamily="34" charset="0"/>
                <a:ea typeface="MS PGothic" panose="020B0600070205080204" pitchFamily="34" charset="-128"/>
                <a:cs typeface="+mn-cs"/>
              </a:rPr>
              <a:t>28-Oct-16</a:t>
            </a:fld>
            <a:endParaRPr kumimoji="0" lang="en-GB" sz="975" b="0" i="0" u="none" kern="1200" baseline="0" dirty="0">
              <a:solidFill>
                <a:srgbClr val="898989"/>
              </a:solidFill>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6060" r:id="rId1"/>
    <p:sldLayoutId id="2147486061" r:id="rId2"/>
    <p:sldLayoutId id="2147486062" r:id="rId3"/>
    <p:sldLayoutId id="2147486057" r:id="rId4"/>
    <p:sldLayoutId id="2147486058" r:id="rId5"/>
    <p:sldLayoutId id="2147486063" r:id="rId6"/>
    <p:sldLayoutId id="2147486059" r:id="rId7"/>
  </p:sldLayoutIdLst>
  <p:transition spd="slow">
    <p:push dir="u"/>
  </p:transition>
  <p:hf hdr="0"/>
  <p:txStyles>
    <p:titleStyle>
      <a:lvl1pPr algn="l" rtl="0" eaLnBrk="0" fontAlgn="base" hangingPunct="0">
        <a:lnSpc>
          <a:spcPts val="2167"/>
        </a:lnSpc>
        <a:spcBef>
          <a:spcPct val="0"/>
        </a:spcBef>
        <a:spcAft>
          <a:spcPct val="0"/>
        </a:spcAft>
        <a:buFont typeface="+mj-lt" charset="0"/>
        <a:tabLst>
          <a:tab pos="385221" algn="l"/>
        </a:tabLst>
        <a:defRPr sz="2000" b="1" kern="1200" spc="-54">
          <a:solidFill>
            <a:schemeClr val="tx1"/>
          </a:solidFill>
          <a:latin typeface="+mj-lt"/>
          <a:ea typeface="ＭＳ Ｐゴシック" pitchFamily="34" charset="-128"/>
          <a:cs typeface="ＭＳ Ｐゴシック" charset="0"/>
        </a:defRPr>
      </a:lvl1pPr>
      <a:lvl2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2pPr>
      <a:lvl3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3pPr>
      <a:lvl4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4pPr>
      <a:lvl5pPr algn="l" rtl="0" eaLnBrk="0" fontAlgn="base" hangingPunct="0">
        <a:lnSpc>
          <a:spcPts val="2167"/>
        </a:lnSpc>
        <a:spcBef>
          <a:spcPct val="0"/>
        </a:spcBef>
        <a:spcAft>
          <a:spcPct val="0"/>
        </a:spcAft>
        <a:buFont typeface="+mj-lt" charset="0"/>
        <a:tabLst>
          <a:tab pos="385221" algn="l"/>
        </a:tabLst>
        <a:defRPr sz="2167" b="1">
          <a:solidFill>
            <a:schemeClr val="tx1"/>
          </a:solidFill>
          <a:latin typeface="Arial" pitchFamily="34" charset="0"/>
          <a:ea typeface="ＭＳ Ｐゴシック" pitchFamily="34" charset="-128"/>
          <a:cs typeface="ＭＳ Ｐゴシック" charset="0"/>
        </a:defRPr>
      </a:lvl5pPr>
      <a:lvl6pPr marL="86674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6pPr>
      <a:lvl7pPr marL="136203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7pPr>
      <a:lvl8pPr marL="1857318"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8pPr>
      <a:lvl9pPr marL="2352603" indent="-371464" algn="l" rtl="0" eaLnBrk="1" fontAlgn="base" hangingPunct="1">
        <a:lnSpc>
          <a:spcPts val="2383"/>
        </a:lnSpc>
        <a:spcBef>
          <a:spcPct val="0"/>
        </a:spcBef>
        <a:spcAft>
          <a:spcPct val="0"/>
        </a:spcAft>
        <a:buAutoNum type="arabicPlain"/>
        <a:tabLst>
          <a:tab pos="385221" algn="l"/>
        </a:tabLst>
        <a:defRPr b="1">
          <a:solidFill>
            <a:schemeClr val="tx1"/>
          </a:solidFill>
          <a:latin typeface="Arial" pitchFamily="34" charset="0"/>
        </a:defRPr>
      </a:lvl9pPr>
    </p:titleStyle>
    <p:bodyStyle>
      <a:lvl1pPr marL="295795" indent="-295795" algn="l" rtl="0" eaLnBrk="0" fontAlgn="base" hangingPunct="0">
        <a:spcBef>
          <a:spcPct val="20000"/>
        </a:spcBef>
        <a:spcAft>
          <a:spcPct val="20000"/>
        </a:spcAft>
        <a:buClr>
          <a:srgbClr val="003399"/>
        </a:buClr>
        <a:buSzPct val="120000"/>
        <a:buBlip>
          <a:blip r:embed="rId12"/>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rgbClr val="003399"/>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rgbClr val="003399"/>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517">
          <a:solidFill>
            <a:schemeClr val="tx1"/>
          </a:solidFill>
          <a:latin typeface="+mn-lt"/>
        </a:defRPr>
      </a:lvl9pPr>
    </p:bodyStyle>
    <p:otherStyle>
      <a:defPPr>
        <a:defRPr lang="de-DE"/>
      </a:defPPr>
      <a:lvl1pPr marL="0" algn="l" defTabSz="990570" rtl="0" eaLnBrk="1" latinLnBrk="0" hangingPunct="1">
        <a:defRPr sz="1950" kern="1200">
          <a:solidFill>
            <a:schemeClr val="tx1"/>
          </a:solidFill>
          <a:latin typeface="+mn-lt"/>
          <a:ea typeface="+mn-ea"/>
          <a:cs typeface="+mn-cs"/>
        </a:defRPr>
      </a:lvl1pPr>
      <a:lvl2pPr marL="495285" algn="l" defTabSz="990570" rtl="0" eaLnBrk="1" latinLnBrk="0" hangingPunct="1">
        <a:defRPr sz="1950" kern="1200">
          <a:solidFill>
            <a:schemeClr val="tx1"/>
          </a:solidFill>
          <a:latin typeface="+mn-lt"/>
          <a:ea typeface="+mn-ea"/>
          <a:cs typeface="+mn-cs"/>
        </a:defRPr>
      </a:lvl2pPr>
      <a:lvl3pPr marL="990570" algn="l" defTabSz="990570" rtl="0" eaLnBrk="1" latinLnBrk="0" hangingPunct="1">
        <a:defRPr sz="1950" kern="1200">
          <a:solidFill>
            <a:schemeClr val="tx1"/>
          </a:solidFill>
          <a:latin typeface="+mn-lt"/>
          <a:ea typeface="+mn-ea"/>
          <a:cs typeface="+mn-cs"/>
        </a:defRPr>
      </a:lvl3pPr>
      <a:lvl4pPr marL="1485854" algn="l" defTabSz="990570" rtl="0" eaLnBrk="1" latinLnBrk="0" hangingPunct="1">
        <a:defRPr sz="1950" kern="1200">
          <a:solidFill>
            <a:schemeClr val="tx1"/>
          </a:solidFill>
          <a:latin typeface="+mn-lt"/>
          <a:ea typeface="+mn-ea"/>
          <a:cs typeface="+mn-cs"/>
        </a:defRPr>
      </a:lvl4pPr>
      <a:lvl5pPr marL="1981139" algn="l" defTabSz="990570" rtl="0" eaLnBrk="1" latinLnBrk="0" hangingPunct="1">
        <a:defRPr sz="1950" kern="1200">
          <a:solidFill>
            <a:schemeClr val="tx1"/>
          </a:solidFill>
          <a:latin typeface="+mn-lt"/>
          <a:ea typeface="+mn-ea"/>
          <a:cs typeface="+mn-cs"/>
        </a:defRPr>
      </a:lvl5pPr>
      <a:lvl6pPr marL="2476424" algn="l" defTabSz="990570" rtl="0" eaLnBrk="1" latinLnBrk="0" hangingPunct="1">
        <a:defRPr sz="1950" kern="1200">
          <a:solidFill>
            <a:schemeClr val="tx1"/>
          </a:solidFill>
          <a:latin typeface="+mn-lt"/>
          <a:ea typeface="+mn-ea"/>
          <a:cs typeface="+mn-cs"/>
        </a:defRPr>
      </a:lvl6pPr>
      <a:lvl7pPr marL="2971709" algn="l" defTabSz="990570" rtl="0" eaLnBrk="1" latinLnBrk="0" hangingPunct="1">
        <a:defRPr sz="1950" kern="1200">
          <a:solidFill>
            <a:schemeClr val="tx1"/>
          </a:solidFill>
          <a:latin typeface="+mn-lt"/>
          <a:ea typeface="+mn-ea"/>
          <a:cs typeface="+mn-cs"/>
        </a:defRPr>
      </a:lvl7pPr>
      <a:lvl8pPr marL="3466993" algn="l" defTabSz="990570" rtl="0" eaLnBrk="1" latinLnBrk="0" hangingPunct="1">
        <a:defRPr sz="1950" kern="1200">
          <a:solidFill>
            <a:schemeClr val="tx1"/>
          </a:solidFill>
          <a:latin typeface="+mn-lt"/>
          <a:ea typeface="+mn-ea"/>
          <a:cs typeface="+mn-cs"/>
        </a:defRPr>
      </a:lvl8pPr>
      <a:lvl9pPr marL="3962278" algn="l" defTabSz="990570" rtl="0" eaLnBrk="1" latinLnBrk="0" hangingPunct="1">
        <a:defRPr sz="1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projects.eclipse.org/projects/tools.buildship/downloads" TargetMode="External"/><Relationship Id="rId4" Type="http://schemas.openxmlformats.org/officeDocument/2006/relationships/hyperlink" Target="https://docs.gradle.org/current/userguide/tutorial_java_project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junit.sourceforge.net/javadoc/org/junit/Assert.html" TargetMode="External"/><Relationship Id="rId4" Type="http://schemas.openxmlformats.org/officeDocument/2006/relationships/hyperlink" Target="http://junit.or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https://github.com/Pragmatists/junitparams/tree/master/src/test/java/junitparams/usag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mockito.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jacekokrojek/math.uni.lodz.p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ithub.com/jacekokrojek/math.uni.lodz.p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615297" y="2844271"/>
            <a:ext cx="8468882" cy="1977111"/>
          </a:xfrm>
        </p:spPr>
        <p:txBody>
          <a:bodyPr/>
          <a:lstStyle/>
          <a:p>
            <a:pPr eaLnBrk="1" hangingPunct="1">
              <a:buFont typeface="+mj-lt"/>
              <a:buNone/>
              <a:defRPr/>
            </a:pPr>
            <a:r>
              <a:rPr lang="en-US" dirty="0">
                <a:ea typeface="MS PGothic" panose="020B0600070205080204" pitchFamily="34" charset="-128"/>
              </a:rPr>
              <a:t>Static testing techniques</a:t>
            </a:r>
            <a:br>
              <a:rPr lang="en-US" noProof="0" dirty="0">
                <a:ea typeface="MS PGothic" panose="020B0600070205080204" pitchFamily="34" charset="-128"/>
              </a:rPr>
            </a:br>
            <a:br>
              <a:rPr lang="en-US" noProof="0" dirty="0">
                <a:ea typeface="MS PGothic" panose="020B0600070205080204" pitchFamily="34" charset="-128"/>
              </a:rPr>
            </a:br>
            <a:endParaRPr lang="en-US" sz="1950" noProof="0" dirty="0">
              <a:ea typeface="MS PGothic" panose="020B0600070205080204" pitchFamily="34" charset="-128"/>
            </a:endParaRPr>
          </a:p>
        </p:txBody>
      </p:sp>
      <p:sp>
        <p:nvSpPr>
          <p:cNvPr id="6" name="Rectangle 5"/>
          <p:cNvSpPr/>
          <p:nvPr/>
        </p:nvSpPr>
        <p:spPr>
          <a:xfrm>
            <a:off x="372782" y="5001641"/>
            <a:ext cx="4672943" cy="646331"/>
          </a:xfrm>
          <a:prstGeom prst="rect">
            <a:avLst/>
          </a:prstGeom>
        </p:spPr>
        <p:txBody>
          <a:bodyPr wrap="square">
            <a:spAutoFit/>
          </a:bodyPr>
          <a:lstStyle/>
          <a:p>
            <a:r>
              <a:rPr lang="en-GB" sz="1200" spc="-54" dirty="0">
                <a:solidFill>
                  <a:srgbClr val="213E7F"/>
                </a:solidFill>
                <a:latin typeface="+mj-lt"/>
                <a:ea typeface="MS PGothic" panose="020B0600070205080204" pitchFamily="34" charset="-128"/>
                <a:cs typeface="ＭＳ Ｐゴシック" charset="0"/>
              </a:rPr>
              <a:t>Prepared by: </a:t>
            </a:r>
            <a:r>
              <a:rPr lang="pl-PL" sz="1200" spc="-54" dirty="0">
                <a:solidFill>
                  <a:srgbClr val="213E7F"/>
                </a:solidFill>
                <a:latin typeface="+mj-lt"/>
                <a:ea typeface="MS PGothic" panose="020B0600070205080204" pitchFamily="34" charset="-128"/>
                <a:cs typeface="ＭＳ Ｐゴシック" charset="0"/>
              </a:rPr>
              <a:t> Jacek Okrojek</a:t>
            </a:r>
            <a:endParaRPr lang="en-GB" sz="1200" spc="-54" dirty="0">
              <a:solidFill>
                <a:srgbClr val="213E7F"/>
              </a:solidFill>
              <a:latin typeface="+mj-lt"/>
              <a:ea typeface="MS PGothic" panose="020B0600070205080204" pitchFamily="34" charset="-128"/>
              <a:cs typeface="ＭＳ Ｐゴシック" charset="0"/>
            </a:endParaRPr>
          </a:p>
          <a:p>
            <a:r>
              <a:rPr lang="pl-PL" sz="1200" spc="-54" dirty="0">
                <a:solidFill>
                  <a:srgbClr val="213E7F"/>
                </a:solidFill>
                <a:latin typeface="+mj-lt"/>
                <a:ea typeface="MS PGothic" panose="020B0600070205080204" pitchFamily="34" charset="-128"/>
                <a:cs typeface="ＭＳ Ｐゴシック" charset="0"/>
              </a:rPr>
              <a:t>28 </a:t>
            </a:r>
            <a:r>
              <a:rPr lang="pl-PL" sz="1200" spc="-54" dirty="0" err="1">
                <a:solidFill>
                  <a:srgbClr val="213E7F"/>
                </a:solidFill>
                <a:latin typeface="+mj-lt"/>
                <a:ea typeface="MS PGothic" panose="020B0600070205080204" pitchFamily="34" charset="-128"/>
                <a:cs typeface="ＭＳ Ｐゴシック" charset="0"/>
              </a:rPr>
              <a:t>October</a:t>
            </a:r>
            <a:r>
              <a:rPr lang="pl-PL" sz="1200" spc="-54" dirty="0">
                <a:solidFill>
                  <a:srgbClr val="213E7F"/>
                </a:solidFill>
                <a:latin typeface="+mj-lt"/>
                <a:ea typeface="MS PGothic" panose="020B0600070205080204" pitchFamily="34" charset="-128"/>
                <a:cs typeface="ＭＳ Ｐゴシック" charset="0"/>
              </a:rPr>
              <a:t> </a:t>
            </a:r>
            <a:r>
              <a:rPr lang="en-GB" sz="1200" spc="-54" dirty="0">
                <a:solidFill>
                  <a:srgbClr val="213E7F"/>
                </a:solidFill>
                <a:latin typeface="+mj-lt"/>
                <a:ea typeface="MS PGothic" panose="020B0600070205080204" pitchFamily="34" charset="-128"/>
                <a:cs typeface="ＭＳ Ｐゴシック" charset="0"/>
              </a:rPr>
              <a:t> 201</a:t>
            </a:r>
            <a:r>
              <a:rPr lang="pl-PL" sz="1200" spc="-54" dirty="0">
                <a:solidFill>
                  <a:srgbClr val="213E7F"/>
                </a:solidFill>
                <a:latin typeface="+mj-lt"/>
                <a:ea typeface="MS PGothic" panose="020B0600070205080204" pitchFamily="34" charset="-128"/>
                <a:cs typeface="ＭＳ Ｐゴシック" charset="0"/>
              </a:rPr>
              <a:t>6</a:t>
            </a:r>
            <a:endParaRPr lang="en-GB" sz="1200" spc="-54" dirty="0">
              <a:solidFill>
                <a:srgbClr val="213E7F"/>
              </a:solidFill>
              <a:latin typeface="+mj-lt"/>
              <a:ea typeface="MS PGothic" panose="020B0600070205080204" pitchFamily="34" charset="-128"/>
              <a:cs typeface="ＭＳ Ｐゴシック" charset="0"/>
            </a:endParaRPr>
          </a:p>
          <a:p>
            <a:r>
              <a:rPr lang="en-GB" sz="1200" spc="-54" dirty="0">
                <a:solidFill>
                  <a:srgbClr val="213E7F"/>
                </a:solidFill>
                <a:latin typeface="+mj-lt"/>
                <a:ea typeface="MS PGothic" panose="020B0600070205080204" pitchFamily="34" charset="-128"/>
                <a:cs typeface="ＭＳ Ｐゴシック" charset="0"/>
              </a:rPr>
              <a:t>Version: </a:t>
            </a:r>
            <a:r>
              <a:rPr lang="pl-PL" sz="1200" spc="-54">
                <a:solidFill>
                  <a:srgbClr val="213E7F"/>
                </a:solidFill>
                <a:latin typeface="+mj-lt"/>
                <a:ea typeface="MS PGothic" panose="020B0600070205080204" pitchFamily="34" charset="-128"/>
                <a:cs typeface="ＭＳ Ｐゴシック" charset="0"/>
              </a:rPr>
              <a:t> 1.1</a:t>
            </a:r>
            <a:endParaRPr lang="en-GB" sz="1200" spc="-54" dirty="0">
              <a:solidFill>
                <a:srgbClr val="213E7F"/>
              </a:solidFill>
              <a:latin typeface="+mj-lt"/>
              <a:ea typeface="MS PGothic" panose="020B0600070205080204" pitchFamily="34" charset="-128"/>
              <a:cs typeface="ＭＳ Ｐゴシック" charset="0"/>
            </a:endParaRPr>
          </a:p>
        </p:txBody>
      </p:sp>
    </p:spTree>
    <p:extLst>
      <p:ext uri="{BB962C8B-B14F-4D97-AF65-F5344CB8AC3E}">
        <p14:creationId xmlns:p14="http://schemas.microsoft.com/office/powerpoint/2010/main" val="40195073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According to its definition by McCabe1996 </a:t>
            </a:r>
            <a:r>
              <a:rPr lang="en-US" dirty="0" err="1"/>
              <a:t>cyclomatic</a:t>
            </a:r>
            <a:r>
              <a:rPr lang="en-US" dirty="0"/>
              <a:t> complexity is the minimum number of paths that can, in (linear) combination, generate all possible paths through a method. Thus the complexity value can serve as an indication for the number of unit test cases to fully cover a certain piece of software. </a:t>
            </a:r>
          </a:p>
          <a:p>
            <a:r>
              <a:rPr lang="en-US" dirty="0" err="1"/>
              <a:t>JaCoCo</a:t>
            </a:r>
            <a:r>
              <a:rPr lang="en-US" dirty="0"/>
              <a:t> calculates </a:t>
            </a:r>
            <a:r>
              <a:rPr lang="en-US" dirty="0" err="1"/>
              <a:t>cyclomatic</a:t>
            </a:r>
            <a:r>
              <a:rPr lang="en-US" dirty="0"/>
              <a:t> complexity of a method with the following equivalent equation based on the number of branches (B) and the number of decision points (D):</a:t>
            </a:r>
          </a:p>
          <a:p>
            <a:pPr lvl="1"/>
            <a:r>
              <a:rPr lang="en-US" dirty="0"/>
              <a:t>v(G) = B - D + 1</a:t>
            </a:r>
          </a:p>
          <a:p>
            <a:r>
              <a:rPr lang="en-US" dirty="0"/>
              <a:t>There are studies showing that </a:t>
            </a:r>
            <a:r>
              <a:rPr lang="en-US" dirty="0" err="1"/>
              <a:t>cyclomatic</a:t>
            </a:r>
            <a:r>
              <a:rPr lang="en-US" dirty="0"/>
              <a:t> complexity lower then 8 leads to fewer faults and better quality but there is constant debate on how reliable are results of those studies</a:t>
            </a:r>
          </a:p>
          <a:p>
            <a:endParaRPr lang="en-US" dirty="0"/>
          </a:p>
        </p:txBody>
      </p:sp>
      <p:sp>
        <p:nvSpPr>
          <p:cNvPr id="3" name="Title 2"/>
          <p:cNvSpPr>
            <a:spLocks noGrp="1"/>
          </p:cNvSpPr>
          <p:nvPr>
            <p:ph type="title"/>
          </p:nvPr>
        </p:nvSpPr>
        <p:spPr/>
        <p:txBody>
          <a:bodyPr/>
          <a:lstStyle/>
          <a:p>
            <a:r>
              <a:rPr lang="en-US" dirty="0" err="1"/>
              <a:t>Cyclomatic</a:t>
            </a:r>
            <a:r>
              <a:rPr lang="en-US" dirty="0"/>
              <a:t> </a:t>
            </a:r>
            <a:r>
              <a:rPr lang="en-US" dirty="0" err="1"/>
              <a:t>comlexity</a:t>
            </a:r>
            <a:endParaRPr lang="en-US" dirty="0"/>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void 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60590017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9071322" cy="5378450"/>
          </a:xfrm>
        </p:spPr>
        <p:txBody>
          <a:bodyPr/>
          <a:lstStyle/>
          <a:p>
            <a:r>
              <a:rPr lang="pl-PL" dirty="0"/>
              <a:t>100% MC/DC </a:t>
            </a:r>
            <a:r>
              <a:rPr lang="pl-PL" dirty="0" err="1"/>
              <a:t>coverage</a:t>
            </a:r>
            <a:r>
              <a:rPr lang="pl-PL" dirty="0"/>
              <a:t> for </a:t>
            </a:r>
            <a:r>
              <a:rPr lang="pl-PL" dirty="0" err="1"/>
              <a:t>avionic</a:t>
            </a:r>
            <a:r>
              <a:rPr lang="pl-PL" dirty="0"/>
              <a:t> software (DO-178B)</a:t>
            </a:r>
          </a:p>
          <a:p>
            <a:r>
              <a:rPr lang="pl-PL" dirty="0" err="1"/>
              <a:t>Higher</a:t>
            </a:r>
            <a:r>
              <a:rPr lang="pl-PL" dirty="0"/>
              <a:t> </a:t>
            </a:r>
            <a:r>
              <a:rPr lang="pl-PL" dirty="0" err="1"/>
              <a:t>coverage</a:t>
            </a:r>
            <a:r>
              <a:rPr lang="pl-PL" dirty="0"/>
              <a:t> for </a:t>
            </a:r>
            <a:r>
              <a:rPr lang="pl-PL" dirty="0" err="1"/>
              <a:t>critical</a:t>
            </a:r>
            <a:r>
              <a:rPr lang="pl-PL" dirty="0"/>
              <a:t> </a:t>
            </a:r>
            <a:r>
              <a:rPr lang="pl-PL" dirty="0" err="1"/>
              <a:t>or</a:t>
            </a:r>
            <a:r>
              <a:rPr lang="pl-PL" dirty="0"/>
              <a:t> </a:t>
            </a:r>
            <a:r>
              <a:rPr lang="pl-PL" dirty="0" err="1"/>
              <a:t>complex</a:t>
            </a:r>
            <a:r>
              <a:rPr lang="pl-PL" dirty="0"/>
              <a:t> </a:t>
            </a:r>
            <a:r>
              <a:rPr lang="pl-PL" dirty="0" err="1"/>
              <a:t>parts</a:t>
            </a:r>
            <a:r>
              <a:rPr lang="pl-PL" dirty="0"/>
              <a:t> of program</a:t>
            </a:r>
          </a:p>
          <a:p>
            <a:r>
              <a:rPr lang="pl-PL" dirty="0" err="1"/>
              <a:t>Usaully</a:t>
            </a:r>
            <a:r>
              <a:rPr lang="pl-PL" dirty="0"/>
              <a:t> 100% </a:t>
            </a:r>
            <a:r>
              <a:rPr lang="pl-PL" dirty="0" err="1"/>
              <a:t>coverage</a:t>
            </a:r>
            <a:r>
              <a:rPr lang="pl-PL" dirty="0"/>
              <a:t> </a:t>
            </a:r>
            <a:r>
              <a:rPr lang="pl-PL" dirty="0" err="1"/>
              <a:t>means</a:t>
            </a:r>
            <a:r>
              <a:rPr lang="pl-PL" dirty="0"/>
              <a:t> </a:t>
            </a:r>
            <a:r>
              <a:rPr lang="pl-PL" dirty="0" err="1"/>
              <a:t>that</a:t>
            </a:r>
            <a:r>
              <a:rPr lang="pl-PL" dirty="0"/>
              <a:t> test </a:t>
            </a:r>
            <a:r>
              <a:rPr lang="pl-PL" dirty="0" err="1"/>
              <a:t>were</a:t>
            </a:r>
            <a:r>
              <a:rPr lang="pl-PL" dirty="0"/>
              <a:t> </a:t>
            </a:r>
            <a:r>
              <a:rPr lang="pl-PL" dirty="0" err="1"/>
              <a:t>written</a:t>
            </a:r>
            <a:r>
              <a:rPr lang="pl-PL" dirty="0"/>
              <a:t> </a:t>
            </a:r>
            <a:r>
              <a:rPr lang="pl-PL" dirty="0" err="1"/>
              <a:t>only</a:t>
            </a:r>
            <a:r>
              <a:rPr lang="pl-PL" dirty="0"/>
              <a:t> to </a:t>
            </a:r>
            <a:r>
              <a:rPr lang="pl-PL" dirty="0" err="1"/>
              <a:t>satisfy</a:t>
            </a:r>
            <a:r>
              <a:rPr lang="pl-PL" dirty="0"/>
              <a:t> </a:t>
            </a:r>
            <a:r>
              <a:rPr lang="pl-PL" dirty="0" err="1"/>
              <a:t>criteria</a:t>
            </a:r>
            <a:endParaRPr lang="pl-PL" dirty="0"/>
          </a:p>
          <a:p>
            <a:endParaRPr lang="pl-PL" dirty="0"/>
          </a:p>
          <a:p>
            <a:pPr marL="714375" indent="0">
              <a:buNone/>
            </a:pPr>
            <a:r>
              <a:rPr lang="pl-PL" i="1" dirty="0"/>
              <a:t>"100% </a:t>
            </a:r>
            <a:r>
              <a:rPr lang="pl-PL" i="1" dirty="0" err="1"/>
              <a:t>code</a:t>
            </a:r>
            <a:r>
              <a:rPr lang="pl-PL" i="1" dirty="0"/>
              <a:t> </a:t>
            </a:r>
            <a:r>
              <a:rPr lang="pl-PL" i="1" dirty="0" err="1"/>
              <a:t>coverage</a:t>
            </a:r>
            <a:r>
              <a:rPr lang="pl-PL" i="1" dirty="0"/>
              <a:t> </a:t>
            </a:r>
            <a:r>
              <a:rPr lang="pl-PL" i="1" dirty="0" err="1"/>
              <a:t>isn't</a:t>
            </a:r>
            <a:r>
              <a:rPr lang="pl-PL" i="1" dirty="0"/>
              <a:t> </a:t>
            </a:r>
            <a:r>
              <a:rPr lang="pl-PL" i="1" dirty="0" err="1"/>
              <a:t>an</a:t>
            </a:r>
            <a:r>
              <a:rPr lang="pl-PL" i="1" dirty="0"/>
              <a:t> </a:t>
            </a:r>
            <a:r>
              <a:rPr lang="pl-PL" i="1" dirty="0" err="1"/>
              <a:t>achievement</a:t>
            </a:r>
            <a:r>
              <a:rPr lang="pl-PL" i="1" dirty="0"/>
              <a:t>, </a:t>
            </a:r>
            <a:r>
              <a:rPr lang="pl-PL" i="1" dirty="0" err="1"/>
              <a:t>it</a:t>
            </a:r>
            <a:r>
              <a:rPr lang="pl-PL" i="1" dirty="0"/>
              <a:t> </a:t>
            </a:r>
            <a:r>
              <a:rPr lang="pl-PL" i="1" dirty="0" err="1"/>
              <a:t>is</a:t>
            </a:r>
            <a:r>
              <a:rPr lang="pl-PL" i="1" dirty="0"/>
              <a:t> a minimum </a:t>
            </a:r>
            <a:r>
              <a:rPr lang="pl-PL" i="1" dirty="0" err="1"/>
              <a:t>requirement</a:t>
            </a:r>
            <a:r>
              <a:rPr lang="pl-PL" i="1" dirty="0"/>
              <a:t>. </a:t>
            </a:r>
            <a:r>
              <a:rPr lang="pl-PL" i="1" dirty="0" err="1"/>
              <a:t>If</a:t>
            </a:r>
            <a:r>
              <a:rPr lang="pl-PL" i="1" dirty="0"/>
              <a:t> </a:t>
            </a:r>
            <a:r>
              <a:rPr lang="pl-PL" i="1" dirty="0" err="1"/>
              <a:t>you</a:t>
            </a:r>
            <a:r>
              <a:rPr lang="pl-PL" i="1" dirty="0"/>
              <a:t> </a:t>
            </a:r>
            <a:r>
              <a:rPr lang="pl-PL" i="1" dirty="0" err="1"/>
              <a:t>write</a:t>
            </a:r>
            <a:r>
              <a:rPr lang="pl-PL" i="1" dirty="0"/>
              <a:t> a </a:t>
            </a:r>
            <a:r>
              <a:rPr lang="pl-PL" i="1" dirty="0" err="1"/>
              <a:t>line</a:t>
            </a:r>
            <a:r>
              <a:rPr lang="pl-PL" i="1" dirty="0"/>
              <a:t> of </a:t>
            </a:r>
            <a:r>
              <a:rPr lang="pl-PL" i="1" dirty="0" err="1"/>
              <a:t>code</a:t>
            </a:r>
            <a:r>
              <a:rPr lang="pl-PL" i="1" dirty="0"/>
              <a:t> </a:t>
            </a:r>
            <a:r>
              <a:rPr lang="pl-PL" i="1" dirty="0" err="1"/>
              <a:t>you'd</a:t>
            </a:r>
            <a:r>
              <a:rPr lang="pl-PL" i="1" dirty="0"/>
              <a:t> </a:t>
            </a:r>
            <a:r>
              <a:rPr lang="pl-PL" i="1" dirty="0" err="1"/>
              <a:t>better</a:t>
            </a:r>
            <a:r>
              <a:rPr lang="pl-PL" i="1" dirty="0"/>
              <a:t> test </a:t>
            </a:r>
            <a:r>
              <a:rPr lang="pl-PL" i="1" dirty="0" err="1"/>
              <a:t>it</a:t>
            </a:r>
            <a:r>
              <a:rPr lang="pl-PL" i="1" dirty="0"/>
              <a:t>" – Robert Martin</a:t>
            </a:r>
          </a:p>
          <a:p>
            <a:endParaRPr lang="pl-PL" dirty="0"/>
          </a:p>
          <a:p>
            <a:endParaRPr lang="en-US" dirty="0"/>
          </a:p>
        </p:txBody>
      </p:sp>
      <p:sp>
        <p:nvSpPr>
          <p:cNvPr id="3" name="Title 2"/>
          <p:cNvSpPr>
            <a:spLocks noGrp="1"/>
          </p:cNvSpPr>
          <p:nvPr>
            <p:ph type="title"/>
          </p:nvPr>
        </p:nvSpPr>
        <p:spPr/>
        <p:txBody>
          <a:bodyPr/>
          <a:lstStyle/>
          <a:p>
            <a:r>
              <a:rPr lang="pl-PL" dirty="0"/>
              <a:t>How much </a:t>
            </a:r>
            <a:r>
              <a:rPr lang="pl-PL" dirty="0" err="1"/>
              <a:t>should</a:t>
            </a:r>
            <a:r>
              <a:rPr lang="pl-PL" dirty="0"/>
              <a:t> </a:t>
            </a:r>
            <a:r>
              <a:rPr lang="pl-PL" dirty="0" err="1"/>
              <a:t>you</a:t>
            </a:r>
            <a:r>
              <a:rPr lang="pl-PL" dirty="0"/>
              <a:t> </a:t>
            </a:r>
            <a:r>
              <a:rPr lang="pl-PL" dirty="0" err="1"/>
              <a:t>achieve</a:t>
            </a:r>
            <a:endParaRPr lang="en-US" dirty="0"/>
          </a:p>
        </p:txBody>
      </p:sp>
    </p:spTree>
    <p:extLst>
      <p:ext uri="{BB962C8B-B14F-4D97-AF65-F5344CB8AC3E}">
        <p14:creationId xmlns:p14="http://schemas.microsoft.com/office/powerpoint/2010/main" val="33170876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4247073"/>
          </a:xfrm>
        </p:spPr>
        <p:txBody>
          <a:bodyPr/>
          <a:lstStyle/>
          <a:p>
            <a:r>
              <a:rPr lang="en-US" dirty="0"/>
              <a:t>Build tool</a:t>
            </a:r>
          </a:p>
          <a:p>
            <a:r>
              <a:rPr lang="en-US" dirty="0" err="1"/>
              <a:t>Build.gradle</a:t>
            </a:r>
            <a:r>
              <a:rPr lang="en-US" dirty="0"/>
              <a:t> file used for configuration</a:t>
            </a:r>
          </a:p>
          <a:p>
            <a:r>
              <a:rPr lang="en-US" dirty="0"/>
              <a:t>Java plugin assumes that</a:t>
            </a:r>
          </a:p>
          <a:p>
            <a:pPr lvl="1"/>
            <a:r>
              <a:rPr lang="en-US" dirty="0"/>
              <a:t>/</a:t>
            </a:r>
            <a:r>
              <a:rPr lang="en-US" dirty="0" err="1"/>
              <a:t>src</a:t>
            </a:r>
            <a:r>
              <a:rPr lang="en-US" dirty="0"/>
              <a:t>/main/java</a:t>
            </a:r>
          </a:p>
          <a:p>
            <a:pPr lvl="1"/>
            <a:r>
              <a:rPr lang="en-US" dirty="0"/>
              <a:t>/</a:t>
            </a:r>
            <a:r>
              <a:rPr lang="en-US" dirty="0" err="1"/>
              <a:t>src</a:t>
            </a:r>
            <a:r>
              <a:rPr lang="en-US" dirty="0"/>
              <a:t>/test/java</a:t>
            </a:r>
          </a:p>
          <a:p>
            <a:r>
              <a:rPr lang="en-US" dirty="0"/>
              <a:t>Building project</a:t>
            </a:r>
          </a:p>
          <a:p>
            <a:pPr lvl="1"/>
            <a:r>
              <a:rPr lang="en-US" dirty="0" err="1"/>
              <a:t>gradle</a:t>
            </a:r>
            <a:r>
              <a:rPr lang="en-US" dirty="0"/>
              <a:t> build</a:t>
            </a:r>
          </a:p>
          <a:p>
            <a:pPr marL="0" indent="0">
              <a:buNone/>
            </a:pPr>
            <a:endParaRPr lang="en-US" dirty="0"/>
          </a:p>
        </p:txBody>
      </p:sp>
      <p:sp>
        <p:nvSpPr>
          <p:cNvPr id="3" name="Title 2"/>
          <p:cNvSpPr>
            <a:spLocks noGrp="1"/>
          </p:cNvSpPr>
          <p:nvPr>
            <p:ph type="title"/>
          </p:nvPr>
        </p:nvSpPr>
        <p:spPr/>
        <p:txBody>
          <a:bodyPr/>
          <a:lstStyle/>
          <a:p>
            <a:r>
              <a:rPr lang="en-US" dirty="0" err="1"/>
              <a:t>Gradle</a:t>
            </a:r>
            <a:endParaRPr lang="en-US" dirty="0"/>
          </a:p>
        </p:txBody>
      </p:sp>
      <p:sp>
        <p:nvSpPr>
          <p:cNvPr id="5" name="TextBox 4"/>
          <p:cNvSpPr txBox="1"/>
          <p:nvPr/>
        </p:nvSpPr>
        <p:spPr bwMode="auto">
          <a:xfrm>
            <a:off x="4965291" y="1057003"/>
            <a:ext cx="5041006" cy="1846659"/>
          </a:xfrm>
          <a:prstGeom prst="rect">
            <a:avLst/>
          </a:prstGeom>
          <a:noFill/>
          <a:ln w="9525">
            <a:noFill/>
            <a:miter lim="800000"/>
            <a:headEnd/>
            <a:tailEnd/>
          </a:ln>
        </p:spPr>
        <p:txBody>
          <a:bodyPr wrap="square" lIns="0" tIns="0" rIns="0" bIns="0" rtlCol="0">
            <a:spAutoFit/>
          </a:bodyPr>
          <a:lstStyle/>
          <a:p>
            <a:r>
              <a:rPr lang="pl-PL" sz="1000" dirty="0" err="1">
                <a:latin typeface="Courier New" panose="02070309020205020404" pitchFamily="49" charset="0"/>
                <a:cs typeface="Courier New" panose="02070309020205020404" pitchFamily="49" charset="0"/>
              </a:rPr>
              <a:t>apply</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plugin</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java</a:t>
            </a: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sourceCompatibility</a:t>
            </a:r>
            <a:r>
              <a:rPr lang="pl-PL" sz="1000" dirty="0">
                <a:latin typeface="Courier New" panose="02070309020205020404" pitchFamily="49" charset="0"/>
                <a:cs typeface="Courier New" panose="02070309020205020404" pitchFamily="49" charset="0"/>
              </a:rPr>
              <a:t> = 1.7</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version = '1.0'</a:t>
            </a:r>
            <a:br>
              <a:rPr lang="pl-PL" sz="1000" dirty="0">
                <a:latin typeface="Courier New" panose="02070309020205020404" pitchFamily="49" charset="0"/>
                <a:cs typeface="Courier New" panose="02070309020205020404" pitchFamily="49" charset="0"/>
              </a:rPr>
            </a:b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repositories</a:t>
            </a:r>
            <a:r>
              <a:rPr lang="pl-PL" sz="1000" dirty="0">
                <a:latin typeface="Courier New" panose="02070309020205020404" pitchFamily="49" charset="0"/>
                <a:cs typeface="Courier New" panose="02070309020205020404" pitchFamily="49" charset="0"/>
              </a:rPr>
              <a:t> {</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mavenCentral</a:t>
            </a: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a:t>
            </a:r>
            <a:br>
              <a:rPr lang="pl-PL" sz="1000" dirty="0">
                <a:latin typeface="Courier New" panose="02070309020205020404" pitchFamily="49" charset="0"/>
                <a:cs typeface="Courier New" panose="02070309020205020404" pitchFamily="49" charset="0"/>
              </a:rPr>
            </a:br>
            <a:br>
              <a:rPr lang="pl-PL" sz="1000" dirty="0">
                <a:latin typeface="Courier New" panose="02070309020205020404" pitchFamily="49" charset="0"/>
                <a:cs typeface="Courier New" panose="02070309020205020404" pitchFamily="49" charset="0"/>
              </a:rPr>
            </a:br>
            <a:r>
              <a:rPr lang="pl-PL" sz="1000" dirty="0" err="1">
                <a:latin typeface="Courier New" panose="02070309020205020404" pitchFamily="49" charset="0"/>
                <a:cs typeface="Courier New" panose="02070309020205020404" pitchFamily="49" charset="0"/>
              </a:rPr>
              <a:t>dependencies</a:t>
            </a:r>
            <a:r>
              <a:rPr lang="pl-PL" sz="1000" dirty="0">
                <a:latin typeface="Courier New" panose="02070309020205020404" pitchFamily="49" charset="0"/>
                <a:cs typeface="Courier New" panose="02070309020205020404" pitchFamily="49" charset="0"/>
              </a:rPr>
              <a:t> {</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testCompile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group</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junit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name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junit</a:t>
            </a:r>
            <a:r>
              <a:rPr lang="pl-PL" sz="1000" dirty="0">
                <a:latin typeface="Courier New" panose="02070309020205020404" pitchFamily="49" charset="0"/>
                <a:cs typeface="Courier New" panose="02070309020205020404" pitchFamily="49" charset="0"/>
              </a:rPr>
              <a:t>', version: '4.11'</a:t>
            </a:r>
            <a:br>
              <a:rPr lang="pl-PL" sz="1000" dirty="0">
                <a:latin typeface="Courier New" panose="02070309020205020404" pitchFamily="49" charset="0"/>
                <a:cs typeface="Courier New" panose="02070309020205020404" pitchFamily="49" charset="0"/>
              </a:rPr>
            </a:br>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FontTx/>
              <a:buNone/>
            </a:pPr>
            <a:r>
              <a:rPr lang="pl-PL" sz="1200" kern="0" dirty="0" err="1"/>
              <a:t>Gradle</a:t>
            </a:r>
            <a:r>
              <a:rPr lang="pl-PL" sz="1200" kern="0" dirty="0"/>
              <a:t> </a:t>
            </a:r>
            <a:r>
              <a:rPr lang="pl-PL" sz="1200" kern="0" dirty="0" err="1"/>
              <a:t>Quick</a:t>
            </a:r>
            <a:r>
              <a:rPr lang="pl-PL" sz="1200" kern="0" dirty="0"/>
              <a:t> Start to Java </a:t>
            </a:r>
            <a:r>
              <a:rPr lang="en-US" sz="1200" kern="0" dirty="0">
                <a:hlinkClick r:id="rId4"/>
              </a:rPr>
              <a:t>https://docs.gradle.org/current/userguide/tutorial_java_projects.html</a:t>
            </a:r>
            <a:endParaRPr lang="pl-PL" sz="1200" kern="0" dirty="0"/>
          </a:p>
          <a:p>
            <a:pPr marL="0" indent="0">
              <a:buFontTx/>
              <a:buNone/>
            </a:pPr>
            <a:r>
              <a:rPr lang="pl-PL" sz="1200" kern="0" dirty="0" err="1"/>
              <a:t>Buildship</a:t>
            </a:r>
            <a:r>
              <a:rPr lang="pl-PL" sz="1200" kern="0" dirty="0"/>
              <a:t> – </a:t>
            </a:r>
            <a:r>
              <a:rPr lang="pl-PL" sz="1200" kern="0" dirty="0" err="1"/>
              <a:t>Gradle</a:t>
            </a:r>
            <a:r>
              <a:rPr lang="pl-PL" sz="1200" kern="0" dirty="0"/>
              <a:t> </a:t>
            </a:r>
            <a:r>
              <a:rPr lang="pl-PL" sz="1200" kern="0" dirty="0" err="1"/>
              <a:t>plugin</a:t>
            </a:r>
            <a:r>
              <a:rPr lang="pl-PL" sz="1200" kern="0" dirty="0"/>
              <a:t> for </a:t>
            </a:r>
            <a:r>
              <a:rPr lang="pl-PL" sz="1200" kern="0" dirty="0" err="1"/>
              <a:t>Eclipse</a:t>
            </a:r>
            <a:r>
              <a:rPr lang="pl-PL" sz="1200" kern="0" dirty="0"/>
              <a:t> </a:t>
            </a:r>
            <a:r>
              <a:rPr lang="en-US" sz="1200" kern="0" dirty="0">
                <a:hlinkClick r:id="rId5"/>
              </a:rPr>
              <a:t>http://projects.eclipse.org/projects/tools.buildship/downloads</a:t>
            </a:r>
            <a:endParaRPr lang="pl-PL" sz="1200" kern="0" dirty="0"/>
          </a:p>
          <a:p>
            <a:pPr marL="0" indent="0">
              <a:buFontTx/>
              <a:buNone/>
            </a:pPr>
            <a:endParaRPr lang="en-US" kern="0" dirty="0"/>
          </a:p>
        </p:txBody>
      </p:sp>
    </p:spTree>
    <p:extLst>
      <p:ext uri="{BB962C8B-B14F-4D97-AF65-F5344CB8AC3E}">
        <p14:creationId xmlns:p14="http://schemas.microsoft.com/office/powerpoint/2010/main" val="24920073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Testing framework for Java programming language used for unit, integration, system and acceptance tests</a:t>
            </a:r>
          </a:p>
          <a:p>
            <a:r>
              <a:rPr lang="en-US" dirty="0"/>
              <a:t>Executes tests and provides tools for checking results</a:t>
            </a:r>
          </a:p>
          <a:p>
            <a:endParaRPr lang="en-US" dirty="0"/>
          </a:p>
          <a:p>
            <a:pPr marL="0" indent="0">
              <a:buNone/>
            </a:pPr>
            <a:endParaRPr lang="en-US" dirty="0"/>
          </a:p>
        </p:txBody>
      </p:sp>
      <p:sp>
        <p:nvSpPr>
          <p:cNvPr id="3" name="Title 2"/>
          <p:cNvSpPr>
            <a:spLocks noGrp="1"/>
          </p:cNvSpPr>
          <p:nvPr>
            <p:ph type="title"/>
          </p:nvPr>
        </p:nvSpPr>
        <p:spPr/>
        <p:txBody>
          <a:bodyPr/>
          <a:lstStyle/>
          <a:p>
            <a:r>
              <a:rPr lang="en-US" dirty="0" err="1"/>
              <a:t>JUnit</a:t>
            </a:r>
            <a:endParaRPr lang="en-US" dirty="0"/>
          </a:p>
        </p:txBody>
      </p:sp>
      <p:sp>
        <p:nvSpPr>
          <p:cNvPr id="5" name="TextBox 4"/>
          <p:cNvSpPr txBox="1"/>
          <p:nvPr/>
        </p:nvSpPr>
        <p:spPr bwMode="auto">
          <a:xfrm>
            <a:off x="4965291" y="1057003"/>
            <a:ext cx="5041006" cy="4616648"/>
          </a:xfrm>
          <a:prstGeom prst="rect">
            <a:avLst/>
          </a:prstGeom>
          <a:noFill/>
          <a:ln w="9525">
            <a:noFill/>
            <a:miter lim="800000"/>
            <a:headEnd/>
            <a:tailEnd/>
          </a:ln>
        </p:spPr>
        <p:txBody>
          <a:bodyPr wrap="square" lIns="0" tIns="0" rIns="0" bIns="0" rtlCol="0">
            <a:spAutoFit/>
          </a:bodyPr>
          <a:lstStyle/>
          <a:p>
            <a:r>
              <a:rPr lang="pl-PL" sz="1000" dirty="0">
                <a:latin typeface="Courier New" panose="02070309020205020404" pitchFamily="49" charset="0"/>
                <a:cs typeface="Courier New" panose="02070309020205020404" pitchFamily="49" charset="0"/>
              </a:rPr>
              <a:t>import </a:t>
            </a:r>
            <a:r>
              <a:rPr lang="pl-PL" sz="1000" dirty="0" err="1">
                <a:latin typeface="Courier New" panose="02070309020205020404" pitchFamily="49" charset="0"/>
                <a:cs typeface="Courier New" panose="02070309020205020404" pitchFamily="49" charset="0"/>
              </a:rPr>
              <a:t>org.junit</a:t>
            </a:r>
            <a:r>
              <a:rPr lang="pl-PL" sz="1000" dirty="0">
                <a:latin typeface="Courier New" panose="02070309020205020404" pitchFamily="49" charset="0"/>
                <a:cs typeface="Courier New" panose="02070309020205020404" pitchFamily="49" charset="0"/>
              </a:rPr>
              <a:t>.*;</a:t>
            </a:r>
          </a:p>
          <a:p>
            <a:r>
              <a:rPr lang="pl-PL" sz="1000" dirty="0">
                <a:latin typeface="Courier New" panose="02070309020205020404" pitchFamily="49" charset="0"/>
                <a:cs typeface="Courier New" panose="02070309020205020404" pitchFamily="49" charset="0"/>
              </a:rPr>
              <a:t>import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org.junit.Assert</a:t>
            </a:r>
            <a:r>
              <a:rPr lang="pl-PL" sz="1000" dirty="0">
                <a:latin typeface="Courier New" panose="02070309020205020404" pitchFamily="49" charset="0"/>
                <a:cs typeface="Courier New" panose="02070309020205020404" pitchFamily="49" charset="0"/>
              </a:rPr>
              <a:t>.*;</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TestFoobar</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BeforeClass</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setUpClass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r>
              <a:rPr lang="pl-PL" sz="1000" dirty="0">
                <a:latin typeface="Courier New" panose="02070309020205020404" pitchFamily="49" charset="0"/>
                <a:cs typeface="Courier New" panose="02070309020205020404" pitchFamily="49" charset="0"/>
              </a:rPr>
              <a:t> the </a:t>
            </a:r>
            <a:r>
              <a:rPr lang="pl-PL" sz="1000" dirty="0" err="1">
                <a:latin typeface="Courier New" panose="02070309020205020404" pitchFamily="49" charset="0"/>
                <a:cs typeface="Courier New" panose="02070309020205020404" pitchFamily="49" charset="0"/>
              </a:rPr>
              <a:t>first</a:t>
            </a:r>
            <a:r>
              <a:rPr lang="pl-PL" sz="1000" dirty="0">
                <a:latin typeface="Courier New" panose="02070309020205020404" pitchFamily="49" charset="0"/>
                <a:cs typeface="Courier New" panose="02070309020205020404" pitchFamily="49" charset="0"/>
              </a:rPr>
              <a:t> test </a:t>
            </a:r>
            <a:r>
              <a:rPr lang="pl-PL" sz="1000" dirty="0" err="1">
                <a:latin typeface="Courier New" panose="02070309020205020404" pitchFamily="49" charset="0"/>
                <a:cs typeface="Courier New" panose="02070309020205020404" pitchFamily="49" charset="0"/>
              </a:rPr>
              <a:t>method</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setUp</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before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each</a:t>
            </a:r>
            <a:r>
              <a:rPr lang="pl-PL" sz="1000" dirty="0">
                <a:latin typeface="Courier New" panose="02070309020205020404" pitchFamily="49" charset="0"/>
                <a:cs typeface="Courier New" panose="02070309020205020404" pitchFamily="49" charset="0"/>
              </a:rPr>
              <a:t> test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@Test</a:t>
            </a: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testOneThing</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that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tests</a:t>
            </a:r>
            <a:r>
              <a:rPr lang="pl-PL" sz="1000" dirty="0">
                <a:latin typeface="Courier New" panose="02070309020205020404" pitchFamily="49" charset="0"/>
                <a:cs typeface="Courier New" panose="02070309020205020404" pitchFamily="49" charset="0"/>
              </a:rPr>
              <a:t> one </a:t>
            </a:r>
            <a:r>
              <a:rPr lang="pl-PL" sz="1000" dirty="0" err="1">
                <a:latin typeface="Courier New" panose="02070309020205020404" pitchFamily="49" charset="0"/>
                <a:cs typeface="Courier New" panose="02070309020205020404" pitchFamily="49" charset="0"/>
              </a:rPr>
              <a:t>thing</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assertEquals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expected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actual</a:t>
            </a:r>
            <a:r>
              <a:rPr lang="pl-PL" sz="1000" dirty="0">
                <a:latin typeface="Courier New" panose="02070309020205020404" pitchFamily="49" charset="0"/>
                <a:cs typeface="Courier New" panose="02070309020205020404" pitchFamily="49" charset="0"/>
              </a:rPr>
              <a:t>);</a:t>
            </a:r>
          </a:p>
          <a:p>
            <a:r>
              <a:rPr lang="pl-PL" sz="1000" dirty="0">
                <a:latin typeface="Courier New" panose="02070309020205020404" pitchFamily="49" charset="0"/>
                <a:cs typeface="Courier New" panose="02070309020205020404" pitchFamily="49" charset="0"/>
              </a:rPr>
              <a:t>    }</a:t>
            </a:r>
          </a:p>
          <a:p>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tearDown</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each</a:t>
            </a:r>
            <a:r>
              <a:rPr lang="pl-PL" sz="1000" dirty="0">
                <a:latin typeface="Courier New" panose="02070309020205020404" pitchFamily="49" charset="0"/>
                <a:cs typeface="Courier New" panose="02070309020205020404" pitchFamily="49" charset="0"/>
              </a:rPr>
              <a:t> test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AfterClass</a:t>
            </a:r>
            <a:endParaRPr lang="pl-PL" sz="1000" dirty="0">
              <a:latin typeface="Courier New" panose="02070309020205020404" pitchFamily="49" charset="0"/>
              <a:cs typeface="Courier New" panose="02070309020205020404" pitchFamily="49" charset="0"/>
            </a:endParaRPr>
          </a:p>
          <a:p>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static</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tearDownClass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throws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Exception</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Code</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executed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after</a:t>
            </a:r>
            <a:r>
              <a:rPr lang="pl-PL" sz="1000" dirty="0">
                <a:latin typeface="Courier New" panose="02070309020205020404" pitchFamily="49" charset="0"/>
                <a:cs typeface="Courier New" panose="02070309020205020404" pitchFamily="49" charset="0"/>
              </a:rPr>
              <a:t> the </a:t>
            </a:r>
            <a:r>
              <a:rPr lang="pl-PL" sz="1000" dirty="0" err="1">
                <a:latin typeface="Courier New" panose="02070309020205020404" pitchFamily="49" charset="0"/>
                <a:cs typeface="Courier New" panose="02070309020205020404" pitchFamily="49" charset="0"/>
              </a:rPr>
              <a:t>last</a:t>
            </a:r>
            <a:r>
              <a:rPr lang="pl-PL" sz="1000" dirty="0">
                <a:latin typeface="Courier New" panose="02070309020205020404" pitchFamily="49" charset="0"/>
                <a:cs typeface="Courier New" panose="02070309020205020404" pitchFamily="49" charset="0"/>
              </a:rPr>
              <a:t> test </a:t>
            </a:r>
            <a:r>
              <a:rPr lang="pl-PL" sz="1000" dirty="0" err="1">
                <a:latin typeface="Courier New" panose="02070309020205020404" pitchFamily="49" charset="0"/>
                <a:cs typeface="Courier New" panose="02070309020205020404" pitchFamily="49" charset="0"/>
              </a:rPr>
              <a:t>method</a:t>
            </a:r>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    }</a:t>
            </a:r>
          </a:p>
          <a:p>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None/>
            </a:pPr>
            <a:r>
              <a:rPr lang="pl-PL" sz="1200" kern="0" dirty="0" err="1"/>
              <a:t>JUnit</a:t>
            </a:r>
            <a:r>
              <a:rPr lang="pl-PL" sz="1200" kern="0" dirty="0"/>
              <a:t> </a:t>
            </a:r>
            <a:r>
              <a:rPr lang="pl-PL" sz="1200" kern="0" dirty="0" err="1"/>
              <a:t>home</a:t>
            </a:r>
            <a:r>
              <a:rPr lang="pl-PL" sz="1200" kern="0" dirty="0"/>
              <a:t> </a:t>
            </a:r>
            <a:r>
              <a:rPr lang="pl-PL" sz="1200" kern="0" dirty="0" err="1"/>
              <a:t>page</a:t>
            </a:r>
            <a:r>
              <a:rPr lang="pl-PL" sz="1200" kern="0" dirty="0"/>
              <a:t> </a:t>
            </a:r>
            <a:r>
              <a:rPr lang="en-US" sz="1200" dirty="0">
                <a:hlinkClick r:id="rId4"/>
              </a:rPr>
              <a:t>http://junit.org/</a:t>
            </a:r>
            <a:endParaRPr lang="pl-PL" sz="1200" dirty="0"/>
          </a:p>
          <a:p>
            <a:pPr marL="0" indent="0">
              <a:buFontTx/>
              <a:buNone/>
            </a:pPr>
            <a:r>
              <a:rPr lang="pl-PL" sz="1200" kern="0" dirty="0" err="1"/>
              <a:t>Junit</a:t>
            </a:r>
            <a:r>
              <a:rPr lang="pl-PL" sz="1200" kern="0" dirty="0"/>
              <a:t> </a:t>
            </a:r>
            <a:r>
              <a:rPr lang="pl-PL" sz="1200" kern="0" dirty="0" err="1"/>
              <a:t>assetion</a:t>
            </a:r>
            <a:r>
              <a:rPr lang="pl-PL" sz="1200" kern="0" dirty="0"/>
              <a:t> </a:t>
            </a:r>
            <a:r>
              <a:rPr lang="pl-PL" sz="1200" kern="0" dirty="0" err="1"/>
              <a:t>catalog</a:t>
            </a:r>
            <a:r>
              <a:rPr lang="pl-PL" sz="1200" kern="0" dirty="0"/>
              <a:t> </a:t>
            </a:r>
            <a:r>
              <a:rPr lang="pl-PL" sz="1200" kern="0" dirty="0">
                <a:hlinkClick r:id="rId5"/>
              </a:rPr>
              <a:t>http://junit.sourceforge.net/javadoc/org/junit/Assert.html</a:t>
            </a:r>
            <a:endParaRPr lang="pl-PL" sz="1200" kern="0" dirty="0"/>
          </a:p>
          <a:p>
            <a:pPr marL="0" indent="0">
              <a:buFontTx/>
              <a:buNone/>
            </a:pPr>
            <a:endParaRPr lang="en-US" kern="0" dirty="0"/>
          </a:p>
        </p:txBody>
      </p:sp>
    </p:spTree>
    <p:extLst>
      <p:ext uri="{BB962C8B-B14F-4D97-AF65-F5344CB8AC3E}">
        <p14:creationId xmlns:p14="http://schemas.microsoft.com/office/powerpoint/2010/main" val="30706122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a:t>Jacoco</a:t>
            </a:r>
            <a:r>
              <a:rPr lang="en-US" dirty="0"/>
              <a:t> is a utility that helps developer assess coverage metrics.</a:t>
            </a:r>
          </a:p>
          <a:p>
            <a:r>
              <a:rPr lang="en-US" dirty="0"/>
              <a:t>Provides following counters:</a:t>
            </a:r>
          </a:p>
          <a:p>
            <a:pPr lvl="1"/>
            <a:r>
              <a:rPr lang="en-US" dirty="0"/>
              <a:t>Instructions (C0 Coverage)</a:t>
            </a:r>
          </a:p>
          <a:p>
            <a:pPr marL="290637" lvl="1" indent="0">
              <a:buNone/>
            </a:pPr>
            <a:r>
              <a:rPr lang="en-US" dirty="0"/>
              <a:t>The smallest unit </a:t>
            </a:r>
            <a:r>
              <a:rPr lang="en-US" dirty="0" err="1"/>
              <a:t>JaCoCo</a:t>
            </a:r>
            <a:r>
              <a:rPr lang="en-US" dirty="0"/>
              <a:t> counts are single Java byte code instructions. </a:t>
            </a:r>
            <a:r>
              <a:rPr lang="en-US" i="1" dirty="0"/>
              <a:t>Instruction coverage</a:t>
            </a:r>
            <a:r>
              <a:rPr lang="en-US" dirty="0"/>
              <a:t> provides information about the amount of code that has been executed or missed. This metric is completely independent from source formatting.</a:t>
            </a:r>
          </a:p>
          <a:p>
            <a:pPr lvl="1"/>
            <a:r>
              <a:rPr lang="en-US" dirty="0"/>
              <a:t>Branches (C1 Coverage)</a:t>
            </a:r>
          </a:p>
          <a:p>
            <a:pPr marL="290637" lvl="1" indent="0">
              <a:buNone/>
            </a:pPr>
            <a:r>
              <a:rPr lang="en-US" dirty="0"/>
              <a:t>This metric counts the total number of such branches in a method and determines the number of executed or missed branches.</a:t>
            </a:r>
          </a:p>
          <a:p>
            <a:pPr lvl="1"/>
            <a:r>
              <a:rPr lang="en-US" dirty="0" err="1"/>
              <a:t>Cyclomatic</a:t>
            </a:r>
            <a:r>
              <a:rPr lang="en-US" dirty="0"/>
              <a:t> Complexity</a:t>
            </a:r>
          </a:p>
          <a:p>
            <a:pPr lvl="1"/>
            <a:r>
              <a:rPr lang="en-US" dirty="0"/>
              <a:t>Lines</a:t>
            </a:r>
          </a:p>
          <a:p>
            <a:pPr lvl="1"/>
            <a:r>
              <a:rPr lang="en-US" dirty="0"/>
              <a:t>Methods</a:t>
            </a:r>
          </a:p>
          <a:p>
            <a:endParaRPr lang="en-US" dirty="0"/>
          </a:p>
          <a:p>
            <a:endParaRPr lang="en-US" dirty="0"/>
          </a:p>
        </p:txBody>
      </p:sp>
      <p:sp>
        <p:nvSpPr>
          <p:cNvPr id="3" name="Title 2"/>
          <p:cNvSpPr>
            <a:spLocks noGrp="1"/>
          </p:cNvSpPr>
          <p:nvPr>
            <p:ph type="title"/>
          </p:nvPr>
        </p:nvSpPr>
        <p:spPr/>
        <p:txBody>
          <a:bodyPr/>
          <a:lstStyle/>
          <a:p>
            <a:r>
              <a:rPr lang="en-US" dirty="0"/>
              <a:t>Coverage measurement</a:t>
            </a:r>
          </a:p>
        </p:txBody>
      </p:sp>
      <p:sp>
        <p:nvSpPr>
          <p:cNvPr id="5" name="TextBox 4"/>
          <p:cNvSpPr txBox="1"/>
          <p:nvPr/>
        </p:nvSpPr>
        <p:spPr bwMode="auto">
          <a:xfrm>
            <a:off x="4965291" y="1057003"/>
            <a:ext cx="5041006" cy="4001095"/>
          </a:xfrm>
          <a:prstGeom prst="rect">
            <a:avLst/>
          </a:prstGeom>
          <a:noFill/>
          <a:ln w="9525">
            <a:noFill/>
            <a:miter lim="800000"/>
            <a:headEnd/>
            <a:tailEnd/>
          </a:ln>
        </p:spPr>
        <p:txBody>
          <a:bodyPr wrap="square" lIns="0" tIns="0" rIns="0" bIns="0" rtlCol="0">
            <a:spAutoFit/>
          </a:bodyPr>
          <a:lstStyle/>
          <a:p>
            <a:r>
              <a:rPr lang="pl-PL" sz="1000" dirty="0" err="1"/>
              <a:t>apply</a:t>
            </a:r>
            <a:r>
              <a:rPr lang="pl-PL" sz="1000" dirty="0"/>
              <a:t> </a:t>
            </a:r>
            <a:r>
              <a:rPr lang="pl-PL" sz="1000" dirty="0" err="1"/>
              <a:t>plugin</a:t>
            </a:r>
            <a:r>
              <a:rPr lang="pl-PL" sz="1000" dirty="0"/>
              <a:t>: '</a:t>
            </a:r>
            <a:r>
              <a:rPr lang="pl-PL" sz="1000" dirty="0" err="1"/>
              <a:t>java</a:t>
            </a:r>
            <a:r>
              <a:rPr lang="pl-PL" sz="1000" dirty="0"/>
              <a:t>'</a:t>
            </a:r>
            <a:br>
              <a:rPr lang="pl-PL" sz="1000" dirty="0"/>
            </a:br>
            <a:r>
              <a:rPr lang="pl-PL" sz="1000" dirty="0" err="1"/>
              <a:t>apply</a:t>
            </a:r>
            <a:r>
              <a:rPr lang="pl-PL" sz="1000" dirty="0"/>
              <a:t> </a:t>
            </a:r>
            <a:r>
              <a:rPr lang="pl-PL" sz="1000" dirty="0" err="1"/>
              <a:t>plugin</a:t>
            </a:r>
            <a:r>
              <a:rPr lang="pl-PL" sz="1000" dirty="0"/>
              <a:t>: "</a:t>
            </a:r>
            <a:r>
              <a:rPr lang="pl-PL" sz="1000" dirty="0" err="1"/>
              <a:t>jacoco</a:t>
            </a:r>
            <a:r>
              <a:rPr lang="pl-PL" sz="1000" dirty="0"/>
              <a:t>"</a:t>
            </a:r>
            <a:br>
              <a:rPr lang="pl-PL" sz="1000" dirty="0"/>
            </a:br>
            <a:br>
              <a:rPr lang="pl-PL" sz="1000" dirty="0"/>
            </a:br>
            <a:r>
              <a:rPr lang="pl-PL" sz="1000" dirty="0" err="1"/>
              <a:t>sourceCompatibility</a:t>
            </a:r>
            <a:r>
              <a:rPr lang="pl-PL" sz="1000" dirty="0"/>
              <a:t> = 1.7</a:t>
            </a:r>
            <a:br>
              <a:rPr lang="pl-PL" sz="1000" dirty="0"/>
            </a:br>
            <a:r>
              <a:rPr lang="pl-PL" sz="1000" dirty="0"/>
              <a:t>version = '1.0'</a:t>
            </a:r>
            <a:br>
              <a:rPr lang="pl-PL" sz="1000" dirty="0"/>
            </a:br>
            <a:br>
              <a:rPr lang="pl-PL" sz="1000" dirty="0"/>
            </a:br>
            <a:r>
              <a:rPr lang="pl-PL" sz="1000" dirty="0" err="1"/>
              <a:t>repositories</a:t>
            </a:r>
            <a:r>
              <a:rPr lang="pl-PL" sz="1000" dirty="0"/>
              <a:t> {</a:t>
            </a:r>
            <a:br>
              <a:rPr lang="pl-PL" sz="1000" dirty="0"/>
            </a:br>
            <a:r>
              <a:rPr lang="pl-PL" sz="1000" dirty="0"/>
              <a:t>    </a:t>
            </a:r>
            <a:r>
              <a:rPr lang="pl-PL" sz="1000" dirty="0" err="1"/>
              <a:t>mavenCentral</a:t>
            </a:r>
            <a:r>
              <a:rPr lang="pl-PL" sz="1000" dirty="0"/>
              <a:t>()</a:t>
            </a:r>
            <a:br>
              <a:rPr lang="pl-PL" sz="1000" dirty="0"/>
            </a:br>
            <a:r>
              <a:rPr lang="pl-PL" sz="1000" dirty="0"/>
              <a:t>}</a:t>
            </a:r>
            <a:br>
              <a:rPr lang="pl-PL" sz="1000" dirty="0"/>
            </a:br>
            <a:br>
              <a:rPr lang="pl-PL" sz="1000" dirty="0"/>
            </a:br>
            <a:r>
              <a:rPr lang="pl-PL" sz="1000" dirty="0" err="1"/>
              <a:t>dependencies</a:t>
            </a:r>
            <a:r>
              <a:rPr lang="pl-PL" sz="1000" dirty="0"/>
              <a:t> {</a:t>
            </a:r>
            <a:br>
              <a:rPr lang="pl-PL" sz="1000" dirty="0"/>
            </a:br>
            <a:r>
              <a:rPr lang="pl-PL" sz="1000" dirty="0"/>
              <a:t>    </a:t>
            </a:r>
            <a:r>
              <a:rPr lang="pl-PL" sz="1000" dirty="0" err="1"/>
              <a:t>testCompile</a:t>
            </a:r>
            <a:r>
              <a:rPr lang="pl-PL" sz="1000" dirty="0"/>
              <a:t> </a:t>
            </a:r>
            <a:r>
              <a:rPr lang="pl-PL" sz="1000" dirty="0" err="1"/>
              <a:t>group</a:t>
            </a:r>
            <a:r>
              <a:rPr lang="pl-PL" sz="1000" dirty="0"/>
              <a:t>: '</a:t>
            </a:r>
            <a:r>
              <a:rPr lang="pl-PL" sz="1000" dirty="0" err="1"/>
              <a:t>junit</a:t>
            </a:r>
            <a:r>
              <a:rPr lang="pl-PL" sz="1000" dirty="0"/>
              <a:t>', </a:t>
            </a:r>
            <a:r>
              <a:rPr lang="pl-PL" sz="1000" dirty="0" err="1"/>
              <a:t>name</a:t>
            </a:r>
            <a:r>
              <a:rPr lang="pl-PL" sz="1000" dirty="0"/>
              <a:t>: '</a:t>
            </a:r>
            <a:r>
              <a:rPr lang="pl-PL" sz="1000" dirty="0" err="1"/>
              <a:t>junit</a:t>
            </a:r>
            <a:r>
              <a:rPr lang="pl-PL" sz="1000" dirty="0"/>
              <a:t>', version: '4.11'</a:t>
            </a:r>
            <a:br>
              <a:rPr lang="pl-PL" sz="1000" dirty="0"/>
            </a:br>
            <a:r>
              <a:rPr lang="pl-PL" sz="1000" dirty="0"/>
              <a:t>}</a:t>
            </a:r>
            <a:br>
              <a:rPr lang="pl-PL" sz="1000" dirty="0"/>
            </a:br>
            <a:br>
              <a:rPr lang="pl-PL" sz="1000" dirty="0"/>
            </a:br>
            <a:r>
              <a:rPr lang="pl-PL" sz="1000" dirty="0" err="1"/>
              <a:t>jacoco</a:t>
            </a:r>
            <a:r>
              <a:rPr lang="pl-PL" sz="1000" dirty="0"/>
              <a:t> {</a:t>
            </a:r>
            <a:br>
              <a:rPr lang="pl-PL" sz="1000" dirty="0"/>
            </a:br>
            <a:r>
              <a:rPr lang="pl-PL" sz="1000" dirty="0"/>
              <a:t>    </a:t>
            </a:r>
            <a:r>
              <a:rPr lang="pl-PL" sz="1000" dirty="0" err="1"/>
              <a:t>toolVersion</a:t>
            </a:r>
            <a:r>
              <a:rPr lang="pl-PL" sz="1000" dirty="0"/>
              <a:t> = "0.7.1.201405082137"</a:t>
            </a:r>
            <a:br>
              <a:rPr lang="pl-PL" sz="1000" dirty="0"/>
            </a:br>
            <a:r>
              <a:rPr lang="pl-PL" sz="1000" dirty="0"/>
              <a:t>    </a:t>
            </a:r>
            <a:r>
              <a:rPr lang="pl-PL" sz="1000" dirty="0" err="1"/>
              <a:t>reportsDir</a:t>
            </a:r>
            <a:r>
              <a:rPr lang="pl-PL" sz="1000" dirty="0"/>
              <a:t> = file("$</a:t>
            </a:r>
            <a:r>
              <a:rPr lang="pl-PL" sz="1000" dirty="0" err="1"/>
              <a:t>buildDir</a:t>
            </a:r>
            <a:r>
              <a:rPr lang="pl-PL" sz="1000" dirty="0"/>
              <a:t>/</a:t>
            </a:r>
            <a:r>
              <a:rPr lang="pl-PL" sz="1000" dirty="0" err="1"/>
              <a:t>customJacocoReportDir</a:t>
            </a:r>
            <a:r>
              <a:rPr lang="pl-PL" sz="1000" dirty="0"/>
              <a:t>")</a:t>
            </a:r>
            <a:br>
              <a:rPr lang="pl-PL" sz="1000" dirty="0"/>
            </a:br>
            <a:r>
              <a:rPr lang="pl-PL" sz="1000" dirty="0"/>
              <a:t>}</a:t>
            </a:r>
            <a:br>
              <a:rPr lang="pl-PL" sz="1000" dirty="0"/>
            </a:br>
            <a:br>
              <a:rPr lang="pl-PL" sz="1000" dirty="0"/>
            </a:br>
            <a:r>
              <a:rPr lang="pl-PL" sz="1000" dirty="0" err="1"/>
              <a:t>jacocoTestReport</a:t>
            </a:r>
            <a:r>
              <a:rPr lang="pl-PL" sz="1000" dirty="0"/>
              <a:t> {</a:t>
            </a:r>
            <a:br>
              <a:rPr lang="pl-PL" sz="1000" dirty="0"/>
            </a:br>
            <a:r>
              <a:rPr lang="pl-PL" sz="1000" dirty="0"/>
              <a:t>    </a:t>
            </a:r>
            <a:r>
              <a:rPr lang="pl-PL" sz="1000" dirty="0" err="1"/>
              <a:t>reports</a:t>
            </a:r>
            <a:r>
              <a:rPr lang="pl-PL" sz="1000" dirty="0"/>
              <a:t> {</a:t>
            </a:r>
            <a:br>
              <a:rPr lang="pl-PL" sz="1000" dirty="0"/>
            </a:br>
            <a:r>
              <a:rPr lang="pl-PL" sz="1000" dirty="0"/>
              <a:t>        </a:t>
            </a:r>
            <a:r>
              <a:rPr lang="pl-PL" sz="1000" dirty="0" err="1"/>
              <a:t>xml.enabled</a:t>
            </a:r>
            <a:r>
              <a:rPr lang="pl-PL" sz="1000" dirty="0"/>
              <a:t> </a:t>
            </a:r>
            <a:r>
              <a:rPr lang="pl-PL" sz="1000" dirty="0" err="1"/>
              <a:t>false</a:t>
            </a:r>
            <a:br>
              <a:rPr lang="pl-PL" sz="1000" dirty="0"/>
            </a:br>
            <a:r>
              <a:rPr lang="pl-PL" sz="1000" dirty="0"/>
              <a:t>        </a:t>
            </a:r>
            <a:r>
              <a:rPr lang="pl-PL" sz="1000" dirty="0" err="1"/>
              <a:t>csv.enabled</a:t>
            </a:r>
            <a:r>
              <a:rPr lang="pl-PL" sz="1000" dirty="0"/>
              <a:t> </a:t>
            </a:r>
            <a:r>
              <a:rPr lang="pl-PL" sz="1000" dirty="0" err="1"/>
              <a:t>true</a:t>
            </a:r>
            <a:br>
              <a:rPr lang="pl-PL" sz="1000" dirty="0"/>
            </a:br>
            <a:r>
              <a:rPr lang="pl-PL" sz="1000" dirty="0"/>
              <a:t>        </a:t>
            </a:r>
            <a:r>
              <a:rPr lang="pl-PL" sz="1000" dirty="0" err="1"/>
              <a:t>html.destination</a:t>
            </a:r>
            <a:r>
              <a:rPr lang="pl-PL" sz="1000" dirty="0"/>
              <a:t> "${</a:t>
            </a:r>
            <a:r>
              <a:rPr lang="pl-PL" sz="1000" dirty="0" err="1"/>
              <a:t>buildDir</a:t>
            </a:r>
            <a:r>
              <a:rPr lang="pl-PL" sz="1000" dirty="0"/>
              <a:t>}/</a:t>
            </a:r>
            <a:r>
              <a:rPr lang="pl-PL" sz="1000" dirty="0" err="1"/>
              <a:t>jacocoHtml</a:t>
            </a:r>
            <a:r>
              <a:rPr lang="pl-PL" sz="1000" dirty="0"/>
              <a:t>"</a:t>
            </a:r>
            <a:br>
              <a:rPr lang="pl-PL" sz="1000" dirty="0"/>
            </a:br>
            <a:r>
              <a:rPr lang="pl-PL" sz="1000" dirty="0"/>
              <a:t>    }</a:t>
            </a:r>
            <a:br>
              <a:rPr lang="pl-PL" sz="1000" dirty="0"/>
            </a:br>
            <a:r>
              <a:rPr lang="pl-PL" sz="1000" dirty="0"/>
              <a:t>}</a:t>
            </a:r>
          </a:p>
        </p:txBody>
      </p:sp>
    </p:spTree>
    <p:extLst>
      <p:ext uri="{BB962C8B-B14F-4D97-AF65-F5344CB8AC3E}">
        <p14:creationId xmlns:p14="http://schemas.microsoft.com/office/powerpoint/2010/main" val="82629376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a:t>Junit</a:t>
            </a:r>
            <a:r>
              <a:rPr lang="en-US" dirty="0"/>
              <a:t> allows for running Data-Driven Test, that means run the same with different data sets. </a:t>
            </a:r>
          </a:p>
          <a:p>
            <a:r>
              <a:rPr lang="en-US" dirty="0"/>
              <a:t>Data sets can be defined in many convenient ways.</a:t>
            </a:r>
          </a:p>
          <a:p>
            <a:r>
              <a:rPr lang="en-US" dirty="0"/>
              <a:t>Written by Polish programmer.</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err="1"/>
              <a:t>Parametrized</a:t>
            </a:r>
            <a:r>
              <a:rPr lang="en-US" dirty="0"/>
              <a:t> tests with </a:t>
            </a:r>
            <a:r>
              <a:rPr lang="en-US" dirty="0" err="1"/>
              <a:t>JunitParams</a:t>
            </a:r>
            <a:endParaRPr lang="en-US" dirty="0"/>
          </a:p>
        </p:txBody>
      </p:sp>
      <p:sp>
        <p:nvSpPr>
          <p:cNvPr id="5" name="TextBox 4"/>
          <p:cNvSpPr txBox="1"/>
          <p:nvPr/>
        </p:nvSpPr>
        <p:spPr bwMode="auto">
          <a:xfrm>
            <a:off x="4965291" y="1057003"/>
            <a:ext cx="5041006" cy="4462760"/>
          </a:xfrm>
          <a:prstGeom prst="rect">
            <a:avLst/>
          </a:prstGeom>
          <a:noFill/>
          <a:ln w="9525">
            <a:noFill/>
            <a:miter lim="800000"/>
            <a:headEnd/>
            <a:tailEnd/>
          </a:ln>
        </p:spPr>
        <p:txBody>
          <a:bodyPr wrap="square" lIns="0" tIns="0" rIns="0" bIns="0" rtlCol="0">
            <a:spAutoFit/>
          </a:bodyPr>
          <a:lstStyle/>
          <a:p>
            <a:pPr defTabSz="452438"/>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RunWith</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JUnitParamsRunner.class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class</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WhenEarningStatusWithJUnitParams</a:t>
            </a:r>
            <a:r>
              <a:rPr lang="pl-PL" sz="1000" dirty="0">
                <a:latin typeface="Courier New" panose="02070309020205020404" pitchFamily="49" charset="0"/>
                <a:cs typeface="Courier New" panose="02070309020205020404" pitchFamily="49" charset="0"/>
              </a:rPr>
              <a:t> {</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@Test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Parameters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100,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300,  Silver",</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100, 200,  Silver",</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700,  Gold",</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Bronze</a:t>
            </a:r>
            <a:r>
              <a:rPr lang="pl-PL" sz="1000" dirty="0">
                <a:latin typeface="Courier New" panose="02070309020205020404" pitchFamily="49" charset="0"/>
                <a:cs typeface="Courier New" panose="02070309020205020404" pitchFamily="49" charset="0"/>
              </a:rPr>
              <a:t>, 0,   1500, Platinum"</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public </a:t>
            </a:r>
            <a:r>
              <a:rPr lang="pl-PL" sz="1000" dirty="0" err="1">
                <a:latin typeface="Courier New" panose="02070309020205020404" pitchFamily="49" charset="0"/>
                <a:cs typeface="Courier New" panose="02070309020205020404" pitchFamily="49" charset="0"/>
              </a:rPr>
              <a:t>void</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shouldUpgradeStatusBasedOnPointsEarned</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Status </a:t>
            </a:r>
            <a:r>
              <a:rPr lang="pl-PL" sz="1000" dirty="0" err="1">
                <a:latin typeface="Courier New" panose="02070309020205020404" pitchFamily="49" charset="0"/>
                <a:cs typeface="Courier New" panose="02070309020205020404" pitchFamily="49" charset="0"/>
              </a:rPr>
              <a:t>initialStatus</a:t>
            </a:r>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initialPoints</a:t>
            </a:r>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earnedPoints</a:t>
            </a:r>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Status </a:t>
            </a:r>
            <a:r>
              <a:rPr lang="pl-PL" sz="1000" dirty="0" err="1">
                <a:latin typeface="Courier New" panose="02070309020205020404" pitchFamily="49" charset="0"/>
                <a:cs typeface="Courier New" panose="02070309020205020404" pitchFamily="49" charset="0"/>
              </a:rPr>
              <a:t>finalStatus</a:t>
            </a:r>
            <a:r>
              <a:rPr lang="pl-PL" sz="1000" dirty="0">
                <a:latin typeface="Courier New" panose="02070309020205020404" pitchFamily="49" charset="0"/>
                <a:cs typeface="Courier New" panose="02070309020205020404" pitchFamily="49" charset="0"/>
              </a:rPr>
              <a:t>) {</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FrequentFlyer</a:t>
            </a:r>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member</a:t>
            </a:r>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FrequentFlyer</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withFrequentFlyerNumber</a:t>
            </a:r>
            <a:r>
              <a:rPr lang="pl-PL" sz="1000" dirty="0">
                <a:latin typeface="Courier New" panose="02070309020205020404" pitchFamily="49" charset="0"/>
                <a:cs typeface="Courier New" panose="02070309020205020404" pitchFamily="49" charset="0"/>
              </a:rPr>
              <a:t>("12345678")</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named</a:t>
            </a:r>
            <a:r>
              <a:rPr lang="pl-PL" sz="1000" dirty="0">
                <a:latin typeface="Courier New" panose="02070309020205020404" pitchFamily="49" charset="0"/>
                <a:cs typeface="Courier New" panose="02070309020205020404" pitchFamily="49" charset="0"/>
              </a:rPr>
              <a:t>("Joe", "Jones")</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withStatusPoints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initialPoints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withStatus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initialStatus</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member.earns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earnedPoints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statusPoints</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assertThat</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member.getStatus</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isEqualTo</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finalStatus</a:t>
            </a:r>
            <a:r>
              <a:rPr lang="pl-PL" sz="1000" dirty="0">
                <a:latin typeface="Courier New" panose="02070309020205020404" pitchFamily="49" charset="0"/>
                <a:cs typeface="Courier New" panose="02070309020205020404" pitchFamily="49" charset="0"/>
              </a:rPr>
              <a:t>);</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None/>
            </a:pPr>
            <a:r>
              <a:rPr lang="pl-PL" sz="1200" dirty="0" err="1"/>
              <a:t>JunitParams</a:t>
            </a:r>
            <a:r>
              <a:rPr lang="pl-PL" sz="1200" dirty="0"/>
              <a:t> User Guide </a:t>
            </a:r>
            <a:r>
              <a:rPr lang="pl-PL" sz="1200" dirty="0">
                <a:hlinkClick r:id="rId4"/>
              </a:rPr>
              <a:t>https://github.com/Pragmatists/junitparams/tree/master/src/test/java/junitparams/usage</a:t>
            </a:r>
            <a:endParaRPr lang="pl-PL" sz="1200" dirty="0"/>
          </a:p>
          <a:p>
            <a:pPr marL="0" indent="0">
              <a:buNone/>
            </a:pPr>
            <a:endParaRPr lang="pl-PL" sz="1200" dirty="0"/>
          </a:p>
          <a:p>
            <a:pPr marL="0" indent="0">
              <a:buFontTx/>
              <a:buNone/>
            </a:pPr>
            <a:endParaRPr lang="en-US" kern="0" dirty="0"/>
          </a:p>
        </p:txBody>
      </p:sp>
    </p:spTree>
    <p:extLst>
      <p:ext uri="{BB962C8B-B14F-4D97-AF65-F5344CB8AC3E}">
        <p14:creationId xmlns:p14="http://schemas.microsoft.com/office/powerpoint/2010/main" val="424585647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err="1"/>
              <a:t>Mockito</a:t>
            </a:r>
            <a:r>
              <a:rPr lang="en-US" dirty="0"/>
              <a:t> allows to mimic object behavior</a:t>
            </a:r>
          </a:p>
          <a:p>
            <a:r>
              <a:rPr lang="en-US" dirty="0"/>
              <a:t>Useful when testing interactions with objects that are not yet implemented</a:t>
            </a:r>
          </a:p>
          <a:p>
            <a:pPr marL="0" indent="0">
              <a:buNone/>
            </a:pPr>
            <a:endParaRPr lang="en-US" dirty="0"/>
          </a:p>
        </p:txBody>
      </p:sp>
      <p:sp>
        <p:nvSpPr>
          <p:cNvPr id="3" name="Title 2"/>
          <p:cNvSpPr>
            <a:spLocks noGrp="1"/>
          </p:cNvSpPr>
          <p:nvPr>
            <p:ph type="title"/>
          </p:nvPr>
        </p:nvSpPr>
        <p:spPr/>
        <p:txBody>
          <a:bodyPr/>
          <a:lstStyle/>
          <a:p>
            <a:r>
              <a:rPr lang="en-US" dirty="0" err="1"/>
              <a:t>Mockito</a:t>
            </a:r>
            <a:endParaRPr lang="en-US" dirty="0"/>
          </a:p>
        </p:txBody>
      </p:sp>
      <p:sp>
        <p:nvSpPr>
          <p:cNvPr id="5" name="TextBox 4"/>
          <p:cNvSpPr txBox="1"/>
          <p:nvPr/>
        </p:nvSpPr>
        <p:spPr bwMode="auto">
          <a:xfrm>
            <a:off x="4965291" y="1057003"/>
            <a:ext cx="5041006" cy="1077218"/>
          </a:xfrm>
          <a:prstGeom prst="rect">
            <a:avLst/>
          </a:prstGeom>
          <a:noFill/>
          <a:ln w="9525">
            <a:noFill/>
            <a:miter lim="800000"/>
            <a:headEnd/>
            <a:tailEnd/>
          </a:ln>
        </p:spPr>
        <p:txBody>
          <a:bodyPr wrap="square" lIns="0" tIns="0" rIns="0" bIns="0" rtlCol="0">
            <a:spAutoFit/>
          </a:bodyPr>
          <a:lstStyle/>
          <a:p>
            <a:pPr defTabSz="452438"/>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Mock</a:t>
            </a:r>
            <a:endParaRPr lang="pl-PL" sz="1000" dirty="0">
              <a:latin typeface="Courier New" panose="02070309020205020404" pitchFamily="49" charset="0"/>
              <a:cs typeface="Courier New" panose="02070309020205020404" pitchFamily="49" charset="0"/>
            </a:endParaRPr>
          </a:p>
          <a:p>
            <a:pPr defTabSz="452438"/>
            <a:r>
              <a:rPr lang="pl-PL" sz="1000" dirty="0">
                <a:latin typeface="Courier New" panose="02070309020205020404" pitchFamily="49" charset="0"/>
                <a:cs typeface="Courier New" panose="02070309020205020404" pitchFamily="49" charset="0"/>
              </a:rPr>
              <a:t>Person </a:t>
            </a:r>
            <a:r>
              <a:rPr lang="pl-PL" sz="1000" dirty="0" err="1">
                <a:latin typeface="Courier New" panose="02070309020205020404" pitchFamily="49" charset="0"/>
                <a:cs typeface="Courier New" panose="02070309020205020404" pitchFamily="49" charset="0"/>
              </a:rPr>
              <a:t>person</a:t>
            </a:r>
            <a:r>
              <a:rPr lang="pl-PL" sz="1000" dirty="0">
                <a:latin typeface="Courier New" panose="02070309020205020404" pitchFamily="49" charset="0"/>
                <a:cs typeface="Courier New" panose="02070309020205020404" pitchFamily="49" charset="0"/>
              </a:rPr>
              <a:t>;</a:t>
            </a:r>
          </a:p>
          <a:p>
            <a:pPr defTabSz="452438"/>
            <a:endParaRPr lang="pl-PL" sz="1000" dirty="0">
              <a:latin typeface="Courier New" panose="02070309020205020404" pitchFamily="49" charset="0"/>
              <a:cs typeface="Courier New" panose="02070309020205020404" pitchFamily="49" charset="0"/>
            </a:endParaRPr>
          </a:p>
          <a:p>
            <a:pPr defTabSz="452438"/>
            <a:r>
              <a:rPr lang="pl-PL" sz="1000" dirty="0" err="1">
                <a:latin typeface="Courier New" panose="02070309020205020404" pitchFamily="49" charset="0"/>
                <a:cs typeface="Courier New" panose="02070309020205020404" pitchFamily="49" charset="0"/>
              </a:rPr>
              <a:t>when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person.getChildNumer</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thenReturn</a:t>
            </a:r>
            <a:r>
              <a:rPr lang="pl-PL" sz="1000" dirty="0">
                <a:latin typeface="Courier New" panose="02070309020205020404" pitchFamily="49" charset="0"/>
                <a:cs typeface="Courier New" panose="02070309020205020404" pitchFamily="49" charset="0"/>
              </a:rPr>
              <a:t>(1);</a:t>
            </a:r>
          </a:p>
          <a:p>
            <a:pPr defTabSz="452438"/>
            <a:r>
              <a:rPr lang="pl-PL" sz="1000" dirty="0" err="1">
                <a:latin typeface="Courier New" panose="02070309020205020404" pitchFamily="49" charset="0"/>
                <a:cs typeface="Courier New" panose="02070309020205020404" pitchFamily="49" charset="0"/>
              </a:rPr>
              <a:t>when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person.getChildName</a:t>
            </a:r>
            <a:r>
              <a:rPr lang="pl-PL" sz="1000" dirty="0">
                <a:latin typeface="Courier New" panose="02070309020205020404" pitchFamily="49" charset="0"/>
                <a:cs typeface="Courier New" panose="02070309020205020404" pitchFamily="49" charset="0"/>
              </a:rPr>
              <a:t>(0)).</a:t>
            </a:r>
            <a:r>
              <a:rPr lang="pl-PL" sz="1000" dirty="0" err="1">
                <a:latin typeface="Courier New" panose="02070309020205020404" pitchFamily="49" charset="0"/>
                <a:cs typeface="Courier New" panose="02070309020205020404" pitchFamily="49" charset="0"/>
              </a:rPr>
              <a:t>thenReturn</a:t>
            </a:r>
            <a:r>
              <a:rPr lang="pl-PL" sz="1000" dirty="0">
                <a:latin typeface="Courier New" panose="02070309020205020404" pitchFamily="49" charset="0"/>
                <a:cs typeface="Courier New" panose="02070309020205020404" pitchFamily="49" charset="0"/>
              </a:rPr>
              <a:t>("Marek");</a:t>
            </a:r>
          </a:p>
          <a:p>
            <a:pPr defTabSz="452438"/>
            <a:r>
              <a:rPr lang="pl-PL" sz="1000" dirty="0">
                <a:latin typeface="Courier New" panose="02070309020205020404" pitchFamily="49" charset="0"/>
                <a:cs typeface="Courier New" panose="02070309020205020404" pitchFamily="49" charset="0"/>
              </a:rPr>
              <a:t>String </a:t>
            </a:r>
            <a:r>
              <a:rPr lang="pl-PL" sz="1000" dirty="0" err="1">
                <a:latin typeface="Courier New" panose="02070309020205020404" pitchFamily="49" charset="0"/>
                <a:cs typeface="Courier New" panose="02070309020205020404" pitchFamily="49" charset="0"/>
              </a:rPr>
              <a:t>firstChileName</a:t>
            </a:r>
            <a:r>
              <a:rPr lang="pl-PL" sz="1000" dirty="0">
                <a:latin typeface="Courier New" panose="02070309020205020404" pitchFamily="49" charset="0"/>
                <a:cs typeface="Courier New" panose="02070309020205020404" pitchFamily="49" charset="0"/>
              </a:rPr>
              <a:t> = </a:t>
            </a:r>
            <a:r>
              <a:rPr lang="pl-PL" sz="1000" dirty="0" err="1">
                <a:latin typeface="Courier New" panose="02070309020205020404" pitchFamily="49" charset="0"/>
                <a:cs typeface="Courier New" panose="02070309020205020404" pitchFamily="49" charset="0"/>
              </a:rPr>
              <a:t>person.getChildName</a:t>
            </a:r>
            <a:r>
              <a:rPr lang="pl-PL" sz="1000" dirty="0">
                <a:latin typeface="Courier New" panose="02070309020205020404" pitchFamily="49" charset="0"/>
                <a:cs typeface="Courier New" panose="02070309020205020404" pitchFamily="49" charset="0"/>
              </a:rPr>
              <a:t>(0)</a:t>
            </a:r>
          </a:p>
          <a:p>
            <a:pPr defTabSz="452438"/>
            <a:r>
              <a:rPr lang="pl-PL" sz="1000" dirty="0" err="1">
                <a:latin typeface="Courier New" panose="02070309020205020404" pitchFamily="49" charset="0"/>
                <a:cs typeface="Courier New" panose="02070309020205020404" pitchFamily="49" charset="0"/>
              </a:rPr>
              <a:t>System.out.println</a:t>
            </a:r>
            <a:r>
              <a:rPr lang="pl-PL" sz="1000" dirty="0">
                <a:latin typeface="Courier New" panose="02070309020205020404" pitchFamily="49" charset="0"/>
                <a:cs typeface="Courier New" panose="02070309020205020404" pitchFamily="49" charset="0"/>
              </a:rPr>
              <a:t>(</a:t>
            </a:r>
            <a:r>
              <a:rPr lang="pl-PL" sz="1000" dirty="0" err="1">
                <a:latin typeface="Courier New" panose="02070309020205020404" pitchFamily="49" charset="0"/>
                <a:cs typeface="Courier New" panose="02070309020205020404" pitchFamily="49" charset="0"/>
              </a:rPr>
              <a:t>firstChileName</a:t>
            </a:r>
            <a:r>
              <a:rPr lang="pl-PL" sz="1000" dirty="0">
                <a:latin typeface="Courier New" panose="02070309020205020404" pitchFamily="49" charset="0"/>
                <a:cs typeface="Courier New" panose="02070309020205020404" pitchFamily="49" charset="0"/>
              </a:rPr>
              <a:t>);</a:t>
            </a:r>
          </a:p>
        </p:txBody>
      </p:sp>
      <p:sp>
        <p:nvSpPr>
          <p:cNvPr id="6"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References</a:t>
            </a:r>
            <a:endParaRPr lang="pl-PL" sz="1200" b="1" kern="0" dirty="0"/>
          </a:p>
          <a:p>
            <a:pPr marL="0" indent="0">
              <a:buNone/>
            </a:pPr>
            <a:r>
              <a:rPr lang="pl-PL" sz="1200" dirty="0" err="1"/>
              <a:t>Mockito</a:t>
            </a:r>
            <a:r>
              <a:rPr lang="pl-PL" sz="1200" dirty="0"/>
              <a:t> Home </a:t>
            </a:r>
            <a:r>
              <a:rPr lang="pl-PL" sz="1200" dirty="0" err="1"/>
              <a:t>Page</a:t>
            </a:r>
            <a:r>
              <a:rPr lang="pl-PL" sz="1200" dirty="0"/>
              <a:t> - </a:t>
            </a:r>
            <a:r>
              <a:rPr lang="pl-PL" sz="1200" dirty="0">
                <a:hlinkClick r:id="rId4"/>
              </a:rPr>
              <a:t>http://mockito.org/</a:t>
            </a:r>
            <a:endParaRPr lang="pl-PL" sz="1200" dirty="0"/>
          </a:p>
          <a:p>
            <a:pPr marL="0" indent="0">
              <a:buNone/>
            </a:pPr>
            <a:endParaRPr lang="pl-PL" sz="1200" dirty="0"/>
          </a:p>
          <a:p>
            <a:pPr marL="0" indent="0">
              <a:buNone/>
            </a:pPr>
            <a:endParaRPr lang="pl-PL" sz="1200" dirty="0"/>
          </a:p>
          <a:p>
            <a:pPr marL="0" indent="0">
              <a:buFontTx/>
              <a:buNone/>
            </a:pPr>
            <a:endParaRPr lang="en-US" kern="0" dirty="0"/>
          </a:p>
        </p:txBody>
      </p:sp>
    </p:spTree>
    <p:extLst>
      <p:ext uri="{BB962C8B-B14F-4D97-AF65-F5344CB8AC3E}">
        <p14:creationId xmlns:p14="http://schemas.microsoft.com/office/powerpoint/2010/main" val="10104587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Majority of program testing is conducted by people other than the author</a:t>
            </a:r>
          </a:p>
          <a:p>
            <a:r>
              <a:rPr lang="en-US" dirty="0"/>
              <a:t>Primary human testing methods are code inspections and walkthroughs (...). These methods can be</a:t>
            </a:r>
          </a:p>
          <a:p>
            <a:pPr marL="0" indent="0">
              <a:buNone/>
            </a:pPr>
            <a:r>
              <a:rPr lang="en-US" dirty="0"/>
              <a:t>used at virtually any stage of software development, after an application is deemed to be complete or as each module or unit is complete.</a:t>
            </a:r>
          </a:p>
          <a:p>
            <a:r>
              <a:rPr lang="en-US" dirty="0"/>
              <a:t>With either method, participants must conduct some preparatory work.</a:t>
            </a:r>
          </a:p>
          <a:p>
            <a:r>
              <a:rPr lang="en-US" dirty="0"/>
              <a:t>The objective of the meeting is to find errors but not to find solutions</a:t>
            </a:r>
          </a:p>
          <a:p>
            <a:r>
              <a:rPr lang="en-US" dirty="0"/>
              <a:t>Generally are effective in finding from 30 to 70 percent of the logic-design and coding errors in typical programs.</a:t>
            </a:r>
          </a:p>
          <a:p>
            <a:r>
              <a:rPr lang="en-US" dirty="0"/>
              <a:t>Learning and sharing good practice</a:t>
            </a:r>
          </a:p>
          <a:p>
            <a:endParaRPr lang="en-US" dirty="0"/>
          </a:p>
          <a:p>
            <a:r>
              <a:rPr lang="en-US" dirty="0"/>
              <a:t>Find only the ‘‘easy’’ errors (those that would be trivial to find with computer-based testing) and that the difficult, obscure, or tricky errors can be found only by computer-based testing.</a:t>
            </a:r>
          </a:p>
        </p:txBody>
      </p:sp>
      <p:sp>
        <p:nvSpPr>
          <p:cNvPr id="3" name="Title 2"/>
          <p:cNvSpPr>
            <a:spLocks noGrp="1"/>
          </p:cNvSpPr>
          <p:nvPr>
            <p:ph type="title"/>
          </p:nvPr>
        </p:nvSpPr>
        <p:spPr/>
        <p:txBody>
          <a:bodyPr/>
          <a:lstStyle/>
          <a:p>
            <a:r>
              <a:rPr lang="en-US" dirty="0"/>
              <a:t>Inspection and reviews</a:t>
            </a:r>
          </a:p>
        </p:txBody>
      </p:sp>
    </p:spTree>
    <p:extLst>
      <p:ext uri="{BB962C8B-B14F-4D97-AF65-F5344CB8AC3E}">
        <p14:creationId xmlns:p14="http://schemas.microsoft.com/office/powerpoint/2010/main" val="380987360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pl-PL" dirty="0" err="1"/>
              <a:t>Create</a:t>
            </a:r>
            <a:r>
              <a:rPr lang="pl-PL" dirty="0"/>
              <a:t> </a:t>
            </a:r>
            <a:r>
              <a:rPr lang="pl-PL" dirty="0" err="1"/>
              <a:t>github</a:t>
            </a:r>
            <a:r>
              <a:rPr lang="pl-PL" dirty="0"/>
              <a:t> </a:t>
            </a:r>
            <a:r>
              <a:rPr lang="pl-PL" dirty="0" err="1"/>
              <a:t>account</a:t>
            </a:r>
            <a:r>
              <a:rPr lang="pl-PL" dirty="0"/>
              <a:t> and clone </a:t>
            </a:r>
            <a:r>
              <a:rPr lang="pl-PL" dirty="0" err="1"/>
              <a:t>project</a:t>
            </a:r>
            <a:r>
              <a:rPr lang="pl-PL" dirty="0"/>
              <a:t> </a:t>
            </a:r>
            <a:r>
              <a:rPr lang="en-US" dirty="0">
                <a:hlinkClick r:id="rId2"/>
              </a:rPr>
              <a:t>https://github.com/jacekokrojek/math.uni.lodz.pl</a:t>
            </a:r>
            <a:endParaRPr lang="pl-PL" dirty="0"/>
          </a:p>
          <a:p>
            <a:r>
              <a:rPr lang="pl-PL" dirty="0"/>
              <a:t>Complete </a:t>
            </a:r>
            <a:r>
              <a:rPr lang="pl-PL" dirty="0" err="1"/>
              <a:t>tests</a:t>
            </a:r>
            <a:r>
              <a:rPr lang="pl-PL" dirty="0"/>
              <a:t> for </a:t>
            </a:r>
            <a:r>
              <a:rPr lang="pl-PL" dirty="0" err="1"/>
              <a:t>AnswerEntity</a:t>
            </a:r>
            <a:r>
              <a:rPr lang="pl-PL" dirty="0"/>
              <a:t> from </a:t>
            </a:r>
            <a:r>
              <a:rPr lang="pl-PL" kern="1200" dirty="0" err="1">
                <a:latin typeface="Arial" pitchFamily="34" charset="0"/>
              </a:rPr>
              <a:t>com.gft.structuraltest.testconference.registrationdata</a:t>
            </a:r>
            <a:r>
              <a:rPr lang="pl-PL" kern="1200" dirty="0">
                <a:latin typeface="Arial" pitchFamily="34" charset="0"/>
              </a:rPr>
              <a:t> </a:t>
            </a:r>
            <a:r>
              <a:rPr lang="pl-PL" kern="1200" dirty="0" err="1">
                <a:latin typeface="Arial" pitchFamily="34" charset="0"/>
              </a:rPr>
              <a:t>package</a:t>
            </a:r>
            <a:r>
              <a:rPr lang="pl-PL" kern="1200" dirty="0">
                <a:latin typeface="Arial" pitchFamily="34" charset="0"/>
              </a:rPr>
              <a:t>. </a:t>
            </a:r>
            <a:r>
              <a:rPr lang="pl-PL" kern="1200" dirty="0" err="1">
                <a:latin typeface="Arial" pitchFamily="34" charset="0"/>
              </a:rPr>
              <a:t>There</a:t>
            </a:r>
            <a:r>
              <a:rPr lang="pl-PL" kern="1200" dirty="0">
                <a:latin typeface="Arial" pitchFamily="34" charset="0"/>
              </a:rPr>
              <a:t> </a:t>
            </a:r>
            <a:r>
              <a:rPr lang="pl-PL" kern="1200" dirty="0" err="1">
                <a:latin typeface="Arial" pitchFamily="34" charset="0"/>
              </a:rPr>
              <a:t>is</a:t>
            </a:r>
            <a:r>
              <a:rPr lang="pl-PL" kern="1200" dirty="0">
                <a:latin typeface="Arial" pitchFamily="34" charset="0"/>
              </a:rPr>
              <a:t> a </a:t>
            </a:r>
            <a:r>
              <a:rPr lang="pl-PL" kern="1200" dirty="0" err="1">
                <a:latin typeface="Arial" pitchFamily="34" charset="0"/>
              </a:rPr>
              <a:t>template</a:t>
            </a:r>
            <a:r>
              <a:rPr lang="pl-PL" kern="1200" dirty="0">
                <a:latin typeface="Arial" pitchFamily="34" charset="0"/>
              </a:rPr>
              <a:t> test for </a:t>
            </a:r>
            <a:r>
              <a:rPr lang="pl-PL" kern="1200" dirty="0" err="1">
                <a:latin typeface="Arial" pitchFamily="34" charset="0"/>
              </a:rPr>
              <a:t>method</a:t>
            </a:r>
            <a:r>
              <a:rPr lang="pl-PL" kern="1200" dirty="0">
                <a:latin typeface="Arial" pitchFamily="34" charset="0"/>
              </a:rPr>
              <a:t> </a:t>
            </a:r>
            <a:r>
              <a:rPr lang="pl-PL" kern="1200" dirty="0" err="1">
                <a:latin typeface="Arial" pitchFamily="34" charset="0"/>
              </a:rPr>
              <a:t>equals</a:t>
            </a:r>
            <a:r>
              <a:rPr lang="pl-PL" kern="1200" dirty="0">
                <a:latin typeface="Arial" pitchFamily="34" charset="0"/>
              </a:rPr>
              <a:t>() of </a:t>
            </a:r>
            <a:r>
              <a:rPr lang="pl-PL" kern="1200" dirty="0" err="1">
                <a:latin typeface="Arial" pitchFamily="34" charset="0"/>
              </a:rPr>
              <a:t>this</a:t>
            </a:r>
            <a:r>
              <a:rPr lang="pl-PL" kern="1200" dirty="0">
                <a:latin typeface="Arial" pitchFamily="34" charset="0"/>
              </a:rPr>
              <a:t> </a:t>
            </a:r>
            <a:r>
              <a:rPr lang="pl-PL" kern="1200" dirty="0" err="1">
                <a:latin typeface="Arial" pitchFamily="34" charset="0"/>
              </a:rPr>
              <a:t>class</a:t>
            </a:r>
            <a:r>
              <a:rPr lang="pl-PL" kern="1200" dirty="0">
                <a:latin typeface="Arial" pitchFamily="34" charset="0"/>
              </a:rPr>
              <a:t>. </a:t>
            </a:r>
            <a:r>
              <a:rPr lang="pl-PL" kern="1200" dirty="0" err="1">
                <a:latin typeface="Arial" pitchFamily="34" charset="0"/>
              </a:rPr>
              <a:t>Based</a:t>
            </a:r>
            <a:r>
              <a:rPr lang="pl-PL" kern="1200" dirty="0">
                <a:latin typeface="Arial" pitchFamily="34" charset="0"/>
              </a:rPr>
              <a:t> on the </a:t>
            </a:r>
            <a:r>
              <a:rPr lang="pl-PL" kern="1200" dirty="0" err="1">
                <a:latin typeface="Arial" pitchFamily="34" charset="0"/>
              </a:rPr>
              <a:t>example</a:t>
            </a:r>
            <a:r>
              <a:rPr lang="pl-PL" kern="1200" dirty="0">
                <a:latin typeface="Arial" pitchFamily="34" charset="0"/>
              </a:rPr>
              <a:t> </a:t>
            </a:r>
            <a:r>
              <a:rPr lang="pl-PL" kern="1200" dirty="0" err="1">
                <a:latin typeface="Arial" pitchFamily="34" charset="0"/>
              </a:rPr>
              <a:t>add</a:t>
            </a:r>
            <a:r>
              <a:rPr lang="pl-PL" kern="1200" dirty="0">
                <a:latin typeface="Arial" pitchFamily="34" charset="0"/>
              </a:rPr>
              <a:t> </a:t>
            </a:r>
            <a:r>
              <a:rPr lang="pl-PL" kern="1200" dirty="0" err="1">
                <a:latin typeface="Arial" pitchFamily="34" charset="0"/>
              </a:rPr>
              <a:t>new</a:t>
            </a:r>
            <a:r>
              <a:rPr lang="pl-PL" kern="1200" dirty="0">
                <a:latin typeface="Arial" pitchFamily="34" charset="0"/>
              </a:rPr>
              <a:t> </a:t>
            </a:r>
            <a:r>
              <a:rPr lang="pl-PL" kern="1200" dirty="0" err="1">
                <a:latin typeface="Arial" pitchFamily="34" charset="0"/>
              </a:rPr>
              <a:t>tests</a:t>
            </a:r>
            <a:r>
              <a:rPr lang="pl-PL" kern="1200" dirty="0">
                <a:latin typeface="Arial" pitchFamily="34" charset="0"/>
              </a:rPr>
              <a:t> to </a:t>
            </a:r>
            <a:r>
              <a:rPr lang="pl-PL" kern="1200" dirty="0" err="1">
                <a:latin typeface="Arial" pitchFamily="34" charset="0"/>
              </a:rPr>
              <a:t>get</a:t>
            </a:r>
            <a:r>
              <a:rPr lang="pl-PL" kern="1200" dirty="0">
                <a:latin typeface="Arial" pitchFamily="34" charset="0"/>
              </a:rPr>
              <a:t> 100% </a:t>
            </a:r>
            <a:r>
              <a:rPr lang="pl-PL" kern="1200" dirty="0" err="1">
                <a:latin typeface="Arial" pitchFamily="34" charset="0"/>
              </a:rPr>
              <a:t>statement</a:t>
            </a:r>
            <a:r>
              <a:rPr lang="pl-PL" kern="1200" dirty="0">
                <a:latin typeface="Arial" pitchFamily="34" charset="0"/>
              </a:rPr>
              <a:t> </a:t>
            </a:r>
            <a:r>
              <a:rPr lang="pl-PL" kern="1200" dirty="0" err="1">
                <a:latin typeface="Arial" pitchFamily="34" charset="0"/>
              </a:rPr>
              <a:t>coverage</a:t>
            </a:r>
            <a:r>
              <a:rPr lang="pl-PL" kern="1200" dirty="0">
                <a:latin typeface="Arial" pitchFamily="34" charset="0"/>
              </a:rPr>
              <a:t>.</a:t>
            </a:r>
          </a:p>
          <a:p>
            <a:r>
              <a:rPr lang="pl-PL" kern="1200" dirty="0">
                <a:latin typeface="Arial" pitchFamily="34" charset="0"/>
              </a:rPr>
              <a:t>Run </a:t>
            </a:r>
            <a:r>
              <a:rPr lang="pl-PL" kern="1200" dirty="0" err="1">
                <a:latin typeface="Arial" pitchFamily="34" charset="0"/>
              </a:rPr>
              <a:t>jacoco</a:t>
            </a:r>
            <a:r>
              <a:rPr lang="pl-PL" kern="1200" dirty="0">
                <a:latin typeface="Arial" pitchFamily="34" charset="0"/>
              </a:rPr>
              <a:t> report  (</a:t>
            </a:r>
            <a:r>
              <a:rPr lang="pl-PL" dirty="0" err="1"/>
              <a:t>gradle</a:t>
            </a:r>
            <a:r>
              <a:rPr lang="pl-PL" dirty="0"/>
              <a:t> </a:t>
            </a:r>
            <a:r>
              <a:rPr lang="pl-PL" dirty="0" err="1"/>
              <a:t>jacocoTestReport</a:t>
            </a:r>
            <a:r>
              <a:rPr lang="pl-PL" dirty="0"/>
              <a:t>) </a:t>
            </a:r>
            <a:r>
              <a:rPr lang="pl-PL" kern="1200" dirty="0">
                <a:latin typeface="Arial" pitchFamily="34" charset="0"/>
              </a:rPr>
              <a:t>to </a:t>
            </a:r>
            <a:r>
              <a:rPr lang="pl-PL" kern="1200" dirty="0" err="1">
                <a:latin typeface="Arial" pitchFamily="34" charset="0"/>
              </a:rPr>
              <a:t>confirm</a:t>
            </a:r>
            <a:r>
              <a:rPr lang="pl-PL" kern="1200" dirty="0">
                <a:latin typeface="Arial" pitchFamily="34" charset="0"/>
              </a:rPr>
              <a:t> </a:t>
            </a:r>
            <a:r>
              <a:rPr lang="pl-PL" kern="1200" dirty="0" err="1">
                <a:latin typeface="Arial" pitchFamily="34" charset="0"/>
              </a:rPr>
              <a:t>coverage</a:t>
            </a:r>
            <a:endParaRPr lang="pl-PL" kern="1200" dirty="0">
              <a:latin typeface="Arial" pitchFamily="34" charset="0"/>
            </a:endParaRPr>
          </a:p>
          <a:p>
            <a:r>
              <a:rPr lang="pl-PL" kern="1200" dirty="0">
                <a:latin typeface="Arial" pitchFamily="34" charset="0"/>
              </a:rPr>
              <a:t>Links to </a:t>
            </a:r>
            <a:r>
              <a:rPr lang="pl-PL" kern="1200" dirty="0" err="1">
                <a:latin typeface="Arial" pitchFamily="34" charset="0"/>
              </a:rPr>
              <a:t>all</a:t>
            </a:r>
            <a:r>
              <a:rPr lang="pl-PL" kern="1200" dirty="0">
                <a:latin typeface="Arial" pitchFamily="34" charset="0"/>
              </a:rPr>
              <a:t> </a:t>
            </a:r>
            <a:r>
              <a:rPr lang="pl-PL" kern="1200" dirty="0" err="1">
                <a:latin typeface="Arial" pitchFamily="34" charset="0"/>
              </a:rPr>
              <a:t>tools</a:t>
            </a:r>
            <a:r>
              <a:rPr lang="pl-PL" kern="1200" dirty="0">
                <a:latin typeface="Arial" pitchFamily="34" charset="0"/>
              </a:rPr>
              <a:t> and materials </a:t>
            </a:r>
            <a:r>
              <a:rPr lang="pl-PL" kern="1200" dirty="0" err="1">
                <a:latin typeface="Arial" pitchFamily="34" charset="0"/>
              </a:rPr>
              <a:t>that</a:t>
            </a:r>
            <a:r>
              <a:rPr lang="pl-PL" kern="1200" dirty="0">
                <a:latin typeface="Arial" pitchFamily="34" charset="0"/>
              </a:rPr>
              <a:t> </a:t>
            </a:r>
            <a:r>
              <a:rPr lang="pl-PL" kern="1200" dirty="0" err="1">
                <a:latin typeface="Arial" pitchFamily="34" charset="0"/>
              </a:rPr>
              <a:t>are</a:t>
            </a:r>
            <a:r>
              <a:rPr lang="pl-PL" kern="1200" dirty="0">
                <a:latin typeface="Arial" pitchFamily="34" charset="0"/>
              </a:rPr>
              <a:t> </a:t>
            </a:r>
            <a:r>
              <a:rPr lang="pl-PL" kern="1200" dirty="0" err="1">
                <a:latin typeface="Arial" pitchFamily="34" charset="0"/>
              </a:rPr>
              <a:t>required</a:t>
            </a:r>
            <a:r>
              <a:rPr lang="pl-PL" kern="1200" dirty="0">
                <a:latin typeface="Arial" pitchFamily="34" charset="0"/>
              </a:rPr>
              <a:t> to </a:t>
            </a:r>
            <a:r>
              <a:rPr lang="pl-PL" kern="1200" dirty="0" err="1">
                <a:latin typeface="Arial" pitchFamily="34" charset="0"/>
              </a:rPr>
              <a:t>comlete</a:t>
            </a:r>
            <a:r>
              <a:rPr lang="pl-PL" kern="1200" dirty="0">
                <a:latin typeface="Arial" pitchFamily="34" charset="0"/>
              </a:rPr>
              <a:t> </a:t>
            </a:r>
            <a:r>
              <a:rPr lang="pl-PL" kern="1200" dirty="0" err="1">
                <a:latin typeface="Arial" pitchFamily="34" charset="0"/>
              </a:rPr>
              <a:t>this</a:t>
            </a:r>
            <a:r>
              <a:rPr lang="pl-PL" kern="1200" dirty="0">
                <a:latin typeface="Arial" pitchFamily="34" charset="0"/>
              </a:rPr>
              <a:t> </a:t>
            </a:r>
            <a:r>
              <a:rPr lang="pl-PL" kern="1200" dirty="0" err="1">
                <a:latin typeface="Arial" pitchFamily="34" charset="0"/>
              </a:rPr>
              <a:t>task</a:t>
            </a:r>
            <a:r>
              <a:rPr lang="pl-PL" kern="1200" dirty="0">
                <a:latin typeface="Arial" pitchFamily="34" charset="0"/>
              </a:rPr>
              <a:t> </a:t>
            </a:r>
            <a:r>
              <a:rPr lang="pl-PL" kern="1200" dirty="0" err="1">
                <a:latin typeface="Arial" pitchFamily="34" charset="0"/>
              </a:rPr>
              <a:t>can</a:t>
            </a:r>
            <a:r>
              <a:rPr lang="pl-PL" kern="1200" dirty="0">
                <a:latin typeface="Arial" pitchFamily="34" charset="0"/>
              </a:rPr>
              <a:t> be </a:t>
            </a:r>
            <a:r>
              <a:rPr lang="pl-PL" kern="1200" dirty="0" err="1">
                <a:latin typeface="Arial" pitchFamily="34" charset="0"/>
              </a:rPr>
              <a:t>find</a:t>
            </a:r>
            <a:r>
              <a:rPr lang="pl-PL" kern="1200" dirty="0">
                <a:latin typeface="Arial" pitchFamily="34" charset="0"/>
              </a:rPr>
              <a:t> in </a:t>
            </a:r>
            <a:r>
              <a:rPr lang="pl-PL" kern="1200" dirty="0" err="1">
                <a:latin typeface="Arial" pitchFamily="34" charset="0"/>
              </a:rPr>
              <a:t>this</a:t>
            </a:r>
            <a:r>
              <a:rPr lang="pl-PL" kern="1200" dirty="0">
                <a:latin typeface="Arial" pitchFamily="34" charset="0"/>
              </a:rPr>
              <a:t> </a:t>
            </a:r>
            <a:r>
              <a:rPr lang="pl-PL" kern="1200" dirty="0" err="1">
                <a:latin typeface="Arial" pitchFamily="34" charset="0"/>
              </a:rPr>
              <a:t>presentation</a:t>
            </a:r>
            <a:endParaRPr lang="pl-PL" kern="1200" dirty="0">
              <a:latin typeface="Arial" pitchFamily="34" charset="0"/>
            </a:endParaRPr>
          </a:p>
          <a:p>
            <a:pPr marL="0" indent="0">
              <a:buNone/>
            </a:pPr>
            <a:endParaRPr lang="pl-PL" dirty="0"/>
          </a:p>
          <a:p>
            <a:endParaRPr lang="en-US" dirty="0"/>
          </a:p>
        </p:txBody>
      </p:sp>
      <p:sp>
        <p:nvSpPr>
          <p:cNvPr id="3" name="Title 2"/>
          <p:cNvSpPr>
            <a:spLocks noGrp="1"/>
          </p:cNvSpPr>
          <p:nvPr>
            <p:ph type="title"/>
          </p:nvPr>
        </p:nvSpPr>
        <p:spPr/>
        <p:txBody>
          <a:bodyPr/>
          <a:lstStyle/>
          <a:p>
            <a:r>
              <a:rPr lang="pl-PL" dirty="0" err="1"/>
              <a:t>Task</a:t>
            </a:r>
            <a:r>
              <a:rPr lang="pl-PL" dirty="0"/>
              <a:t> 1</a:t>
            </a:r>
            <a:endParaRPr lang="en-US" dirty="0"/>
          </a:p>
        </p:txBody>
      </p:sp>
    </p:spTree>
    <p:extLst>
      <p:ext uri="{BB962C8B-B14F-4D97-AF65-F5344CB8AC3E}">
        <p14:creationId xmlns:p14="http://schemas.microsoft.com/office/powerpoint/2010/main" val="15715080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tekstu 7"/>
          <p:cNvSpPr>
            <a:spLocks noGrp="1"/>
          </p:cNvSpPr>
          <p:nvPr>
            <p:ph type="body" sz="quarter" idx="10"/>
          </p:nvPr>
        </p:nvSpPr>
        <p:spPr/>
        <p:txBody>
          <a:bodyPr/>
          <a:lstStyle/>
          <a:p>
            <a:pPr>
              <a:buNone/>
            </a:pPr>
            <a:r>
              <a:rPr lang="en-US" dirty="0"/>
              <a:t> </a:t>
            </a:r>
          </a:p>
        </p:txBody>
      </p:sp>
      <p:sp>
        <p:nvSpPr>
          <p:cNvPr id="7" name="Tytuł 6"/>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869205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Coverage criteria</a:t>
            </a:r>
          </a:p>
          <a:p>
            <a:pPr lvl="1"/>
            <a:r>
              <a:rPr lang="en-US" dirty="0"/>
              <a:t>Statements coverage</a:t>
            </a:r>
          </a:p>
          <a:p>
            <a:r>
              <a:rPr lang="en-US" dirty="0"/>
              <a:t>Unit testing</a:t>
            </a:r>
          </a:p>
          <a:p>
            <a:pPr lvl="1"/>
            <a:r>
              <a:rPr lang="en-US" dirty="0" err="1"/>
              <a:t>JUnit</a:t>
            </a:r>
            <a:endParaRPr lang="en-US" dirty="0"/>
          </a:p>
          <a:p>
            <a:pPr lvl="1"/>
            <a:r>
              <a:rPr lang="en-US" dirty="0" err="1"/>
              <a:t>JUnitParam</a:t>
            </a:r>
            <a:endParaRPr lang="en-US" dirty="0"/>
          </a:p>
          <a:p>
            <a:pPr lvl="1"/>
            <a:r>
              <a:rPr lang="en-US" dirty="0" err="1"/>
              <a:t>Mockito</a:t>
            </a:r>
            <a:endParaRPr lang="en-US" dirty="0"/>
          </a:p>
          <a:p>
            <a:pPr lvl="1"/>
            <a:r>
              <a:rPr lang="en-US" dirty="0" err="1"/>
              <a:t>JaCoCo</a:t>
            </a:r>
            <a:endParaRPr lang="en-US" dirty="0"/>
          </a:p>
          <a:p>
            <a:r>
              <a:rPr lang="en-US" dirty="0"/>
              <a:t>Reviews</a:t>
            </a:r>
          </a:p>
          <a:p>
            <a:pPr lvl="1"/>
            <a:r>
              <a:rPr lang="en-US" dirty="0"/>
              <a:t>Code inspection</a:t>
            </a:r>
          </a:p>
          <a:p>
            <a:endParaRPr lang="en-US" dirty="0"/>
          </a:p>
          <a:p>
            <a:pPr lvl="1"/>
            <a:endParaRPr lang="en-US" dirty="0"/>
          </a:p>
        </p:txBody>
      </p:sp>
      <p:sp>
        <p:nvSpPr>
          <p:cNvPr id="3" name="Title 2"/>
          <p:cNvSpPr>
            <a:spLocks noGrp="1"/>
          </p:cNvSpPr>
          <p:nvPr>
            <p:ph type="title"/>
          </p:nvPr>
        </p:nvSpPr>
        <p:spPr/>
        <p:txBody>
          <a:bodyPr/>
          <a:lstStyle/>
          <a:p>
            <a:r>
              <a:rPr lang="en-US" dirty="0"/>
              <a:t>Agenda</a:t>
            </a:r>
          </a:p>
        </p:txBody>
      </p:sp>
      <p:sp>
        <p:nvSpPr>
          <p:cNvPr id="4" name="Content Placeholder 1"/>
          <p:cNvSpPr txBox="1">
            <a:spLocks/>
          </p:cNvSpPr>
          <p:nvPr/>
        </p:nvSpPr>
        <p:spPr bwMode="auto">
          <a:xfrm>
            <a:off x="452125" y="5643716"/>
            <a:ext cx="9082220" cy="673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95795" indent="-295795" algn="l" rtl="0" eaLnBrk="0" fontAlgn="base" hangingPunct="0">
              <a:spcBef>
                <a:spcPct val="20000"/>
              </a:spcBef>
              <a:spcAft>
                <a:spcPct val="20000"/>
              </a:spcAft>
              <a:buClr>
                <a:schemeClr val="accent1"/>
              </a:buClr>
              <a:buSzPct val="120000"/>
              <a:buBlip>
                <a:blip r:embed="rId3"/>
              </a:buBlip>
              <a:tabLst>
                <a:tab pos="1654389" algn="l"/>
              </a:tabLst>
              <a:defRPr sz="1400">
                <a:solidFill>
                  <a:schemeClr val="tx1"/>
                </a:solidFill>
                <a:latin typeface="+mn-lt"/>
                <a:ea typeface="ＭＳ Ｐゴシック" pitchFamily="34" charset="-128"/>
                <a:cs typeface="ＭＳ Ｐゴシック" charset="0"/>
              </a:defRPr>
            </a:lvl1pPr>
            <a:lvl2pPr marL="579553" indent="-28891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2pPr>
            <a:lvl3pPr marL="87018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3pPr>
            <a:lvl4pPr marL="1171143" indent="-300955" algn="l" rtl="0" eaLnBrk="0" fontAlgn="base" hangingPunct="0">
              <a:spcBef>
                <a:spcPct val="20000"/>
              </a:spcBef>
              <a:spcAft>
                <a:spcPct val="20000"/>
              </a:spcAft>
              <a:buClr>
                <a:schemeClr val="accent1"/>
              </a:buClr>
              <a:buSzPct val="120000"/>
              <a:buFont typeface="Wingdings" panose="05000000000000000000" pitchFamily="2" charset="2"/>
              <a:buChar char="§"/>
              <a:tabLst>
                <a:tab pos="1167703" algn="l"/>
              </a:tabLst>
              <a:defRPr sz="1400">
                <a:solidFill>
                  <a:schemeClr val="tx1"/>
                </a:solidFill>
                <a:latin typeface="+mn-lt"/>
                <a:ea typeface="ＭＳ Ｐゴシック" pitchFamily="34" charset="-128"/>
              </a:defRPr>
            </a:lvl4pPr>
            <a:lvl5pPr marL="1458338" indent="-290636" algn="l" rtl="0" eaLnBrk="0" fontAlgn="base" hangingPunct="0">
              <a:spcBef>
                <a:spcPct val="20000"/>
              </a:spcBef>
              <a:spcAft>
                <a:spcPct val="20000"/>
              </a:spcAft>
              <a:buClr>
                <a:schemeClr val="accent1"/>
              </a:buClr>
              <a:buSzPct val="120000"/>
              <a:buFont typeface="Wingdings" panose="05000000000000000000" pitchFamily="2" charset="2"/>
              <a:buChar char="§"/>
              <a:tabLst>
                <a:tab pos="1654389" algn="l"/>
              </a:tabLst>
              <a:defRPr sz="1400">
                <a:solidFill>
                  <a:schemeClr val="tx1"/>
                </a:solidFill>
                <a:latin typeface="+mn-lt"/>
                <a:ea typeface="ＭＳ Ｐゴシック" pitchFamily="34" charset="-128"/>
              </a:defRPr>
            </a:lvl5pPr>
            <a:lvl6pPr marL="2634640"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6pPr>
            <a:lvl7pPr marL="3129925"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7pPr>
            <a:lvl8pPr marL="3625209"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8pPr>
            <a:lvl9pPr marL="4120494" indent="-201210" algn="l" rtl="0" eaLnBrk="1" fontAlgn="base" hangingPunct="1">
              <a:spcBef>
                <a:spcPct val="20000"/>
              </a:spcBef>
              <a:spcAft>
                <a:spcPct val="20000"/>
              </a:spcAft>
              <a:buClr>
                <a:schemeClr val="hlink"/>
              </a:buClr>
              <a:buFont typeface="Wingdings" pitchFamily="2" charset="2"/>
              <a:buChar char="§"/>
              <a:tabLst>
                <a:tab pos="1654389" algn="l"/>
              </a:tabLst>
              <a:defRPr sz="1950">
                <a:solidFill>
                  <a:schemeClr val="tx1"/>
                </a:solidFill>
                <a:latin typeface="+mn-lt"/>
              </a:defRPr>
            </a:lvl9pPr>
          </a:lstStyle>
          <a:p>
            <a:pPr marL="0" indent="0">
              <a:buFontTx/>
              <a:buNone/>
            </a:pPr>
            <a:r>
              <a:rPr lang="pl-PL" sz="1200" b="1" kern="0" dirty="0" err="1"/>
              <a:t>Additional</a:t>
            </a:r>
            <a:r>
              <a:rPr lang="pl-PL" sz="1200" b="1" kern="0" dirty="0"/>
              <a:t> materials </a:t>
            </a:r>
          </a:p>
          <a:p>
            <a:pPr marL="0" indent="0">
              <a:buFontTx/>
              <a:buNone/>
            </a:pPr>
            <a:r>
              <a:rPr lang="pl-PL" sz="1200" kern="0" dirty="0"/>
              <a:t>Source </a:t>
            </a:r>
            <a:r>
              <a:rPr lang="pl-PL" sz="1200" kern="0" dirty="0" err="1"/>
              <a:t>code</a:t>
            </a:r>
            <a:r>
              <a:rPr lang="pl-PL" sz="1200" kern="0" dirty="0"/>
              <a:t> </a:t>
            </a:r>
            <a:r>
              <a:rPr lang="en-US" sz="1200" kern="0" dirty="0">
                <a:hlinkClick r:id="rId4"/>
              </a:rPr>
              <a:t>https://github.com/jacekokrojek/math.uni.lodz.pl</a:t>
            </a:r>
            <a:endParaRPr lang="pl-PL" sz="1200" kern="0" dirty="0"/>
          </a:p>
          <a:p>
            <a:pPr marL="0" indent="0">
              <a:buFontTx/>
              <a:buNone/>
            </a:pPr>
            <a:endParaRPr lang="en-US" kern="0" dirty="0"/>
          </a:p>
        </p:txBody>
      </p:sp>
    </p:spTree>
    <p:extLst>
      <p:ext uri="{BB962C8B-B14F-4D97-AF65-F5344CB8AC3E}">
        <p14:creationId xmlns:p14="http://schemas.microsoft.com/office/powerpoint/2010/main" val="40579375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283067" cy="5378450"/>
          </a:xfrm>
        </p:spPr>
        <p:txBody>
          <a:bodyPr/>
          <a:lstStyle/>
          <a:p>
            <a:r>
              <a:rPr lang="en-US" dirty="0"/>
              <a:t>White Box or Structure based techniques</a:t>
            </a:r>
          </a:p>
          <a:p>
            <a:pPr marL="0" indent="0">
              <a:buNone/>
            </a:pPr>
            <a:r>
              <a:rPr lang="en-US" dirty="0"/>
              <a:t>Testing or test design using knowledge of the details of the internals of the program (code and data). White Box testers typically ask “Does this code do what the programmer expects or intends?” in contrast to the black box question: “Does this do what the users (human and software) expect?”</a:t>
            </a:r>
          </a:p>
          <a:p>
            <a:pPr marL="0" indent="0">
              <a:buNone/>
            </a:pPr>
            <a:endParaRPr lang="en-US" dirty="0"/>
          </a:p>
          <a:p>
            <a:r>
              <a:rPr lang="en-US" dirty="0">
                <a:solidFill>
                  <a:srgbClr val="FF0000"/>
                </a:solidFill>
              </a:rPr>
              <a:t>Our general mission is to find minimal number of tests that ensures program correctness</a:t>
            </a:r>
          </a:p>
          <a:p>
            <a:pPr marL="290637" lvl="1" indent="0">
              <a:buNone/>
            </a:pPr>
            <a:endParaRPr lang="en-US" dirty="0"/>
          </a:p>
        </p:txBody>
      </p:sp>
      <p:sp>
        <p:nvSpPr>
          <p:cNvPr id="3" name="Title 2"/>
          <p:cNvSpPr>
            <a:spLocks noGrp="1"/>
          </p:cNvSpPr>
          <p:nvPr>
            <p:ph type="title"/>
          </p:nvPr>
        </p:nvSpPr>
        <p:spPr/>
        <p:txBody>
          <a:bodyPr/>
          <a:lstStyle/>
          <a:p>
            <a:r>
              <a:rPr lang="en-US" dirty="0"/>
              <a:t>Testing techniques</a:t>
            </a:r>
          </a:p>
        </p:txBody>
      </p:sp>
      <p:sp>
        <p:nvSpPr>
          <p:cNvPr id="6" name="TextBox 4"/>
          <p:cNvSpPr txBox="1"/>
          <p:nvPr/>
        </p:nvSpPr>
        <p:spPr bwMode="auto">
          <a:xfrm>
            <a:off x="4965289" y="1036876"/>
            <a:ext cx="5041007"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94224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74680" cy="5378450"/>
          </a:xfrm>
        </p:spPr>
        <p:txBody>
          <a:bodyPr/>
          <a:lstStyle/>
          <a:p>
            <a:r>
              <a:rPr lang="en-US" b="1" dirty="0"/>
              <a:t>Statement (instruction) coverage </a:t>
            </a:r>
            <a:r>
              <a:rPr lang="en-US" dirty="0"/>
              <a:t>counts how many instruction is in the program and how many are executed</a:t>
            </a:r>
          </a:p>
          <a:p>
            <a:r>
              <a:rPr lang="en-US" dirty="0"/>
              <a:t>100% achieved by following test:</a:t>
            </a:r>
          </a:p>
          <a:p>
            <a:pPr lvl="1"/>
            <a:r>
              <a:rPr lang="en-US" dirty="0"/>
              <a:t>A=2, B=0, and X=3</a:t>
            </a:r>
          </a:p>
          <a:p>
            <a:r>
              <a:rPr lang="en-US" dirty="0"/>
              <a:t>Does not discover errors in combined logical conditions - what if following is the right implementation</a:t>
            </a:r>
          </a:p>
          <a:p>
            <a:pPr lvl="1"/>
            <a:r>
              <a:rPr lang="en-US" dirty="0">
                <a:latin typeface="Courier New" panose="02070309020205020404" pitchFamily="49" charset="0"/>
                <a:cs typeface="Courier New" panose="02070309020205020404" pitchFamily="49" charset="0"/>
              </a:rPr>
              <a:t>if(A==2 || </a:t>
            </a:r>
            <a:r>
              <a:rPr lang="en-US" b="1" dirty="0">
                <a:latin typeface="Courier New" panose="02070309020205020404" pitchFamily="49" charset="0"/>
                <a:cs typeface="Courier New" panose="02070309020205020404" pitchFamily="49" charset="0"/>
              </a:rPr>
              <a:t>X&gt;0</a:t>
            </a:r>
            <a:r>
              <a:rPr lang="en-US" dirty="0">
                <a:latin typeface="Courier New" panose="02070309020205020404" pitchFamily="49" charset="0"/>
                <a:cs typeface="Courier New" panose="02070309020205020404" pitchFamily="49" charset="0"/>
              </a:rPr>
              <a:t>) {</a:t>
            </a:r>
          </a:p>
          <a:p>
            <a:r>
              <a:rPr lang="en-US" dirty="0">
                <a:cs typeface="Courier New" panose="02070309020205020404" pitchFamily="49" charset="0"/>
              </a:rPr>
              <a:t>X should not be changed for some condition</a:t>
            </a:r>
          </a:p>
          <a:p>
            <a:pPr marL="0" indent="0" defTabSz="179388">
              <a:buNone/>
              <a:tabLst>
                <a:tab pos="265113" algn="l"/>
              </a:tabLst>
            </a:pPr>
            <a:endParaRPr lang="en-US" dirty="0"/>
          </a:p>
          <a:p>
            <a:pPr marL="0" indent="0" defTabSz="179388">
              <a:buNone/>
              <a:tabLst>
                <a:tab pos="265113" algn="l"/>
              </a:tabLst>
            </a:pPr>
            <a:endParaRPr lang="en-US" dirty="0"/>
          </a:p>
          <a:p>
            <a:pPr marL="0" indent="0">
              <a:buNone/>
            </a:pPr>
            <a:endParaRPr lang="en-US" sz="1100" baseline="30000" dirty="0"/>
          </a:p>
          <a:p>
            <a:pPr marL="0" indent="0">
              <a:buNone/>
            </a:pPr>
            <a:endParaRPr lang="en-US" sz="1100" baseline="30000" dirty="0"/>
          </a:p>
          <a:p>
            <a:pPr lvl="1"/>
            <a:endParaRPr lang="en-US" sz="1100" dirty="0"/>
          </a:p>
          <a:p>
            <a:endParaRPr lang="en-US" sz="1100" b="1" dirty="0"/>
          </a:p>
          <a:p>
            <a:pPr marL="0" indent="0">
              <a:buNone/>
            </a:pPr>
            <a:endParaRPr lang="en-US" dirty="0"/>
          </a:p>
          <a:p>
            <a:endParaRPr lang="en-US" dirty="0"/>
          </a:p>
          <a:p>
            <a:pPr lvl="1"/>
            <a:endParaRPr lang="en-US" dirty="0"/>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89" y="1036876"/>
            <a:ext cx="5041007"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4" name="Prostokąt 3"/>
          <p:cNvSpPr/>
          <p:nvPr/>
        </p:nvSpPr>
        <p:spPr bwMode="auto">
          <a:xfrm>
            <a:off x="5397911" y="116020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6" name="Prostokąt 5"/>
          <p:cNvSpPr/>
          <p:nvPr/>
        </p:nvSpPr>
        <p:spPr bwMode="auto">
          <a:xfrm>
            <a:off x="5397911" y="1347019"/>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7" name="Prostokąt 6"/>
          <p:cNvSpPr/>
          <p:nvPr/>
        </p:nvSpPr>
        <p:spPr bwMode="auto">
          <a:xfrm>
            <a:off x="5397911" y="1614057"/>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00870"/>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08927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01514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a:t>Branch or decision coverage </a:t>
            </a:r>
            <a:r>
              <a:rPr lang="en-US" dirty="0"/>
              <a:t>states that you must write enough test cases that each decision has a true and a false outcome at least once. </a:t>
            </a:r>
          </a:p>
          <a:p>
            <a:r>
              <a:rPr lang="en-US" dirty="0"/>
              <a:t>Decision coverage usually can satisfy statement coverage</a:t>
            </a:r>
          </a:p>
          <a:p>
            <a:r>
              <a:rPr lang="en-US" dirty="0"/>
              <a:t>100% achieved by following test:</a:t>
            </a:r>
          </a:p>
          <a:p>
            <a:pPr lvl="1"/>
            <a:r>
              <a:rPr lang="en-US" dirty="0"/>
              <a:t>A=3, B=0, X=3 </a:t>
            </a:r>
          </a:p>
          <a:p>
            <a:pPr lvl="1"/>
            <a:r>
              <a:rPr lang="en-US" dirty="0"/>
              <a:t>A=2, B=1,X=1</a:t>
            </a:r>
          </a:p>
          <a:p>
            <a:r>
              <a:rPr lang="en-US" dirty="0"/>
              <a:t>Does not discover errors in combined logical conditions - what if following is the right implementation</a:t>
            </a:r>
          </a:p>
          <a:p>
            <a:pPr lvl="1"/>
            <a:r>
              <a:rPr lang="en-US" dirty="0">
                <a:latin typeface="Courier New" panose="02070309020205020404" pitchFamily="49" charset="0"/>
                <a:cs typeface="Courier New" panose="02070309020205020404" pitchFamily="49" charset="0"/>
              </a:rPr>
              <a:t>if(A==2 || </a:t>
            </a:r>
            <a:r>
              <a:rPr lang="en-US" b="1" dirty="0">
                <a:latin typeface="Courier New" panose="02070309020205020404" pitchFamily="49" charset="0"/>
                <a:cs typeface="Courier New" panose="02070309020205020404" pitchFamily="49" charset="0"/>
              </a:rPr>
              <a:t>X&lt;1</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X should not be changed for some condition</a:t>
            </a:r>
          </a:p>
          <a:p>
            <a:pPr lvl="1"/>
            <a:endParaRPr lang="en-US" dirty="0"/>
          </a:p>
          <a:p>
            <a:pPr marL="0" indent="0">
              <a:buNone/>
            </a:pPr>
            <a:endParaRPr lang="en-US" dirty="0"/>
          </a:p>
          <a:p>
            <a:endParaRPr lang="en-US" dirty="0"/>
          </a:p>
          <a:p>
            <a:pPr marL="0" indent="0">
              <a:buNone/>
            </a:pPr>
            <a:endParaRPr lang="en-US" sz="1100" baseline="30000" dirty="0"/>
          </a:p>
          <a:p>
            <a:pPr marL="0" indent="0">
              <a:buNone/>
            </a:pPr>
            <a:endParaRPr lang="en-US" sz="1100" baseline="30000" dirty="0"/>
          </a:p>
          <a:p>
            <a:pPr lvl="1"/>
            <a:endParaRPr lang="en-US" sz="1100" dirty="0"/>
          </a:p>
          <a:p>
            <a:endParaRPr lang="en-US" sz="1100" b="1" dirty="0"/>
          </a:p>
          <a:p>
            <a:pPr marL="0" indent="0">
              <a:buNone/>
            </a:pPr>
            <a:endParaRPr lang="en-US" dirty="0"/>
          </a:p>
          <a:p>
            <a:endParaRPr lang="en-US" dirty="0"/>
          </a:p>
          <a:p>
            <a:pPr lvl="1"/>
            <a:endParaRPr lang="en-US" dirty="0"/>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6" name="Prostokąt 5"/>
          <p:cNvSpPr/>
          <p:nvPr/>
        </p:nvSpPr>
        <p:spPr bwMode="auto">
          <a:xfrm>
            <a:off x="5397911" y="120936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7" name="Prostokąt 6"/>
          <p:cNvSpPr/>
          <p:nvPr/>
        </p:nvSpPr>
        <p:spPr bwMode="auto">
          <a:xfrm>
            <a:off x="5402829" y="1656736"/>
            <a:ext cx="1681316" cy="167149"/>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77377372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a:t>Condition coverage </a:t>
            </a:r>
            <a:r>
              <a:rPr lang="en-US" dirty="0"/>
              <a:t>ensures that each condition in a decision takes on all possible outcomes at least once.</a:t>
            </a:r>
          </a:p>
          <a:p>
            <a:r>
              <a:rPr lang="en-US" dirty="0"/>
              <a:t>100% achieved by following test:</a:t>
            </a:r>
          </a:p>
          <a:p>
            <a:pPr lvl="1"/>
            <a:r>
              <a:rPr lang="en-US" dirty="0"/>
              <a:t>A=2, B=0, X=4 </a:t>
            </a:r>
          </a:p>
          <a:p>
            <a:pPr lvl="1"/>
            <a:r>
              <a:rPr lang="en-US" dirty="0"/>
              <a:t>A=1, B=1, X=1 </a:t>
            </a:r>
          </a:p>
          <a:p>
            <a:r>
              <a:rPr lang="en-US" dirty="0"/>
              <a:t>Condition coverage criterion appears to satisfy the decision coverage criterion, it does not always do so. If the decision     IF(A &amp; B) is being tested, you could write two tests</a:t>
            </a:r>
          </a:p>
          <a:p>
            <a:pPr lvl="1"/>
            <a:r>
              <a:rPr lang="en-US" dirty="0"/>
              <a:t>A is true, B is false</a:t>
            </a:r>
          </a:p>
          <a:p>
            <a:pPr lvl="1"/>
            <a:r>
              <a:rPr lang="en-US" dirty="0"/>
              <a:t>A is false, B is true</a:t>
            </a:r>
          </a:p>
          <a:p>
            <a:pPr marL="265113" indent="0">
              <a:buNone/>
              <a:tabLst>
                <a:tab pos="265113" algn="l"/>
              </a:tabLst>
            </a:pPr>
            <a:r>
              <a:rPr lang="en-US" dirty="0"/>
              <a:t>but this would not cause the THEN clause of the IF to execute. The condition coverage tests for the earlier example covered all decision outcomes, but two alternative tests</a:t>
            </a:r>
          </a:p>
          <a:p>
            <a:pPr lvl="1"/>
            <a:r>
              <a:rPr lang="en-US" dirty="0"/>
              <a:t>A=1, B=0, X=3</a:t>
            </a:r>
          </a:p>
          <a:p>
            <a:pPr lvl="1"/>
            <a:r>
              <a:rPr lang="en-US" dirty="0"/>
              <a:t>A=2, B=1, X=1</a:t>
            </a:r>
          </a:p>
          <a:p>
            <a:pPr marL="265113" indent="0">
              <a:buNone/>
            </a:pPr>
            <a:r>
              <a:rPr lang="en-US" dirty="0"/>
              <a:t>cover all condition outcomes but only two of the four decision outcomes.</a:t>
            </a:r>
          </a:p>
          <a:p>
            <a:pPr lvl="1"/>
            <a:endParaRPr lang="en-US" dirty="0"/>
          </a:p>
          <a:p>
            <a:pPr marL="0" indent="0">
              <a:buNone/>
            </a:pPr>
            <a:endParaRPr lang="en-US" dirty="0"/>
          </a:p>
          <a:p>
            <a:endParaRPr lang="en-US" dirty="0"/>
          </a:p>
          <a:p>
            <a:pPr marL="0" indent="0">
              <a:buNone/>
            </a:pPr>
            <a:endParaRPr lang="en-US" sz="1100" baseline="30000" dirty="0"/>
          </a:p>
          <a:p>
            <a:pPr marL="0" indent="0">
              <a:buNone/>
            </a:pPr>
            <a:endParaRPr lang="en-US" sz="1100" baseline="30000" dirty="0"/>
          </a:p>
          <a:p>
            <a:pPr lvl="1"/>
            <a:endParaRPr lang="en-US" sz="1100" dirty="0"/>
          </a:p>
          <a:p>
            <a:endParaRPr lang="en-US" sz="1100" b="1" dirty="0"/>
          </a:p>
          <a:p>
            <a:pPr marL="0" indent="0">
              <a:buNone/>
            </a:pPr>
            <a:endParaRPr lang="en-US" dirty="0"/>
          </a:p>
          <a:p>
            <a:endParaRPr lang="en-US" dirty="0"/>
          </a:p>
          <a:p>
            <a:pPr lvl="1"/>
            <a:endParaRPr lang="en-US" dirty="0"/>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4" name="Prostokąt 13"/>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52862847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b="1" dirty="0"/>
              <a:t>Condition/decision coverage </a:t>
            </a:r>
            <a:r>
              <a:rPr lang="en-US" dirty="0"/>
              <a:t>requires sufficient test cases such that each condition in a decision takes on all possible outcomes at least once, each decision takes on all possible outcomes at least once, and each point of entry is invoked at least once.</a:t>
            </a:r>
          </a:p>
          <a:p>
            <a:r>
              <a:rPr lang="en-US" dirty="0"/>
              <a:t>100% achieved by following test:</a:t>
            </a:r>
          </a:p>
          <a:p>
            <a:pPr lvl="1"/>
            <a:r>
              <a:rPr lang="en-US" dirty="0"/>
              <a:t>A=2, B=0, X=4 </a:t>
            </a:r>
          </a:p>
          <a:p>
            <a:pPr lvl="1"/>
            <a:r>
              <a:rPr lang="en-US" dirty="0"/>
              <a:t>A=1, B=1, X=1 </a:t>
            </a:r>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pl-PL" sz="1000" dirty="0">
                <a:latin typeface="Courier New" panose="02070309020205020404" pitchFamily="49" charset="0"/>
                <a:cs typeface="Courier New" panose="02070309020205020404" pitchFamily="49" charset="0"/>
              </a:rPr>
              <a:t> </a:t>
            </a:r>
            <a:r>
              <a:rPr lang="en-US" sz="1000" dirty="0">
                <a:latin typeface="Courier New" panose="02070309020205020404" pitchFamily="49" charset="0"/>
                <a:cs typeface="Courier New" panose="02070309020205020404" pitchFamily="49" charset="0"/>
              </a:rPr>
              <a:t>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8" name="Prostokąt 7"/>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4" name="Prostokąt 13"/>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5" name="Prostokąt 14"/>
          <p:cNvSpPr/>
          <p:nvPr/>
        </p:nvSpPr>
        <p:spPr bwMode="auto">
          <a:xfrm>
            <a:off x="5574886" y="1653652"/>
            <a:ext cx="1032388" cy="191693"/>
          </a:xfrm>
          <a:prstGeom prst="rect">
            <a:avLst/>
          </a:prstGeom>
          <a:solidFill>
            <a:srgbClr val="007C9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6" name="Prostokąt 15"/>
          <p:cNvSpPr/>
          <p:nvPr/>
        </p:nvSpPr>
        <p:spPr bwMode="auto">
          <a:xfrm>
            <a:off x="5599460" y="1206152"/>
            <a:ext cx="1032388" cy="191693"/>
          </a:xfrm>
          <a:prstGeom prst="rect">
            <a:avLst/>
          </a:prstGeom>
          <a:solidFill>
            <a:srgbClr val="007C90">
              <a:alpha val="4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10207223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Multiple-condition coverage criterion requires that you write sufficient test cases such that all possible combinations of condition outcomes in each decision, and all points of entry, are invoked at least once.</a:t>
            </a:r>
          </a:p>
          <a:p>
            <a:r>
              <a:rPr lang="en-US" dirty="0"/>
              <a:t>100% achieved by following test:</a:t>
            </a:r>
          </a:p>
          <a:p>
            <a:pPr lvl="1"/>
            <a:r>
              <a:rPr lang="en-US" dirty="0"/>
              <a:t>A=2, B=0, X=4</a:t>
            </a:r>
          </a:p>
          <a:p>
            <a:pPr lvl="1"/>
            <a:r>
              <a:rPr lang="en-US" dirty="0"/>
              <a:t>A=2, B=1, X=1 </a:t>
            </a:r>
          </a:p>
          <a:p>
            <a:pPr lvl="1"/>
            <a:r>
              <a:rPr lang="en-US" dirty="0"/>
              <a:t>A=1, B=0, X=2</a:t>
            </a:r>
          </a:p>
          <a:p>
            <a:pPr lvl="1"/>
            <a:r>
              <a:rPr lang="en-US" dirty="0"/>
              <a:t>A=1, B=1, X=1</a:t>
            </a:r>
          </a:p>
        </p:txBody>
      </p:sp>
      <p:sp>
        <p:nvSpPr>
          <p:cNvPr id="3" name="Title 2"/>
          <p:cNvSpPr>
            <a:spLocks noGrp="1"/>
          </p:cNvSpPr>
          <p:nvPr>
            <p:ph type="title"/>
          </p:nvPr>
        </p:nvSpPr>
        <p:spPr/>
        <p:txBody>
          <a:bodyPr/>
          <a:lstStyle/>
          <a:p>
            <a:r>
              <a:rPr lang="en-US" dirty="0"/>
              <a:t>Logic coverage testing</a:t>
            </a:r>
          </a:p>
        </p:txBody>
      </p:sp>
      <p:sp>
        <p:nvSpPr>
          <p:cNvPr id="6"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a:t>
            </a:r>
            <a:r>
              <a:rPr lang="pl-PL"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f</a:t>
            </a:r>
            <a:r>
              <a:rPr lang="pl-PL" sz="1000" dirty="0" err="1">
                <a:latin typeface="Courier New" panose="02070309020205020404" pitchFamily="49" charset="0"/>
                <a:cs typeface="Courier New" panose="02070309020205020404" pitchFamily="49" charset="0"/>
              </a:rPr>
              <a:t>oo</a:t>
            </a:r>
            <a:r>
              <a:rPr lang="en-US" sz="1000" dirty="0">
                <a:latin typeface="Courier New" panose="02070309020205020404" pitchFamily="49" charset="0"/>
                <a:cs typeface="Courier New" panose="02070309020205020404" pitchFamily="49" charset="0"/>
              </a:rPr>
              <a:t>(</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21106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98014892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63023" y="1052514"/>
            <a:ext cx="3784512" cy="5378450"/>
          </a:xfrm>
        </p:spPr>
        <p:txBody>
          <a:bodyPr/>
          <a:lstStyle/>
          <a:p>
            <a:r>
              <a:rPr lang="en-US" dirty="0"/>
              <a:t>Modified Condition</a:t>
            </a:r>
            <a:r>
              <a:rPr lang="pl-PL" dirty="0"/>
              <a:t>/</a:t>
            </a:r>
            <a:r>
              <a:rPr lang="en-US" dirty="0"/>
              <a:t>Decision Coverage</a:t>
            </a:r>
          </a:p>
          <a:p>
            <a:pPr lvl="1"/>
            <a:r>
              <a:rPr lang="en-US" dirty="0"/>
              <a:t>Each decision tries every possible outcome</a:t>
            </a:r>
          </a:p>
          <a:p>
            <a:pPr lvl="1"/>
            <a:r>
              <a:rPr lang="en-US" dirty="0"/>
              <a:t>Each condition in a decision takes on every possible outcome</a:t>
            </a:r>
          </a:p>
          <a:p>
            <a:pPr lvl="1"/>
            <a:r>
              <a:rPr lang="en-US" dirty="0"/>
              <a:t>Each condition in a decision is shown to independently affect the outcome of the decision </a:t>
            </a:r>
          </a:p>
          <a:p>
            <a:r>
              <a:rPr lang="en-US" dirty="0"/>
              <a:t>100% achieved by following test:</a:t>
            </a:r>
          </a:p>
          <a:p>
            <a:pPr lvl="1"/>
            <a:r>
              <a:rPr lang="en-US" dirty="0"/>
              <a:t>A=2, B=0, X=4</a:t>
            </a:r>
          </a:p>
          <a:p>
            <a:pPr lvl="1"/>
            <a:r>
              <a:rPr lang="en-US" dirty="0"/>
              <a:t>A=2, B=1, X=1 </a:t>
            </a:r>
          </a:p>
          <a:p>
            <a:pPr lvl="1"/>
            <a:r>
              <a:rPr lang="en-US" dirty="0"/>
              <a:t>A=1, B=0, X=2</a:t>
            </a:r>
          </a:p>
          <a:p>
            <a:pPr lvl="1"/>
            <a:r>
              <a:rPr lang="en-US" strike="sngStrike" dirty="0"/>
              <a:t>A=1, B=1, X=1</a:t>
            </a:r>
          </a:p>
        </p:txBody>
      </p:sp>
      <p:sp>
        <p:nvSpPr>
          <p:cNvPr id="3" name="Title 2"/>
          <p:cNvSpPr>
            <a:spLocks noGrp="1"/>
          </p:cNvSpPr>
          <p:nvPr>
            <p:ph type="title"/>
          </p:nvPr>
        </p:nvSpPr>
        <p:spPr/>
        <p:txBody>
          <a:bodyPr/>
          <a:lstStyle/>
          <a:p>
            <a:r>
              <a:rPr lang="en-US" dirty="0"/>
              <a:t>Logic coverage testing</a:t>
            </a:r>
          </a:p>
        </p:txBody>
      </p:sp>
      <p:sp>
        <p:nvSpPr>
          <p:cNvPr id="5" name="TextBox 4"/>
          <p:cNvSpPr txBox="1"/>
          <p:nvPr/>
        </p:nvSpPr>
        <p:spPr bwMode="auto">
          <a:xfrm>
            <a:off x="4965291" y="1057003"/>
            <a:ext cx="5041006" cy="1384995"/>
          </a:xfrm>
          <a:prstGeom prst="rect">
            <a:avLst/>
          </a:prstGeom>
          <a:noFill/>
          <a:ln w="9525">
            <a:noFill/>
            <a:miter lim="800000"/>
            <a:headEnd/>
            <a:tailEnd/>
          </a:ln>
        </p:spPr>
        <p:txBody>
          <a:bodyPr wrap="square" lIns="0" tIns="0" rIns="0" bIns="0" rtlCol="0">
            <a:spAutoFit/>
          </a:bodyPr>
          <a:lstStyle/>
          <a:p>
            <a:pPr defTabSz="452438"/>
            <a:r>
              <a:rPr lang="en-US" sz="1000" dirty="0">
                <a:latin typeface="Courier New" panose="02070309020205020404" pitchFamily="49" charset="0"/>
                <a:cs typeface="Courier New" panose="02070309020205020404" pitchFamily="49" charset="0"/>
              </a:rPr>
              <a:t>public void foo(</a:t>
            </a:r>
            <a:r>
              <a:rPr lang="en-US" sz="1000" dirty="0" err="1">
                <a:latin typeface="Courier New" panose="02070309020205020404" pitchFamily="49" charset="0"/>
                <a:cs typeface="Courier New" panose="02070309020205020404" pitchFamily="49" charset="0"/>
              </a:rPr>
              <a:t>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A,int</a:t>
            </a: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B,int</a:t>
            </a:r>
            <a:r>
              <a:rPr lang="en-US" sz="1000" dirty="0">
                <a:latin typeface="Courier New" panose="02070309020205020404" pitchFamily="49" charset="0"/>
                <a:cs typeface="Courier New" panose="02070309020205020404" pitchFamily="49" charset="0"/>
              </a:rPr>
              <a:t> X)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 A&gt;1 &amp;&amp; B==0) {</a:t>
            </a:r>
          </a:p>
          <a:p>
            <a:pPr defTabSz="452438"/>
            <a:r>
              <a:rPr lang="pl-PL" sz="1000" dirty="0">
                <a:latin typeface="Courier New" panose="02070309020205020404" pitchFamily="49" charset="0"/>
                <a:cs typeface="Courier New" panose="02070309020205020404" pitchFamily="49" charset="0"/>
              </a:rPr>
              <a:t>		X=X/A;</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a:t>
            </a:r>
            <a:r>
              <a:rPr lang="pl-PL" sz="1000" dirty="0" err="1">
                <a:latin typeface="Courier New" panose="02070309020205020404" pitchFamily="49" charset="0"/>
                <a:cs typeface="Courier New" panose="02070309020205020404" pitchFamily="49" charset="0"/>
              </a:rPr>
              <a:t>if</a:t>
            </a:r>
            <a:r>
              <a:rPr lang="pl-PL" sz="1000" dirty="0">
                <a:latin typeface="Courier New" panose="02070309020205020404" pitchFamily="49" charset="0"/>
                <a:cs typeface="Courier New" panose="02070309020205020404" pitchFamily="49" charset="0"/>
              </a:rPr>
              <a:t>(A==2 || X&gt;1) {</a:t>
            </a:r>
          </a:p>
          <a:p>
            <a:pPr defTabSz="452438"/>
            <a:r>
              <a:rPr lang="pl-PL" sz="1000" dirty="0">
                <a:latin typeface="Courier New" panose="02070309020205020404" pitchFamily="49" charset="0"/>
                <a:cs typeface="Courier New" panose="02070309020205020404" pitchFamily="49" charset="0"/>
              </a:rPr>
              <a:t>		X=X+1;</a:t>
            </a:r>
          </a:p>
          <a:p>
            <a:pPr defTabSz="452438"/>
            <a:r>
              <a:rPr lang="pl-PL" sz="1000" dirty="0">
                <a:latin typeface="Courier New" panose="02070309020205020404" pitchFamily="49" charset="0"/>
                <a:cs typeface="Courier New" panose="02070309020205020404" pitchFamily="49" charset="0"/>
              </a:rPr>
              <a:t>	}</a:t>
            </a:r>
          </a:p>
          <a:p>
            <a:pPr defTabSz="452438"/>
            <a:r>
              <a:rPr lang="pl-PL" sz="1000" dirty="0">
                <a:latin typeface="Courier New" panose="02070309020205020404" pitchFamily="49" charset="0"/>
                <a:cs typeface="Courier New" panose="02070309020205020404" pitchFamily="49" charset="0"/>
              </a:rPr>
              <a:t>	return X;</a:t>
            </a:r>
          </a:p>
          <a:p>
            <a:pPr defTabSz="452438"/>
            <a:r>
              <a:rPr lang="pl-PL" sz="1000" dirty="0">
                <a:latin typeface="Courier New" panose="02070309020205020404" pitchFamily="49" charset="0"/>
                <a:cs typeface="Courier New" panose="02070309020205020404" pitchFamily="49" charset="0"/>
              </a:rPr>
              <a:t>}</a:t>
            </a:r>
            <a:endParaRPr lang="en-GB" sz="950" dirty="0">
              <a:latin typeface="Courier New" panose="02070309020205020404" pitchFamily="49" charset="0"/>
              <a:cs typeface="Courier New" panose="02070309020205020404" pitchFamily="49" charset="0"/>
            </a:endParaRPr>
          </a:p>
        </p:txBody>
      </p:sp>
      <p:sp>
        <p:nvSpPr>
          <p:cNvPr id="7" name="Prostokąt 6"/>
          <p:cNvSpPr/>
          <p:nvPr/>
        </p:nvSpPr>
        <p:spPr bwMode="auto">
          <a:xfrm>
            <a:off x="5402829" y="137651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8" name="Prostokąt 7"/>
          <p:cNvSpPr/>
          <p:nvPr/>
        </p:nvSpPr>
        <p:spPr bwMode="auto">
          <a:xfrm>
            <a:off x="5397911" y="1824265"/>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9" name="Prostokąt 8"/>
          <p:cNvSpPr/>
          <p:nvPr/>
        </p:nvSpPr>
        <p:spPr bwMode="auto">
          <a:xfrm>
            <a:off x="5397911" y="2104486"/>
            <a:ext cx="1681316" cy="167149"/>
          </a:xfrm>
          <a:prstGeom prst="rect">
            <a:avLst/>
          </a:prstGeom>
          <a:solidFill>
            <a:schemeClr val="hlink">
              <a:alpha val="2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0" name="Prostokąt 9"/>
          <p:cNvSpPr/>
          <p:nvPr/>
        </p:nvSpPr>
        <p:spPr bwMode="auto">
          <a:xfrm>
            <a:off x="6169736"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1" name="Prostokąt 10"/>
          <p:cNvSpPr/>
          <p:nvPr/>
        </p:nvSpPr>
        <p:spPr bwMode="auto">
          <a:xfrm>
            <a:off x="6189402" y="1664318"/>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2" name="Prostokąt 11"/>
          <p:cNvSpPr/>
          <p:nvPr/>
        </p:nvSpPr>
        <p:spPr bwMode="auto">
          <a:xfrm>
            <a:off x="5633883" y="1647321"/>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
        <p:nvSpPr>
          <p:cNvPr id="13" name="Prostokąt 12"/>
          <p:cNvSpPr/>
          <p:nvPr/>
        </p:nvSpPr>
        <p:spPr bwMode="auto">
          <a:xfrm>
            <a:off x="5633883" y="1206152"/>
            <a:ext cx="398210" cy="170363"/>
          </a:xfrm>
          <a:prstGeom prst="rect">
            <a:avLst/>
          </a:prstGeom>
          <a:solidFill>
            <a:schemeClr val="hlink">
              <a:alpha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pl-PL" sz="15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538956837"/>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D5C1EDB-6CF4-4DF3-AC39-1ADF53226D0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26403</TotalTime>
  <Words>1593</Words>
  <Application>Microsoft Office PowerPoint</Application>
  <PresentationFormat>A4 Paper (210x297 mm)</PresentationFormat>
  <Paragraphs>320</Paragraphs>
  <Slides>19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ＭＳ Ｐゴシック</vt:lpstr>
      <vt:lpstr>Arial</vt:lpstr>
      <vt:lpstr>Courier New</vt:lpstr>
      <vt:lpstr>Times</vt:lpstr>
      <vt:lpstr>Wingdings</vt:lpstr>
      <vt:lpstr>GFT_Presentation_Template_en</vt:lpstr>
      <vt:lpstr>Static testing techniques  </vt:lpstr>
      <vt:lpstr>Agenda</vt:lpstr>
      <vt:lpstr>Testing techniques</vt:lpstr>
      <vt:lpstr>Logic coverage testing</vt:lpstr>
      <vt:lpstr>Logic coverage testing</vt:lpstr>
      <vt:lpstr>Logic coverage testing</vt:lpstr>
      <vt:lpstr>Logic coverage testing</vt:lpstr>
      <vt:lpstr>Logic coverage testing</vt:lpstr>
      <vt:lpstr>Logic coverage testing</vt:lpstr>
      <vt:lpstr>Cyclomatic comlexity</vt:lpstr>
      <vt:lpstr>How much should you achieve</vt:lpstr>
      <vt:lpstr>Gradle</vt:lpstr>
      <vt:lpstr>JUnit</vt:lpstr>
      <vt:lpstr>Coverage measurement</vt:lpstr>
      <vt:lpstr>Parametrized tests with JunitParams</vt:lpstr>
      <vt:lpstr>Mockito</vt:lpstr>
      <vt:lpstr>Inspection and reviews</vt:lpstr>
      <vt:lpstr>Task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GFT Company Presentation</dc:title>
  <dc:subject>GFT</dc:subject>
  <dc:creator>Andrea Wlcek;Nikolaus Schwarten</dc:creator>
  <cp:keywords>GFT;Company Presentation;English-Intl</cp:keywords>
  <dc:description>Präsentationsvorlage</dc:description>
  <cp:lastModifiedBy>Jacek Okrojek</cp:lastModifiedBy>
  <cp:revision>610</cp:revision>
  <cp:lastPrinted>2015-02-25T17:04:31Z</cp:lastPrinted>
  <dcterms:created xsi:type="dcterms:W3CDTF">2014-08-23T10:27:23Z</dcterms:created>
  <dcterms:modified xsi:type="dcterms:W3CDTF">2016-10-28T06:14:04Z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