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32"/>
  </p:notesMasterIdLst>
  <p:handoutMasterIdLst>
    <p:handoutMasterId r:id="rId33"/>
  </p:handoutMasterIdLst>
  <p:sldIdLst>
    <p:sldId id="557" r:id="rId5"/>
    <p:sldId id="562" r:id="rId6"/>
    <p:sldId id="635" r:id="rId7"/>
    <p:sldId id="638" r:id="rId8"/>
    <p:sldId id="639" r:id="rId9"/>
    <p:sldId id="643" r:id="rId10"/>
    <p:sldId id="646" r:id="rId11"/>
    <p:sldId id="647" r:id="rId12"/>
    <p:sldId id="648" r:id="rId13"/>
    <p:sldId id="649" r:id="rId14"/>
    <p:sldId id="650" r:id="rId15"/>
    <p:sldId id="652" r:id="rId16"/>
    <p:sldId id="654" r:id="rId17"/>
    <p:sldId id="651" r:id="rId18"/>
    <p:sldId id="656" r:id="rId19"/>
    <p:sldId id="657" r:id="rId20"/>
    <p:sldId id="658" r:id="rId21"/>
    <p:sldId id="659" r:id="rId22"/>
    <p:sldId id="669" r:id="rId23"/>
    <p:sldId id="661" r:id="rId24"/>
    <p:sldId id="663" r:id="rId25"/>
    <p:sldId id="664" r:id="rId26"/>
    <p:sldId id="665" r:id="rId27"/>
    <p:sldId id="666" r:id="rId28"/>
    <p:sldId id="667" r:id="rId29"/>
    <p:sldId id="668" r:id="rId30"/>
    <p:sldId id="634" r:id="rId31"/>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C6D4E2"/>
    <a:srgbClr val="007C90"/>
    <a:srgbClr val="213E7F"/>
    <a:srgbClr val="0098B0"/>
    <a:srgbClr val="192E5F"/>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24" autoAdjust="0"/>
    <p:restoredTop sz="94257" autoAdjust="0"/>
  </p:normalViewPr>
  <p:slideViewPr>
    <p:cSldViewPr snapToGrid="0" snapToObjects="1" showGuides="1">
      <p:cViewPr>
        <p:scale>
          <a:sx n="50" d="100"/>
          <a:sy n="50" d="100"/>
        </p:scale>
        <p:origin x="968" y="432"/>
      </p:cViewPr>
      <p:guideLst>
        <p:guide orient="horz" pos="2160"/>
        <p:guide pos="288"/>
        <p:guide orient="horz" pos="187"/>
        <p:guide pos="5978"/>
        <p:guide orient="horz" pos="686"/>
      </p:guideLst>
    </p:cSldViewPr>
  </p:slideViewPr>
  <p:outlineViewPr>
    <p:cViewPr>
      <p:scale>
        <a:sx n="33" d="100"/>
        <a:sy n="33" d="100"/>
      </p:scale>
      <p:origin x="0" y="-786"/>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123618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185640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872027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1633583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60091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380809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18</a:t>
            </a:fld>
            <a:endParaRPr lang="de-DE" altLang="en-US"/>
          </a:p>
        </p:txBody>
      </p:sp>
    </p:spTree>
    <p:extLst>
      <p:ext uri="{BB962C8B-B14F-4D97-AF65-F5344CB8AC3E}">
        <p14:creationId xmlns:p14="http://schemas.microsoft.com/office/powerpoint/2010/main" val="283778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19</a:t>
            </a:fld>
            <a:endParaRPr lang="de-DE" altLang="en-US"/>
          </a:p>
        </p:txBody>
      </p:sp>
    </p:spTree>
    <p:extLst>
      <p:ext uri="{BB962C8B-B14F-4D97-AF65-F5344CB8AC3E}">
        <p14:creationId xmlns:p14="http://schemas.microsoft.com/office/powerpoint/2010/main" val="81412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20</a:t>
            </a:fld>
            <a:endParaRPr lang="de-DE" altLang="en-US"/>
          </a:p>
        </p:txBody>
      </p:sp>
    </p:spTree>
    <p:extLst>
      <p:ext uri="{BB962C8B-B14F-4D97-AF65-F5344CB8AC3E}">
        <p14:creationId xmlns:p14="http://schemas.microsoft.com/office/powerpoint/2010/main" val="74087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21</a:t>
            </a:fld>
            <a:endParaRPr lang="de-DE" altLang="en-US"/>
          </a:p>
        </p:txBody>
      </p:sp>
    </p:spTree>
    <p:extLst>
      <p:ext uri="{BB962C8B-B14F-4D97-AF65-F5344CB8AC3E}">
        <p14:creationId xmlns:p14="http://schemas.microsoft.com/office/powerpoint/2010/main" val="157417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1906381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22</a:t>
            </a:fld>
            <a:endParaRPr lang="de-DE" altLang="en-US"/>
          </a:p>
        </p:txBody>
      </p:sp>
    </p:spTree>
    <p:extLst>
      <p:ext uri="{BB962C8B-B14F-4D97-AF65-F5344CB8AC3E}">
        <p14:creationId xmlns:p14="http://schemas.microsoft.com/office/powerpoint/2010/main" val="252571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23</a:t>
            </a:fld>
            <a:endParaRPr lang="de-DE" altLang="en-US"/>
          </a:p>
        </p:txBody>
      </p:sp>
    </p:spTree>
    <p:extLst>
      <p:ext uri="{BB962C8B-B14F-4D97-AF65-F5344CB8AC3E}">
        <p14:creationId xmlns:p14="http://schemas.microsoft.com/office/powerpoint/2010/main" val="56263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24</a:t>
            </a:fld>
            <a:endParaRPr lang="de-DE" altLang="en-US"/>
          </a:p>
        </p:txBody>
      </p:sp>
    </p:spTree>
    <p:extLst>
      <p:ext uri="{BB962C8B-B14F-4D97-AF65-F5344CB8AC3E}">
        <p14:creationId xmlns:p14="http://schemas.microsoft.com/office/powerpoint/2010/main" val="955038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mtClean="0"/>
              <a:t>Create test</a:t>
            </a:r>
            <a:r>
              <a:rPr lang="pl-PL" baseline="0" smtClean="0"/>
              <a:t> cases</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25</a:t>
            </a:fld>
            <a:endParaRPr lang="de-DE" altLang="en-US"/>
          </a:p>
        </p:txBody>
      </p:sp>
    </p:spTree>
    <p:extLst>
      <p:ext uri="{BB962C8B-B14F-4D97-AF65-F5344CB8AC3E}">
        <p14:creationId xmlns:p14="http://schemas.microsoft.com/office/powerpoint/2010/main" val="2096920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26</a:t>
            </a:fld>
            <a:endParaRPr lang="de-DE" altLang="en-US"/>
          </a:p>
        </p:txBody>
      </p:sp>
    </p:spTree>
    <p:extLst>
      <p:ext uri="{BB962C8B-B14F-4D97-AF65-F5344CB8AC3E}">
        <p14:creationId xmlns:p14="http://schemas.microsoft.com/office/powerpoint/2010/main" val="265338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7917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284437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412546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22928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8458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367506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299413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27-Oct-16</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sldNum="0" hdr="0" ftr="0" dt="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download.microsoft.com/download/f/5/5/f55484df-8494-48fa-8dbd-8c6f76cc014b/pict33.ms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msdn.microsoft.com/en-us/library/cc150619.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GB" noProof="0" dirty="0" err="1" smtClean="0">
                <a:ea typeface="MS PGothic" panose="020B0600070205080204" pitchFamily="34" charset="-128"/>
              </a:rPr>
              <a:t>Blackbox</a:t>
            </a:r>
            <a:r>
              <a:rPr lang="en-GB" noProof="0" dirty="0" smtClean="0">
                <a:ea typeface="MS PGothic" panose="020B0600070205080204" pitchFamily="34" charset="-128"/>
              </a:rPr>
              <a:t> techniques</a:t>
            </a: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en-US" sz="1200" spc="-54" dirty="0" err="1" smtClean="0">
                <a:solidFill>
                  <a:srgbClr val="213E7F"/>
                </a:solidFill>
                <a:latin typeface="+mj-lt"/>
                <a:ea typeface="MS PGothic" panose="020B0600070205080204" pitchFamily="34" charset="-128"/>
                <a:cs typeface="ＭＳ Ｐゴシック" charset="0"/>
              </a:rPr>
              <a:t>Radoslaw</a:t>
            </a:r>
            <a:r>
              <a:rPr lang="en-US" sz="1200" spc="-54" dirty="0" smtClean="0">
                <a:solidFill>
                  <a:srgbClr val="213E7F"/>
                </a:solidFill>
                <a:latin typeface="+mj-lt"/>
                <a:ea typeface="MS PGothic" panose="020B0600070205080204" pitchFamily="34" charset="-128"/>
                <a:cs typeface="ＭＳ Ｐゴシック" charset="0"/>
              </a:rPr>
              <a:t> </a:t>
            </a:r>
            <a:r>
              <a:rPr lang="en-US" sz="1200" spc="-54" dirty="0" err="1" smtClean="0">
                <a:solidFill>
                  <a:srgbClr val="213E7F"/>
                </a:solidFill>
                <a:latin typeface="+mj-lt"/>
                <a:ea typeface="MS PGothic" panose="020B0600070205080204" pitchFamily="34" charset="-128"/>
                <a:cs typeface="ＭＳ Ｐゴシック" charset="0"/>
              </a:rPr>
              <a:t>Poswiata</a:t>
            </a:r>
            <a:endParaRPr lang="en-GB" sz="1200" spc="-54" dirty="0">
              <a:solidFill>
                <a:srgbClr val="213E7F"/>
              </a:solidFill>
              <a:latin typeface="+mj-lt"/>
              <a:ea typeface="MS PGothic" panose="020B0600070205080204" pitchFamily="34" charset="-128"/>
              <a:cs typeface="ＭＳ Ｐゴシック" charset="0"/>
            </a:endParaRPr>
          </a:p>
          <a:p>
            <a:r>
              <a:rPr lang="en-US" sz="1200" spc="-54" dirty="0" smtClean="0">
                <a:solidFill>
                  <a:srgbClr val="213E7F"/>
                </a:solidFill>
                <a:latin typeface="+mj-lt"/>
                <a:ea typeface="MS PGothic" panose="020B0600070205080204" pitchFamily="34" charset="-128"/>
                <a:cs typeface="ＭＳ Ｐゴシック" charset="0"/>
              </a:rPr>
              <a:t>04</a:t>
            </a:r>
            <a:r>
              <a:rPr lang="pl-PL" sz="1200" spc="-54" dirty="0" smtClean="0">
                <a:solidFill>
                  <a:srgbClr val="213E7F"/>
                </a:solidFill>
                <a:latin typeface="+mj-lt"/>
                <a:ea typeface="MS PGothic" panose="020B0600070205080204" pitchFamily="34" charset="-128"/>
                <a:cs typeface="ＭＳ Ｐゴシック" charset="0"/>
              </a:rPr>
              <a:t> </a:t>
            </a:r>
            <a:r>
              <a:rPr lang="en-US" sz="1200" spc="-54" dirty="0" smtClean="0">
                <a:solidFill>
                  <a:srgbClr val="213E7F"/>
                </a:solidFill>
                <a:latin typeface="+mj-lt"/>
                <a:ea typeface="MS PGothic" panose="020B0600070205080204" pitchFamily="34" charset="-128"/>
                <a:cs typeface="ＭＳ Ｐゴシック" charset="0"/>
              </a:rPr>
              <a:t>November</a:t>
            </a:r>
            <a:r>
              <a:rPr lang="pl-PL" sz="1200" spc="-54" dirty="0" smtClean="0">
                <a:solidFill>
                  <a:srgbClr val="213E7F"/>
                </a:solidFill>
                <a:latin typeface="+mj-lt"/>
                <a:ea typeface="MS PGothic" panose="020B0600070205080204" pitchFamily="34" charset="-128"/>
                <a:cs typeface="ＭＳ Ｐゴシック" charset="0"/>
              </a:rPr>
              <a:t> </a:t>
            </a:r>
            <a:r>
              <a:rPr lang="en-GB" sz="1200" spc="-54" dirty="0" smtClean="0">
                <a:solidFill>
                  <a:srgbClr val="213E7F"/>
                </a:solidFill>
                <a:latin typeface="+mj-lt"/>
                <a:ea typeface="MS PGothic" panose="020B0600070205080204" pitchFamily="34" charset="-128"/>
                <a:cs typeface="ＭＳ Ｐゴシック" charset="0"/>
              </a:rPr>
              <a:t>2016</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en-US"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t>Identify secondary dimension (danger cases)</a:t>
            </a:r>
          </a:p>
        </p:txBody>
      </p:sp>
      <p:sp>
        <p:nvSpPr>
          <p:cNvPr id="3" name="Title 2"/>
          <p:cNvSpPr>
            <a:spLocks noGrp="1"/>
          </p:cNvSpPr>
          <p:nvPr>
            <p:ph type="title"/>
          </p:nvPr>
        </p:nvSpPr>
        <p:spPr/>
        <p:txBody>
          <a:bodyPr/>
          <a:lstStyle/>
          <a:p>
            <a:r>
              <a:rPr lang="en-US" dirty="0" smtClean="0"/>
              <a:t>Domain testing </a:t>
            </a:r>
            <a:r>
              <a:rPr lang="en-US" dirty="0" smtClean="0"/>
              <a:t>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dirty="0" smtClean="0">
                <a:solidFill>
                  <a:schemeClr val="bg1"/>
                </a:solidFill>
              </a:rPr>
              <a:t>Secondary Dimension contains cases which are not defined by stockholders and expected by developer </a:t>
            </a:r>
            <a:endParaRPr lang="en-US" dirty="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This helps to protect product from intended or not intended values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For each </a:t>
            </a:r>
            <a:r>
              <a:rPr lang="en-US" dirty="0">
                <a:solidFill>
                  <a:schemeClr val="bg1"/>
                </a:solidFill>
              </a:rPr>
              <a:t>common variable type there are catalogs of such potentially danger variables that can help in test design.</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2247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Domain testing process – Analyze variables and create tests</a:t>
            </a:r>
            <a:endParaRPr lang="en-US" dirty="0"/>
          </a:p>
        </p:txBody>
      </p:sp>
      <p:graphicFrame>
        <p:nvGraphicFramePr>
          <p:cNvPr id="5" name="Symbol zastępczy zawartości 4"/>
          <p:cNvGraphicFramePr>
            <a:graphicFrameLocks/>
          </p:cNvGraphicFramePr>
          <p:nvPr>
            <p:extLst>
              <p:ext uri="{D42A27DB-BD31-4B8C-83A1-F6EECF244321}">
                <p14:modId xmlns:p14="http://schemas.microsoft.com/office/powerpoint/2010/main" val="2096142389"/>
              </p:ext>
            </p:extLst>
          </p:nvPr>
        </p:nvGraphicFramePr>
        <p:xfrm>
          <a:off x="364443" y="1741920"/>
          <a:ext cx="9070794" cy="3301939"/>
        </p:xfrm>
        <a:graphic>
          <a:graphicData uri="http://schemas.openxmlformats.org/drawingml/2006/table">
            <a:tbl>
              <a:tblPr firstRow="1" bandRow="1">
                <a:tableStyleId>{5C22544A-7EE6-4342-B048-85BDC9FD1C3A}</a:tableStyleId>
              </a:tblPr>
              <a:tblGrid>
                <a:gridCol w="3036260"/>
                <a:gridCol w="984074"/>
                <a:gridCol w="2566597"/>
                <a:gridCol w="2483863"/>
              </a:tblGrid>
              <a:tr h="420506">
                <a:tc>
                  <a:txBody>
                    <a:bodyPr/>
                    <a:lstStyle/>
                    <a:p>
                      <a:r>
                        <a:rPr lang="en-US" sz="1200" dirty="0" smtClean="0"/>
                        <a:t>Description</a:t>
                      </a:r>
                      <a:endParaRPr lang="pl-PL" sz="1200" dirty="0"/>
                    </a:p>
                  </a:txBody>
                  <a:tcPr/>
                </a:tc>
                <a:tc>
                  <a:txBody>
                    <a:bodyPr/>
                    <a:lstStyle/>
                    <a:p>
                      <a:r>
                        <a:rPr lang="en-US" sz="1200" dirty="0" smtClean="0"/>
                        <a:t>Is valid Case</a:t>
                      </a:r>
                      <a:endParaRPr lang="pl-PL" sz="1200" dirty="0"/>
                    </a:p>
                  </a:txBody>
                  <a:tcPr/>
                </a:tc>
                <a:tc>
                  <a:txBody>
                    <a:bodyPr/>
                    <a:lstStyle/>
                    <a:p>
                      <a:r>
                        <a:rPr lang="pl-PL" sz="1200" dirty="0" err="1" smtClean="0"/>
                        <a:t>Boundry</a:t>
                      </a:r>
                      <a:r>
                        <a:rPr lang="pl-PL" sz="1200" dirty="0" smtClean="0"/>
                        <a:t> and</a:t>
                      </a:r>
                      <a:r>
                        <a:rPr lang="pl-PL" sz="1200" baseline="0" dirty="0" smtClean="0"/>
                        <a:t> </a:t>
                      </a:r>
                      <a:r>
                        <a:rPr lang="pl-PL" sz="1200" baseline="0" dirty="0" err="1" smtClean="0"/>
                        <a:t>special</a:t>
                      </a:r>
                      <a:r>
                        <a:rPr lang="pl-PL" sz="1200" baseline="0" dirty="0" smtClean="0"/>
                        <a:t> </a:t>
                      </a:r>
                      <a:r>
                        <a:rPr lang="pl-PL" sz="1200" baseline="0" dirty="0" err="1" smtClean="0"/>
                        <a:t>cases</a:t>
                      </a:r>
                      <a:endParaRPr lang="pl-PL" sz="1200" dirty="0"/>
                    </a:p>
                  </a:txBody>
                  <a:tcPr/>
                </a:tc>
                <a:tc>
                  <a:txBody>
                    <a:bodyPr/>
                    <a:lstStyle/>
                    <a:p>
                      <a:r>
                        <a:rPr lang="pl-PL" sz="1200" dirty="0" smtClean="0"/>
                        <a:t>Notes</a:t>
                      </a:r>
                      <a:endParaRPr lang="pl-PL" sz="1200" dirty="0"/>
                    </a:p>
                  </a:txBody>
                  <a:tcPr/>
                </a:tc>
              </a:tr>
              <a:tr h="341077">
                <a:tc>
                  <a:txBody>
                    <a:bodyPr/>
                    <a:lstStyle/>
                    <a:p>
                      <a:r>
                        <a:rPr lang="en-US" sz="1200" dirty="0" smtClean="0"/>
                        <a:t>Regular</a:t>
                      </a:r>
                      <a:r>
                        <a:rPr lang="en-US" sz="1200" baseline="0" dirty="0" smtClean="0"/>
                        <a:t> expressions</a:t>
                      </a:r>
                      <a:endParaRPr lang="pl-PL" sz="1200" dirty="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Non</a:t>
                      </a:r>
                      <a:r>
                        <a:rPr lang="pl-PL" sz="1200" baseline="0" dirty="0" smtClean="0"/>
                        <a:t> printable characters</a:t>
                      </a:r>
                      <a:endParaRPr lang="pl-PL" sz="1200" dirty="0" smtClean="0"/>
                    </a:p>
                    <a:p>
                      <a:endParaRPr lang="pl-PL" sz="1200" dirty="0"/>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\\n</a:t>
                      </a:r>
                    </a:p>
                  </a:txBody>
                  <a:tcPr/>
                </a:tc>
                <a:tc>
                  <a:txBody>
                    <a:bodyPr/>
                    <a:lstStyle/>
                    <a:p>
                      <a:r>
                        <a:rPr lang="pl-PL" sz="1200" dirty="0" smtClean="0"/>
                        <a:t>Double </a:t>
                      </a:r>
                      <a:r>
                        <a:rPr lang="pl-PL" sz="1200" dirty="0" err="1" smtClean="0"/>
                        <a:t>escaped</a:t>
                      </a:r>
                      <a:r>
                        <a:rPr lang="pl-PL" sz="1200" dirty="0" smtClean="0"/>
                        <a:t> </a:t>
                      </a:r>
                      <a:r>
                        <a:rPr lang="en-US" sz="1200" dirty="0" smtClean="0"/>
                        <a:t>newline</a:t>
                      </a:r>
                      <a:endParaRPr lang="pl-PL" sz="1200" dirty="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pl-PL" sz="1200" dirty="0" smtClean="0"/>
                        <a:t>\n</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Single </a:t>
                      </a:r>
                      <a:r>
                        <a:rPr lang="pl-PL" sz="1200" dirty="0" err="1" smtClean="0"/>
                        <a:t>escaped</a:t>
                      </a:r>
                      <a:r>
                        <a:rPr lang="pl-PL" sz="1200" dirty="0" smtClean="0"/>
                        <a:t> </a:t>
                      </a:r>
                      <a:r>
                        <a:rPr lang="en-US" sz="1200" dirty="0" smtClean="0"/>
                        <a:t>new</a:t>
                      </a:r>
                      <a:r>
                        <a:rPr lang="en-US" sz="1200" baseline="0" dirty="0" smtClean="0"/>
                        <a:t>line</a:t>
                      </a:r>
                      <a:endParaRPr lang="pl-PL" sz="1200" dirty="0" smtClean="0"/>
                    </a:p>
                  </a:txBody>
                  <a:tcPr/>
                </a:tc>
              </a:tr>
              <a:tr h="341077">
                <a:tc>
                  <a:txBody>
                    <a:bodyPr/>
                    <a:lstStyle/>
                    <a:p>
                      <a:r>
                        <a:rPr lang="pl-PL" sz="1200" dirty="0" smtClean="0"/>
                        <a:t>XSS</a:t>
                      </a:r>
                      <a:endParaRPr lang="pl-PL" sz="1200" dirty="0"/>
                    </a:p>
                  </a:txBody>
                  <a:tcPr/>
                </a:tc>
                <a:tc>
                  <a:txBody>
                    <a:bodyPr/>
                    <a:lstStyle/>
                    <a:p>
                      <a:r>
                        <a:rPr lang="en-US" sz="1200" dirty="0" smtClean="0"/>
                        <a:t>NO</a:t>
                      </a:r>
                      <a:endParaRPr lang="pl-PL" sz="1200" dirty="0"/>
                    </a:p>
                  </a:txBody>
                  <a:tcPr/>
                </a:tc>
                <a:tc>
                  <a:txBody>
                    <a:bodyPr/>
                    <a:lstStyle/>
                    <a:p>
                      <a:r>
                        <a:rPr lang="pl-PL" sz="1200" dirty="0" smtClean="0"/>
                        <a:t>&lt;script ...</a:t>
                      </a:r>
                      <a:r>
                        <a:rPr lang="pl-PL" sz="1200" baseline="0" dirty="0" smtClean="0"/>
                        <a:t> /&gt;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XSS</a:t>
                      </a:r>
                    </a:p>
                  </a:txBody>
                  <a:tcPr/>
                </a:tc>
              </a:tr>
              <a:tr h="341077">
                <a:tc>
                  <a:txBody>
                    <a:bodyPr/>
                    <a:lstStyle/>
                    <a:p>
                      <a:r>
                        <a:rPr lang="pl-PL" sz="1200" dirty="0" smtClean="0"/>
                        <a:t>SQL </a:t>
                      </a:r>
                      <a:r>
                        <a:rPr lang="pl-PL" sz="1200" dirty="0" err="1" smtClean="0"/>
                        <a:t>Injection</a:t>
                      </a:r>
                      <a:endParaRPr lang="pl-PL" sz="1200" dirty="0"/>
                    </a:p>
                  </a:txBody>
                  <a:tcPr/>
                </a:tc>
                <a:tc>
                  <a:txBody>
                    <a:bodyPr/>
                    <a:lstStyle/>
                    <a:p>
                      <a:r>
                        <a:rPr lang="en-US" sz="1200" dirty="0" smtClean="0"/>
                        <a:t>NO</a:t>
                      </a:r>
                      <a:endParaRPr lang="pl-PL" sz="1200" dirty="0"/>
                    </a:p>
                  </a:txBody>
                  <a:tcPr/>
                </a:tc>
                <a:tc>
                  <a:txBody>
                    <a:bodyPr/>
                    <a:lstStyle/>
                    <a:p>
                      <a:r>
                        <a:rPr lang="en-GB" sz="1200" dirty="0" smtClean="0"/>
                        <a:t>' OR '1'='1</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SQL</a:t>
                      </a:r>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en-US" sz="1200" dirty="0" smtClean="0"/>
                        <a:t>Space</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bl>
          </a:graphicData>
        </a:graphic>
      </p:graphicFrame>
      <p:sp>
        <p:nvSpPr>
          <p:cNvPr id="6" name="Rectangle 5"/>
          <p:cNvSpPr/>
          <p:nvPr/>
        </p:nvSpPr>
        <p:spPr>
          <a:xfrm>
            <a:off x="452125" y="997524"/>
            <a:ext cx="8983112" cy="323165"/>
          </a:xfrm>
          <a:prstGeom prst="rect">
            <a:avLst/>
          </a:prstGeom>
        </p:spPr>
        <p:txBody>
          <a:bodyPr wrap="square">
            <a:spAutoFit/>
          </a:bodyPr>
          <a:lstStyle/>
          <a:p>
            <a:r>
              <a:rPr lang="en-US" dirty="0"/>
              <a:t>Additional cases should be also stored in Boundary-Equivalence table  </a:t>
            </a:r>
          </a:p>
        </p:txBody>
      </p:sp>
    </p:spTree>
    <p:extLst>
      <p:ext uri="{BB962C8B-B14F-4D97-AF65-F5344CB8AC3E}">
        <p14:creationId xmlns:p14="http://schemas.microsoft.com/office/powerpoint/2010/main" val="19677688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smtClean="0"/>
              <a:t>Domain testing </a:t>
            </a:r>
            <a:r>
              <a:rPr lang="en-US" dirty="0" smtClean="0"/>
              <a:t>process </a:t>
            </a:r>
            <a:r>
              <a:rPr lang="en-US" dirty="0"/>
              <a:t>– Analyze </a:t>
            </a:r>
            <a:r>
              <a:rPr lang="en-US" dirty="0" smtClean="0"/>
              <a:t>functions</a:t>
            </a:r>
            <a:endParaRPr lang="en-US" dirty="0"/>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1477328"/>
          </a:xfrm>
          <a:prstGeom prst="rect">
            <a:avLst/>
          </a:prstGeom>
          <a:solidFill>
            <a:srgbClr val="C6D4E2"/>
          </a:solidFill>
        </p:spPr>
        <p:txBody>
          <a:bodyPr wrap="square">
            <a:spAutoFit/>
          </a:bodyPr>
          <a:lstStyle/>
          <a:p>
            <a:r>
              <a:rPr lang="en-US" dirty="0"/>
              <a:t>Considering following parameters</a:t>
            </a:r>
          </a:p>
          <a:p>
            <a:pPr lvl="1"/>
            <a:r>
              <a:rPr lang="en-US" dirty="0" smtClean="0"/>
              <a:t>P1</a:t>
            </a:r>
            <a:r>
              <a:rPr lang="en-US" dirty="0"/>
              <a:t>: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r>
              <a:rPr lang="en-US" dirty="0" smtClean="0"/>
              <a:t>3 Tests Cases are required to meet requirements</a:t>
            </a:r>
          </a:p>
        </p:txBody>
      </p:sp>
      <p:graphicFrame>
        <p:nvGraphicFramePr>
          <p:cNvPr id="7" name="Table 6"/>
          <p:cNvGraphicFramePr>
            <a:graphicFrameLocks noGrp="1"/>
          </p:cNvGraphicFramePr>
          <p:nvPr>
            <p:extLst>
              <p:ext uri="{D42A27DB-BD31-4B8C-83A1-F6EECF244321}">
                <p14:modId xmlns:p14="http://schemas.microsoft.com/office/powerpoint/2010/main" val="14913951"/>
              </p:ext>
            </p:extLst>
          </p:nvPr>
        </p:nvGraphicFramePr>
        <p:xfrm>
          <a:off x="5311738" y="3751527"/>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A1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592512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1938992"/>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C3	</a:t>
            </a:r>
          </a:p>
          <a:p>
            <a:pPr marL="290637" lvl="1" indent="0">
              <a:buNone/>
            </a:pPr>
            <a:r>
              <a:rPr lang="en-US" b="1" dirty="0"/>
              <a:t>and </a:t>
            </a:r>
          </a:p>
          <a:p>
            <a:pPr lvl="1"/>
            <a:r>
              <a:rPr lang="en-US" b="1" dirty="0"/>
              <a:t>A1, </a:t>
            </a:r>
            <a:r>
              <a:rPr lang="en-US" b="1" dirty="0" smtClean="0"/>
              <a:t>B2</a:t>
            </a:r>
            <a:r>
              <a:rPr lang="en-US" b="1" dirty="0"/>
              <a:t>, A3 are typically entered by </a:t>
            </a:r>
            <a:r>
              <a:rPr lang="en-US" b="1" dirty="0" smtClean="0"/>
              <a:t>user</a:t>
            </a:r>
          </a:p>
          <a:p>
            <a:endParaRPr lang="en-US" b="1" dirty="0"/>
          </a:p>
          <a:p>
            <a:r>
              <a:rPr lang="en-US" dirty="0" smtClean="0"/>
              <a:t>Still only 3 cases </a:t>
            </a:r>
            <a:r>
              <a:rPr lang="en-US" dirty="0"/>
              <a:t>needed</a:t>
            </a:r>
            <a:r>
              <a:rPr lang="en-US" dirty="0" smtClean="0"/>
              <a:t> </a:t>
            </a:r>
            <a:r>
              <a:rPr lang="en-US" dirty="0"/>
              <a:t>to satisfy this </a:t>
            </a:r>
            <a:r>
              <a:rPr lang="en-US" dirty="0" smtClean="0"/>
              <a:t>requirement</a:t>
            </a:r>
            <a:endParaRPr lang="en-US" dirty="0"/>
          </a:p>
        </p:txBody>
      </p:sp>
      <p:graphicFrame>
        <p:nvGraphicFramePr>
          <p:cNvPr id="7" name="Table 6"/>
          <p:cNvGraphicFramePr>
            <a:graphicFrameLocks noGrp="1"/>
          </p:cNvGraphicFramePr>
          <p:nvPr>
            <p:extLst/>
          </p:nvPr>
        </p:nvGraphicFramePr>
        <p:xfrm>
          <a:off x="5311738" y="3751527"/>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13803701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2169825"/>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C3	</a:t>
            </a:r>
          </a:p>
          <a:p>
            <a:pPr marL="290637" lvl="1" indent="0">
              <a:buNone/>
            </a:pPr>
            <a:r>
              <a:rPr lang="en-US" b="1" dirty="0" smtClean="0"/>
              <a:t>and </a:t>
            </a:r>
          </a:p>
          <a:p>
            <a:pPr lvl="1"/>
            <a:r>
              <a:rPr lang="en-US" b="1" dirty="0" smtClean="0"/>
              <a:t>A1</a:t>
            </a:r>
            <a:r>
              <a:rPr lang="en-US" b="1" dirty="0"/>
              <a:t>, </a:t>
            </a:r>
            <a:r>
              <a:rPr lang="en-US" b="1" dirty="0" smtClean="0"/>
              <a:t>B2</a:t>
            </a:r>
            <a:r>
              <a:rPr lang="en-US" b="1" dirty="0"/>
              <a:t>, A3 </a:t>
            </a:r>
            <a:r>
              <a:rPr lang="en-US" b="1" dirty="0" smtClean="0"/>
              <a:t>and A1</a:t>
            </a:r>
            <a:r>
              <a:rPr lang="en-US" b="1" dirty="0"/>
              <a:t>, A2, B3 </a:t>
            </a:r>
            <a:endParaRPr lang="en-US" b="1" dirty="0" smtClean="0"/>
          </a:p>
          <a:p>
            <a:pPr lvl="1"/>
            <a:r>
              <a:rPr lang="en-US" b="1" dirty="0" smtClean="0"/>
              <a:t>are </a:t>
            </a:r>
            <a:r>
              <a:rPr lang="en-US" b="1" dirty="0"/>
              <a:t>typically entered by user</a:t>
            </a:r>
          </a:p>
          <a:p>
            <a:pPr marL="290637" lvl="1" indent="0">
              <a:buNone/>
            </a:pPr>
            <a:endParaRPr lang="en-US" dirty="0" smtClean="0"/>
          </a:p>
          <a:p>
            <a:pPr indent="-166563"/>
            <a:r>
              <a:rPr lang="en-US" dirty="0" smtClean="0"/>
              <a:t>Additional </a:t>
            </a:r>
            <a:r>
              <a:rPr lang="en-US" dirty="0"/>
              <a:t>case is required</a:t>
            </a:r>
          </a:p>
        </p:txBody>
      </p:sp>
      <p:graphicFrame>
        <p:nvGraphicFramePr>
          <p:cNvPr id="24" name="Table 23"/>
          <p:cNvGraphicFramePr>
            <a:graphicFrameLocks noGrp="1"/>
          </p:cNvGraphicFramePr>
          <p:nvPr>
            <p:extLst>
              <p:ext uri="{D42A27DB-BD31-4B8C-83A1-F6EECF244321}">
                <p14:modId xmlns:p14="http://schemas.microsoft.com/office/powerpoint/2010/main" val="4003676789"/>
              </p:ext>
            </p:extLst>
          </p:nvPr>
        </p:nvGraphicFramePr>
        <p:xfrm>
          <a:off x="5311738" y="3751527"/>
          <a:ext cx="4496841" cy="10632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69217">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272189740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63024" y="2034284"/>
            <a:ext cx="4747804" cy="878456"/>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All N-Tuples is an approach that requires to test each variable in combination with each other </a:t>
            </a:r>
            <a:r>
              <a:rPr lang="en-US" dirty="0" smtClean="0">
                <a:solidFill>
                  <a:schemeClr val="bg1"/>
                </a:solidFill>
              </a:rPr>
              <a:t>variable</a:t>
            </a:r>
            <a:endParaRPr lang="en-US" dirty="0">
              <a:solidFill>
                <a:schemeClr val="bg1"/>
              </a:solidFill>
            </a:endParaRPr>
          </a:p>
        </p:txBody>
      </p:sp>
      <p:sp>
        <p:nvSpPr>
          <p:cNvPr id="17" name="Rectangle 16"/>
          <p:cNvSpPr/>
          <p:nvPr/>
        </p:nvSpPr>
        <p:spPr>
          <a:xfrm>
            <a:off x="463024" y="3155845"/>
            <a:ext cx="4747804" cy="1477328"/>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pPr marL="290637" lvl="1" indent="0">
              <a:buNone/>
            </a:pPr>
            <a:r>
              <a:rPr lang="en-US" b="1" dirty="0"/>
              <a:t>we need 27 cases </a:t>
            </a:r>
          </a:p>
        </p:txBody>
      </p:sp>
      <p:graphicFrame>
        <p:nvGraphicFramePr>
          <p:cNvPr id="8" name="Table 7"/>
          <p:cNvGraphicFramePr>
            <a:graphicFrameLocks noGrp="1"/>
          </p:cNvGraphicFramePr>
          <p:nvPr>
            <p:extLst/>
          </p:nvPr>
        </p:nvGraphicFramePr>
        <p:xfrm>
          <a:off x="5311738" y="1052514"/>
          <a:ext cx="4496841" cy="523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bl>
          </a:graphicData>
        </a:graphic>
      </p:graphicFrame>
    </p:spTree>
    <p:extLst>
      <p:ext uri="{BB962C8B-B14F-4D97-AF65-F5344CB8AC3E}">
        <p14:creationId xmlns:p14="http://schemas.microsoft.com/office/powerpoint/2010/main" val="278849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63024" y="2034283"/>
            <a:ext cx="4747804" cy="192394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All Pair is an approach that requires us to test all combination of pairs of variables</a:t>
            </a:r>
            <a:r>
              <a:rPr lang="en-US" dirty="0" smtClean="0">
                <a:solidFill>
                  <a:schemeClr val="bg1"/>
                </a:solidFill>
              </a:rPr>
              <a:t>.</a:t>
            </a:r>
          </a:p>
          <a:p>
            <a:endParaRPr lang="en-US" dirty="0">
              <a:solidFill>
                <a:schemeClr val="bg1"/>
              </a:solidFill>
            </a:endParaRPr>
          </a:p>
          <a:p>
            <a:r>
              <a:rPr lang="en-US" dirty="0">
                <a:solidFill>
                  <a:schemeClr val="bg1"/>
                </a:solidFill>
              </a:rPr>
              <a:t>It is based on the study showing that more then 90% of error in software are caused by of two or more parameters</a:t>
            </a:r>
            <a:r>
              <a:rPr lang="en-US" dirty="0" smtClean="0">
                <a:solidFill>
                  <a:schemeClr val="bg1"/>
                </a:solidFill>
              </a:rPr>
              <a:t>.</a:t>
            </a:r>
          </a:p>
          <a:p>
            <a:endParaRPr lang="en-US" dirty="0">
              <a:solidFill>
                <a:schemeClr val="bg1"/>
              </a:solidFill>
            </a:endParaRPr>
          </a:p>
          <a:p>
            <a:r>
              <a:rPr lang="en-US" b="1" dirty="0">
                <a:solidFill>
                  <a:schemeClr val="bg1"/>
                </a:solidFill>
              </a:rPr>
              <a:t>This approach can be extended to all triples etc.</a:t>
            </a:r>
          </a:p>
          <a:p>
            <a:endParaRPr lang="en-US" dirty="0">
              <a:solidFill>
                <a:schemeClr val="bg1"/>
              </a:solidFill>
            </a:endParaRPr>
          </a:p>
        </p:txBody>
      </p:sp>
      <p:sp>
        <p:nvSpPr>
          <p:cNvPr id="17" name="Rectangle 16"/>
          <p:cNvSpPr/>
          <p:nvPr/>
        </p:nvSpPr>
        <p:spPr>
          <a:xfrm>
            <a:off x="5261283" y="1048720"/>
            <a:ext cx="4496841" cy="1477328"/>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pPr marL="290637" lvl="1" indent="0">
              <a:buNone/>
            </a:pPr>
            <a:r>
              <a:rPr lang="en-US" b="1" dirty="0"/>
              <a:t>we need 10 cases </a:t>
            </a:r>
          </a:p>
        </p:txBody>
      </p:sp>
      <p:graphicFrame>
        <p:nvGraphicFramePr>
          <p:cNvPr id="7" name="Table 6"/>
          <p:cNvGraphicFramePr>
            <a:graphicFrameLocks noGrp="1"/>
          </p:cNvGraphicFramePr>
          <p:nvPr>
            <p:extLst>
              <p:ext uri="{D42A27DB-BD31-4B8C-83A1-F6EECF244321}">
                <p14:modId xmlns:p14="http://schemas.microsoft.com/office/powerpoint/2010/main" val="2560770928"/>
              </p:ext>
            </p:extLst>
          </p:nvPr>
        </p:nvGraphicFramePr>
        <p:xfrm>
          <a:off x="5261283" y="2766116"/>
          <a:ext cx="4496841" cy="21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b"/>
                </a:tc>
              </a:tr>
            </a:tbl>
          </a:graphicData>
        </a:graphic>
      </p:graphicFrame>
      <p:sp>
        <p:nvSpPr>
          <p:cNvPr id="4" name="Rectangle 3"/>
          <p:cNvSpPr/>
          <p:nvPr/>
        </p:nvSpPr>
        <p:spPr>
          <a:xfrm>
            <a:off x="360426" y="5380672"/>
            <a:ext cx="9397698" cy="1477328"/>
          </a:xfrm>
          <a:prstGeom prst="rect">
            <a:avLst/>
          </a:prstGeom>
        </p:spPr>
        <p:txBody>
          <a:bodyPr wrap="square">
            <a:spAutoFit/>
          </a:bodyPr>
          <a:lstStyle/>
          <a:p>
            <a:r>
              <a:rPr lang="en-US" b="1" dirty="0"/>
              <a:t>PICT tool is very helpful when generation test cases using this </a:t>
            </a:r>
            <a:r>
              <a:rPr lang="en-US" b="1" dirty="0" smtClean="0"/>
              <a:t>approach</a:t>
            </a:r>
          </a:p>
          <a:p>
            <a:pPr marL="0" indent="0">
              <a:buFontTx/>
              <a:buNone/>
            </a:pPr>
            <a:r>
              <a:rPr lang="pl-PL" kern="0" dirty="0" smtClean="0"/>
              <a:t>PICT </a:t>
            </a:r>
            <a:r>
              <a:rPr lang="pl-PL" kern="0" dirty="0"/>
              <a:t>Tool - </a:t>
            </a:r>
            <a:r>
              <a:rPr lang="pl-PL" kern="0" dirty="0">
                <a:hlinkClick r:id="rId3"/>
              </a:rPr>
              <a:t>http://download.microsoft.com/download/f/5/5/f55484df-8494-48fa-8dbd-8c6f76cc014b/pict33.msi</a:t>
            </a:r>
            <a:endParaRPr lang="pl-PL" kern="0" dirty="0"/>
          </a:p>
          <a:p>
            <a:pPr marL="0" indent="0">
              <a:buNone/>
            </a:pPr>
            <a:r>
              <a:rPr lang="pl-PL" kern="0" dirty="0"/>
              <a:t>PICT Tool information - </a:t>
            </a:r>
            <a:r>
              <a:rPr lang="pl-PL" kern="0" dirty="0">
                <a:hlinkClick r:id="rId4"/>
              </a:rPr>
              <a:t>https://msdn.microsoft.com/en-us/library/cc150619.aspx</a:t>
            </a:r>
            <a:endParaRPr lang="pl-PL" kern="0" dirty="0"/>
          </a:p>
          <a:p>
            <a:endParaRPr lang="en-US" dirty="0"/>
          </a:p>
          <a:p>
            <a:pPr marL="290637" lvl="1" indent="0">
              <a:buNone/>
            </a:pPr>
            <a:endParaRPr lang="en-US" dirty="0"/>
          </a:p>
        </p:txBody>
      </p:sp>
    </p:spTree>
    <p:extLst>
      <p:ext uri="{BB962C8B-B14F-4D97-AF65-F5344CB8AC3E}">
        <p14:creationId xmlns:p14="http://schemas.microsoft.com/office/powerpoint/2010/main" val="2512635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52124" y="2034283"/>
            <a:ext cx="4858911" cy="1560687"/>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bg1"/>
                </a:solidFill>
              </a:rPr>
              <a:t>Each System/Component deliver some results/outputs basing on delivered input variables</a:t>
            </a:r>
          </a:p>
          <a:p>
            <a:endParaRPr lang="en-US" dirty="0">
              <a:solidFill>
                <a:schemeClr val="bg1"/>
              </a:solidFill>
            </a:endParaRPr>
          </a:p>
          <a:p>
            <a:r>
              <a:rPr lang="en-US" b="1" dirty="0">
                <a:solidFill>
                  <a:schemeClr val="bg1"/>
                </a:solidFill>
              </a:rPr>
              <a:t>Output variables should be analyzed in the similar way to input variables and we should make sure all classes/boundaries are verified</a:t>
            </a:r>
            <a:r>
              <a:rPr lang="en-US" b="1" dirty="0" smtClean="0">
                <a:solidFill>
                  <a:schemeClr val="bg1"/>
                </a:solidFill>
              </a:rPr>
              <a:t>.</a:t>
            </a:r>
          </a:p>
          <a:p>
            <a:endParaRPr lang="en-US" dirty="0">
              <a:solidFill>
                <a:schemeClr val="bg1"/>
              </a:solidFill>
            </a:endParaRPr>
          </a:p>
        </p:txBody>
      </p:sp>
      <p:sp>
        <p:nvSpPr>
          <p:cNvPr id="8" name="Rectangle 7"/>
          <p:cNvSpPr/>
          <p:nvPr/>
        </p:nvSpPr>
        <p:spPr>
          <a:xfrm>
            <a:off x="452123" y="3838075"/>
            <a:ext cx="4858911" cy="1708160"/>
          </a:xfrm>
          <a:prstGeom prst="rect">
            <a:avLst/>
          </a:prstGeom>
          <a:solidFill>
            <a:srgbClr val="C6D4E2"/>
          </a:solidFill>
        </p:spPr>
        <p:txBody>
          <a:bodyPr wrap="square">
            <a:spAutoFit/>
          </a:bodyPr>
          <a:lstStyle/>
          <a:p>
            <a:r>
              <a:rPr lang="en-US" dirty="0"/>
              <a:t>Considering following </a:t>
            </a:r>
            <a:r>
              <a:rPr lang="en-US" dirty="0" smtClean="0"/>
              <a:t>component:</a:t>
            </a:r>
          </a:p>
          <a:p>
            <a:pPr lvl="1"/>
            <a:r>
              <a:rPr lang="en-US" dirty="0" smtClean="0"/>
              <a:t>AP1</a:t>
            </a:r>
            <a:r>
              <a:rPr lang="en-US" dirty="0"/>
              <a:t>: A1, B1, ~C1</a:t>
            </a:r>
          </a:p>
          <a:p>
            <a:pPr lvl="1"/>
            <a:r>
              <a:rPr lang="en-US" dirty="0" smtClean="0"/>
              <a:t>AP2</a:t>
            </a:r>
            <a:r>
              <a:rPr lang="en-US" dirty="0"/>
              <a:t>: A2, B2, ~C2</a:t>
            </a:r>
          </a:p>
          <a:p>
            <a:pPr lvl="1"/>
            <a:r>
              <a:rPr lang="en-US" dirty="0" smtClean="0"/>
              <a:t>AP3</a:t>
            </a:r>
            <a:r>
              <a:rPr lang="en-US" dirty="0"/>
              <a:t>: </a:t>
            </a:r>
            <a:r>
              <a:rPr lang="en-US" dirty="0" smtClean="0"/>
              <a:t>A3, </a:t>
            </a:r>
            <a:r>
              <a:rPr lang="en-US" dirty="0"/>
              <a:t>B3, ~</a:t>
            </a:r>
            <a:r>
              <a:rPr lang="en-US" dirty="0" smtClean="0"/>
              <a:t>C3</a:t>
            </a:r>
          </a:p>
          <a:p>
            <a:pPr lvl="1"/>
            <a:endParaRPr lang="en-US" dirty="0" smtClean="0"/>
          </a:p>
          <a:p>
            <a:r>
              <a:rPr lang="en-US" dirty="0" smtClean="0"/>
              <a:t>We </a:t>
            </a:r>
            <a:r>
              <a:rPr lang="en-US" dirty="0"/>
              <a:t>need 20 cases to satisfy All N-tuples assuming that incorrect parameters are not tested together</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1678652841"/>
              </p:ext>
            </p:extLst>
          </p:nvPr>
        </p:nvGraphicFramePr>
        <p:xfrm>
          <a:off x="5409159" y="945482"/>
          <a:ext cx="4496841" cy="39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a:solidFill>
                            <a:schemeClr val="bg1"/>
                          </a:solidFill>
                          <a:effectLst/>
                          <a:latin typeface="Tahoma" panose="020B0604030504040204" pitchFamily="34" charset="0"/>
                        </a:rPr>
                        <a:t>AP1</a:t>
                      </a:r>
                    </a:p>
                  </a:txBody>
                  <a:tcPr marL="0" marR="0" marT="0" marB="0" anchor="ctr"/>
                </a:tc>
                <a:tc>
                  <a:txBody>
                    <a:bodyPr/>
                    <a:lstStyle/>
                    <a:p>
                      <a:pPr algn="ctr" fontAlgn="b"/>
                      <a:r>
                        <a:rPr lang="en-GB" sz="1000" b="1" i="0" u="none" strike="noStrike" dirty="0">
                          <a:solidFill>
                            <a:schemeClr val="bg1"/>
                          </a:solidFill>
                          <a:effectLst/>
                          <a:latin typeface="Tahoma" panose="020B0604030504040204" pitchFamily="34" charset="0"/>
                        </a:rPr>
                        <a:t>AP2</a:t>
                      </a:r>
                    </a:p>
                  </a:txBody>
                  <a:tcPr marL="0" marR="0" marT="0" marB="0" anchor="ctr"/>
                </a:tc>
                <a:tc>
                  <a:txBody>
                    <a:bodyPr/>
                    <a:lstStyle/>
                    <a:p>
                      <a:pPr algn="ctr" fontAlgn="b"/>
                      <a:r>
                        <a:rPr lang="en-GB" sz="1000" b="1" i="0" u="none" strike="noStrike" dirty="0">
                          <a:solidFill>
                            <a:schemeClr val="bg1"/>
                          </a:solidFill>
                          <a:effectLst/>
                          <a:latin typeface="Tahoma" panose="020B0604030504040204" pitchFamily="34" charset="0"/>
                        </a:rPr>
                        <a:t>AP3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bl>
          </a:graphicData>
        </a:graphic>
      </p:graphicFrame>
    </p:spTree>
    <p:extLst>
      <p:ext uri="{BB962C8B-B14F-4D97-AF65-F5344CB8AC3E}">
        <p14:creationId xmlns:p14="http://schemas.microsoft.com/office/powerpoint/2010/main" val="231016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t>Analyze output variables</a:t>
            </a:r>
          </a:p>
        </p:txBody>
      </p:sp>
      <p:sp>
        <p:nvSpPr>
          <p:cNvPr id="3" name="Title 2"/>
          <p:cNvSpPr>
            <a:spLocks noGrp="1"/>
          </p:cNvSpPr>
          <p:nvPr>
            <p:ph type="title"/>
          </p:nvPr>
        </p:nvSpPr>
        <p:spPr/>
        <p:txBody>
          <a:bodyPr/>
          <a:lstStyle/>
          <a:p>
            <a:r>
              <a:rPr lang="en-US" dirty="0"/>
              <a:t>Domain testing process – Analyze functions</a:t>
            </a:r>
            <a:endParaRPr lang="en-US" dirty="0"/>
          </a:p>
        </p:txBody>
      </p:sp>
      <p:sp>
        <p:nvSpPr>
          <p:cNvPr id="19" name="Rectangle 18"/>
          <p:cNvSpPr/>
          <p:nvPr/>
        </p:nvSpPr>
        <p:spPr bwMode="auto">
          <a:xfrm>
            <a:off x="452124" y="2034283"/>
            <a:ext cx="9082221" cy="1610617"/>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In case when invalid values of different variables cause the same result (i.e. the same error message is displayed if user enters invalid username or first name) only one invalid value should be checked during the test.</a:t>
            </a:r>
          </a:p>
          <a:p>
            <a:endParaRPr lang="en-US" dirty="0" smtClean="0">
              <a:solidFill>
                <a:schemeClr val="bg1"/>
              </a:solidFill>
            </a:endParaRPr>
          </a:p>
          <a:p>
            <a:r>
              <a:rPr lang="en-US" dirty="0" smtClean="0">
                <a:solidFill>
                  <a:schemeClr val="bg1"/>
                </a:solidFill>
              </a:rPr>
              <a:t>Decision Table Technique helps to reduce number of tests in more complicated input/output relations. This approach can be easily used as use case techniques </a:t>
            </a:r>
          </a:p>
        </p:txBody>
      </p:sp>
      <p:graphicFrame>
        <p:nvGraphicFramePr>
          <p:cNvPr id="6" name="Table 5"/>
          <p:cNvGraphicFramePr>
            <a:graphicFrameLocks noGrp="1"/>
          </p:cNvGraphicFramePr>
          <p:nvPr>
            <p:extLst>
              <p:ext uri="{D42A27DB-BD31-4B8C-83A1-F6EECF244321}">
                <p14:modId xmlns:p14="http://schemas.microsoft.com/office/powerpoint/2010/main" val="974329372"/>
              </p:ext>
            </p:extLst>
          </p:nvPr>
        </p:nvGraphicFramePr>
        <p:xfrm>
          <a:off x="2371654" y="3754613"/>
          <a:ext cx="5465523" cy="1745731"/>
        </p:xfrm>
        <a:graphic>
          <a:graphicData uri="http://schemas.openxmlformats.org/drawingml/2006/table">
            <a:tbl>
              <a:tblPr firstRow="1" bandRow="1">
                <a:tableStyleId>{5C22544A-7EE6-4342-B048-85BDC9FD1C3A}</a:tableStyleId>
              </a:tblPr>
              <a:tblGrid>
                <a:gridCol w="576023"/>
                <a:gridCol w="584200"/>
                <a:gridCol w="533400"/>
                <a:gridCol w="546100"/>
                <a:gridCol w="660400"/>
                <a:gridCol w="698500"/>
                <a:gridCol w="660400"/>
                <a:gridCol w="635000"/>
                <a:gridCol w="571500"/>
              </a:tblGrid>
              <a:tr h="282691">
                <a:tc>
                  <a:txBody>
                    <a:bodyPr/>
                    <a:lstStyle/>
                    <a:p>
                      <a:pPr marL="0" algn="ctr" defTabSz="990570" rtl="0" eaLnBrk="1" fontAlgn="b" latinLnBrk="0" hangingPunct="1"/>
                      <a:r>
                        <a:rPr lang="en-US" sz="1000" b="1" i="0" u="none" strike="noStrike" kern="1200" dirty="0" smtClean="0">
                          <a:solidFill>
                            <a:schemeClr val="bg1"/>
                          </a:solidFill>
                          <a:effectLst/>
                          <a:latin typeface="Tahoma" panose="020B0604030504040204" pitchFamily="34" charset="0"/>
                          <a:ea typeface="+mn-ea"/>
                          <a:cs typeface="+mn-cs"/>
                        </a:rPr>
                        <a:t>AP</a:t>
                      </a:r>
                      <a:endParaRPr lang="en-GB" sz="1000" b="1" i="0" u="none" strike="noStrike" kern="1200" dirty="0">
                        <a:solidFill>
                          <a:schemeClr val="bg1"/>
                        </a:solidFill>
                        <a:effectLst/>
                        <a:latin typeface="Tahoma" panose="020B0604030504040204" pitchFamily="34" charset="0"/>
                        <a:ea typeface="+mn-ea"/>
                        <a:cs typeface="+mn-cs"/>
                      </a:endParaRPr>
                    </a:p>
                  </a:txBody>
                  <a:tcPr/>
                </a:tc>
                <a:tc gridSpan="8">
                  <a:txBody>
                    <a:bodyPr/>
                    <a:lstStyle/>
                    <a:p>
                      <a:pPr marL="0" algn="ctr" defTabSz="990570" rtl="0" eaLnBrk="1" fontAlgn="b" latinLnBrk="0" hangingPunct="1"/>
                      <a:r>
                        <a:rPr lang="en-US" sz="1000" b="1" i="0" u="none" strike="noStrike" kern="1200" dirty="0" smtClean="0">
                          <a:solidFill>
                            <a:schemeClr val="bg1"/>
                          </a:solidFill>
                          <a:effectLst/>
                          <a:latin typeface="Tahoma" panose="020B0604030504040204" pitchFamily="34" charset="0"/>
                          <a:ea typeface="+mn-ea"/>
                          <a:cs typeface="+mn-cs"/>
                        </a:rPr>
                        <a:t>Valid / Invalid Case</a:t>
                      </a:r>
                      <a:endParaRPr lang="en-GB" sz="1000" b="1" i="0" u="none" strike="noStrike" kern="1200" dirty="0">
                        <a:solidFill>
                          <a:schemeClr val="bg1"/>
                        </a:solidFill>
                        <a:effectLst/>
                        <a:latin typeface="Tahoma" panose="020B0604030504040204" pitchFamily="34" charset="0"/>
                        <a:ea typeface="+mn-ea"/>
                        <a:cs typeface="+mn-cs"/>
                      </a:endParaRP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marR="0" lvl="0" indent="0" algn="ctr" defTabSz="99057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smtClean="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marR="0" lvl="0" indent="0" algn="ctr" defTabSz="99057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smtClean="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OK</a:t>
                      </a: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Error 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Error 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r>
            </a:tbl>
          </a:graphicData>
        </a:graphic>
      </p:graphicFrame>
    </p:spTree>
    <p:extLst>
      <p:ext uri="{BB962C8B-B14F-4D97-AF65-F5344CB8AC3E}">
        <p14:creationId xmlns:p14="http://schemas.microsoft.com/office/powerpoint/2010/main" val="202616980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GB" noProof="0" dirty="0" smtClean="0"/>
              <a:t>Use cases are common method to describe system functions.</a:t>
            </a:r>
          </a:p>
          <a:p>
            <a:r>
              <a:rPr lang="en-GB" noProof="0" dirty="0" smtClean="0"/>
              <a:t>A use cases specifies a sequence of actions, including variants, that the system can perform and that yields an observable result of value to a particular actor</a:t>
            </a:r>
          </a:p>
          <a:p>
            <a:r>
              <a:rPr lang="en-GB" noProof="0" dirty="0" smtClean="0"/>
              <a:t>Each use cases should be covered at least by one test however usually one test case in not enough.</a:t>
            </a:r>
          </a:p>
          <a:p>
            <a:r>
              <a:rPr lang="en-GB" noProof="0" dirty="0" smtClean="0"/>
              <a:t>Concepts within the use case:</a:t>
            </a:r>
          </a:p>
          <a:p>
            <a:pPr lvl="1"/>
            <a:r>
              <a:rPr lang="en-GB" noProof="0" dirty="0" smtClean="0"/>
              <a:t>Actor: a person, process or external system that interacts with your product.</a:t>
            </a:r>
          </a:p>
          <a:p>
            <a:pPr lvl="1"/>
            <a:r>
              <a:rPr lang="en-GB" noProof="0" dirty="0" smtClean="0"/>
              <a:t>Action: An action results in a change of state and is realized by sending a message to an object or modifying a value in an attribute.</a:t>
            </a:r>
          </a:p>
          <a:p>
            <a:pPr lvl="1"/>
            <a:r>
              <a:rPr lang="en-GB" noProof="0" dirty="0" smtClean="0"/>
              <a:t>Goal: The goal is to reach a desired state of the system.</a:t>
            </a:r>
            <a:endParaRPr lang="en-GB" noProof="0" dirty="0"/>
          </a:p>
        </p:txBody>
      </p:sp>
      <p:sp>
        <p:nvSpPr>
          <p:cNvPr id="3" name="Title 2"/>
          <p:cNvSpPr>
            <a:spLocks noGrp="1"/>
          </p:cNvSpPr>
          <p:nvPr>
            <p:ph type="title"/>
          </p:nvPr>
        </p:nvSpPr>
        <p:spPr/>
        <p:txBody>
          <a:bodyPr/>
          <a:lstStyle/>
          <a:p>
            <a:r>
              <a:rPr lang="en-GB" noProof="0" dirty="0" smtClean="0"/>
              <a:t>Use case testing</a:t>
            </a:r>
            <a:endParaRPr lang="en-GB" noProof="0" dirty="0"/>
          </a:p>
        </p:txBody>
      </p:sp>
    </p:spTree>
    <p:extLst>
      <p:ext uri="{BB962C8B-B14F-4D97-AF65-F5344CB8AC3E}">
        <p14:creationId xmlns:p14="http://schemas.microsoft.com/office/powerpoint/2010/main" val="37132415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noProof="0" dirty="0" smtClean="0"/>
              <a:t>Black Box Testing Introduction</a:t>
            </a:r>
          </a:p>
          <a:p>
            <a:r>
              <a:rPr lang="en-US" dirty="0" smtClean="0"/>
              <a:t>Domain Testing Process</a:t>
            </a:r>
          </a:p>
          <a:p>
            <a:r>
              <a:rPr lang="en-US" noProof="0" dirty="0" smtClean="0"/>
              <a:t>Use Case Testing</a:t>
            </a:r>
          </a:p>
          <a:p>
            <a:r>
              <a:rPr lang="en-US" dirty="0" smtClean="0"/>
              <a:t>Summary</a:t>
            </a:r>
            <a:endParaRPr lang="en-US" noProof="0" dirty="0" smtClean="0"/>
          </a:p>
          <a:p>
            <a:endParaRPr lang="en-GB" noProof="0" dirty="0"/>
          </a:p>
        </p:txBody>
      </p:sp>
      <p:sp>
        <p:nvSpPr>
          <p:cNvPr id="3" name="Title 2"/>
          <p:cNvSpPr>
            <a:spLocks noGrp="1"/>
          </p:cNvSpPr>
          <p:nvPr>
            <p:ph type="title"/>
          </p:nvPr>
        </p:nvSpPr>
        <p:spPr/>
        <p:txBody>
          <a:bodyPr/>
          <a:lstStyle/>
          <a:p>
            <a:r>
              <a:rPr lang="en-GB" noProof="0" dirty="0" smtClean="0"/>
              <a:t>Agenda</a:t>
            </a:r>
            <a:endParaRPr lang="en-GB" noProof="0"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Additional</a:t>
            </a:r>
            <a:r>
              <a:rPr lang="pl-PL" sz="1200" b="1" kern="0" dirty="0" smtClean="0"/>
              <a:t> materials </a:t>
            </a:r>
          </a:p>
          <a:p>
            <a:pPr marL="0" indent="0">
              <a:buFontTx/>
              <a:buNone/>
            </a:pPr>
            <a:r>
              <a:rPr lang="en-US" sz="1200" kern="0" dirty="0" smtClean="0">
                <a:hlinkClick r:id="rId4"/>
              </a:rPr>
              <a:t>https</a:t>
            </a:r>
            <a:r>
              <a:rPr lang="en-US" sz="1200" kern="0" dirty="0">
                <a:hlinkClick r:id="rId4"/>
              </a:rPr>
              <a:t>://</a:t>
            </a:r>
            <a:r>
              <a:rPr lang="en-US" sz="1200" kern="0" dirty="0" smtClean="0">
                <a:hlinkClick r:id="rId4"/>
              </a:rPr>
              <a:t>github.com/jacekokrojek/math.uni.lodz.pl</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Use cases can be defined as</a:t>
            </a:r>
          </a:p>
          <a:p>
            <a:pPr lvl="1"/>
            <a:r>
              <a:rPr lang="en-GB" noProof="0" dirty="0" smtClean="0"/>
              <a:t>Informal text</a:t>
            </a:r>
          </a:p>
          <a:p>
            <a:pPr lvl="1"/>
            <a:r>
              <a:rPr lang="en-GB" noProof="0" dirty="0" smtClean="0"/>
              <a:t>Using Alistair Cockburn template</a:t>
            </a:r>
          </a:p>
          <a:p>
            <a:pPr lvl="1"/>
            <a:r>
              <a:rPr lang="en-GB" noProof="0" dirty="0" smtClean="0"/>
              <a:t>Flow chart</a:t>
            </a:r>
          </a:p>
          <a:p>
            <a:pPr lvl="1"/>
            <a:r>
              <a:rPr lang="en-GB" noProof="0" dirty="0" smtClean="0"/>
              <a:t>State </a:t>
            </a:r>
            <a:r>
              <a:rPr lang="en-GB" noProof="0" dirty="0" smtClean="0"/>
              <a:t>diagrams</a:t>
            </a:r>
          </a:p>
        </p:txBody>
      </p:sp>
      <p:sp>
        <p:nvSpPr>
          <p:cNvPr id="3" name="Title 2"/>
          <p:cNvSpPr>
            <a:spLocks noGrp="1"/>
          </p:cNvSpPr>
          <p:nvPr>
            <p:ph type="title"/>
          </p:nvPr>
        </p:nvSpPr>
        <p:spPr>
          <a:xfrm>
            <a:off x="452125" y="159975"/>
            <a:ext cx="9082220" cy="282129"/>
          </a:xfrm>
        </p:spPr>
        <p:txBody>
          <a:bodyPr/>
          <a:lstStyle/>
          <a:p>
            <a:r>
              <a:rPr lang="en-GB" noProof="0" dirty="0" smtClean="0"/>
              <a:t>Use case testing</a:t>
            </a:r>
            <a:endParaRPr lang="en-GB" noProof="0" dirty="0"/>
          </a:p>
        </p:txBody>
      </p:sp>
      <p:grpSp>
        <p:nvGrpSpPr>
          <p:cNvPr id="4" name="Group 3"/>
          <p:cNvGrpSpPr/>
          <p:nvPr/>
        </p:nvGrpSpPr>
        <p:grpSpPr>
          <a:xfrm>
            <a:off x="642268" y="2716214"/>
            <a:ext cx="3750886" cy="3714750"/>
            <a:chOff x="642268" y="2716214"/>
            <a:chExt cx="3750886" cy="3714750"/>
          </a:xfrm>
        </p:grpSpPr>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50" y="2716214"/>
              <a:ext cx="3495675" cy="3714750"/>
            </a:xfrm>
            <a:prstGeom prst="rect">
              <a:avLst/>
            </a:prstGeom>
          </p:spPr>
        </p:pic>
        <p:cxnSp>
          <p:nvCxnSpPr>
            <p:cNvPr id="60" name="Straight Arrow Connector 59"/>
            <p:cNvCxnSpPr/>
            <p:nvPr/>
          </p:nvCxnSpPr>
          <p:spPr bwMode="auto">
            <a:xfrm flipH="1" flipV="1">
              <a:off x="1282775" y="5215144"/>
              <a:ext cx="855407" cy="835742"/>
            </a:xfrm>
            <a:prstGeom prst="straightConnector1">
              <a:avLst/>
            </a:prstGeom>
            <a:solidFill>
              <a:schemeClr val="hlink"/>
            </a:solidFill>
            <a:ln w="9525" cap="flat" cmpd="sng" algn="ctr">
              <a:noFill/>
              <a:prstDash val="solid"/>
              <a:round/>
              <a:headEnd type="none" w="med" len="med"/>
              <a:tailEnd type="triangle"/>
            </a:ln>
            <a:effectLst/>
          </p:spPr>
        </p:cxnSp>
        <p:cxnSp>
          <p:nvCxnSpPr>
            <p:cNvPr id="61" name="Elbow Connector 60"/>
            <p:cNvCxnSpPr/>
            <p:nvPr/>
          </p:nvCxnSpPr>
          <p:spPr bwMode="auto">
            <a:xfrm rot="10800000">
              <a:off x="1087866" y="5431454"/>
              <a:ext cx="1032389" cy="632134"/>
            </a:xfrm>
            <a:prstGeom prst="bentConnector3">
              <a:avLst>
                <a:gd name="adj1" fmla="val 99524"/>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bwMode="auto">
            <a:xfrm flipV="1">
              <a:off x="2678956" y="5431454"/>
              <a:ext cx="1032387" cy="632135"/>
            </a:xfrm>
            <a:prstGeom prst="bentConnector3">
              <a:avLst>
                <a:gd name="adj1" fmla="val 100476"/>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bwMode="auto">
            <a:xfrm flipV="1">
              <a:off x="2453199" y="5431454"/>
              <a:ext cx="0" cy="31606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Elbow Connector 63"/>
            <p:cNvCxnSpPr/>
            <p:nvPr/>
          </p:nvCxnSpPr>
          <p:spPr bwMode="auto">
            <a:xfrm rot="5400000" flipH="1" flipV="1">
              <a:off x="897967" y="4149598"/>
              <a:ext cx="788894" cy="409099"/>
            </a:xfrm>
            <a:prstGeom prst="bentConnector3">
              <a:avLst>
                <a:gd name="adj1" fmla="val 10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p:nvPr/>
          </p:nvCxnSpPr>
          <p:spPr bwMode="auto">
            <a:xfrm rot="16200000" flipV="1">
              <a:off x="1912053" y="4126945"/>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6" name="Elbow Connector 65"/>
            <p:cNvCxnSpPr/>
            <p:nvPr/>
          </p:nvCxnSpPr>
          <p:spPr bwMode="auto">
            <a:xfrm rot="16200000" flipV="1">
              <a:off x="2526505" y="3123768"/>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bwMode="auto">
            <a:xfrm>
              <a:off x="2064728" y="3893956"/>
              <a:ext cx="914399" cy="597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8" name="Elbow Connector 67"/>
            <p:cNvCxnSpPr/>
            <p:nvPr/>
          </p:nvCxnSpPr>
          <p:spPr bwMode="auto">
            <a:xfrm rot="5400000" flipH="1" flipV="1">
              <a:off x="2904254" y="3180556"/>
              <a:ext cx="788896" cy="297671"/>
            </a:xfrm>
            <a:prstGeom prst="bentConnector3">
              <a:avLst>
                <a:gd name="adj1" fmla="val 9924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bwMode="auto">
            <a:xfrm rot="16200000" flipV="1">
              <a:off x="3275060" y="4121766"/>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bwMode="auto">
            <a:xfrm flipH="1">
              <a:off x="642268" y="2934943"/>
              <a:ext cx="1567561"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bwMode="auto">
            <a:xfrm rot="16200000" flipH="1">
              <a:off x="-305667" y="3882877"/>
              <a:ext cx="3268611" cy="1372741"/>
            </a:xfrm>
            <a:prstGeom prst="bentConnector3">
              <a:avLst>
                <a:gd name="adj1" fmla="val 9992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 name="Elbow Connector 71"/>
            <p:cNvCxnSpPr/>
            <p:nvPr/>
          </p:nvCxnSpPr>
          <p:spPr bwMode="auto">
            <a:xfrm rot="5400000">
              <a:off x="1927130" y="3669114"/>
              <a:ext cx="3200194" cy="1731855"/>
            </a:xfrm>
            <a:prstGeom prst="bentConnector3">
              <a:avLst>
                <a:gd name="adj1" fmla="val 10000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flipH="1">
              <a:off x="3948812" y="2934943"/>
              <a:ext cx="444342" cy="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bwMode="auto">
            <a:xfrm flipH="1">
              <a:off x="732692" y="3899932"/>
              <a:ext cx="77318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Elbow Connector 82"/>
            <p:cNvCxnSpPr/>
            <p:nvPr/>
          </p:nvCxnSpPr>
          <p:spPr bwMode="auto">
            <a:xfrm rot="16200000" flipH="1">
              <a:off x="304494" y="4322156"/>
              <a:ext cx="2239144" cy="1382747"/>
            </a:xfrm>
            <a:prstGeom prst="bentConnector3">
              <a:avLst>
                <a:gd name="adj1" fmla="val 100196"/>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263" y="944786"/>
            <a:ext cx="3595779" cy="5486178"/>
          </a:xfrm>
          <a:prstGeom prst="rect">
            <a:avLst/>
          </a:prstGeom>
        </p:spPr>
      </p:pic>
    </p:spTree>
    <p:extLst>
      <p:ext uri="{BB962C8B-B14F-4D97-AF65-F5344CB8AC3E}">
        <p14:creationId xmlns:p14="http://schemas.microsoft.com/office/powerpoint/2010/main" val="3327383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In case of informal text</a:t>
            </a:r>
          </a:p>
          <a:p>
            <a:pPr lvl="1"/>
            <a:r>
              <a:rPr lang="en-GB" noProof="0" dirty="0" smtClean="0"/>
              <a:t>Brainstorm and list the primary actors</a:t>
            </a:r>
          </a:p>
          <a:p>
            <a:pPr lvl="1"/>
            <a:r>
              <a:rPr lang="en-GB" noProof="0" dirty="0" smtClean="0"/>
              <a:t>Brainstorm and exhaustively list user goals for the </a:t>
            </a:r>
            <a:r>
              <a:rPr lang="en-GB" noProof="0" dirty="0" smtClean="0"/>
              <a:t>system (Positive Cases)</a:t>
            </a:r>
            <a:endParaRPr lang="en-GB" noProof="0" dirty="0" smtClean="0"/>
          </a:p>
          <a:p>
            <a:pPr lvl="1"/>
            <a:r>
              <a:rPr lang="en-GB" noProof="0" dirty="0" smtClean="0"/>
              <a:t>Capture the summary goals (higher-level goals, which include several sub-goals. These capture the meaningful benefits offered by the system).</a:t>
            </a:r>
          </a:p>
          <a:p>
            <a:pPr lvl="1"/>
            <a:r>
              <a:rPr lang="en-GB" noProof="0" dirty="0" smtClean="0"/>
              <a:t>Select one use case to expand</a:t>
            </a:r>
            <a:r>
              <a:rPr lang="en-GB" noProof="0" dirty="0" smtClean="0"/>
              <a:t>.</a:t>
            </a:r>
            <a:endParaRPr lang="en-GB" noProof="0" dirty="0" smtClean="0"/>
          </a:p>
          <a:p>
            <a:pPr lvl="1"/>
            <a:r>
              <a:rPr lang="en-GB" noProof="0" dirty="0" smtClean="0"/>
              <a:t>Capture stakeholders and interests, preconditions and guarantees.</a:t>
            </a:r>
          </a:p>
          <a:p>
            <a:pPr lvl="1"/>
            <a:r>
              <a:rPr lang="en-GB" noProof="0" dirty="0" smtClean="0"/>
              <a:t>Write the main success scenario.</a:t>
            </a:r>
          </a:p>
          <a:p>
            <a:pPr lvl="1"/>
            <a:r>
              <a:rPr lang="en-GB" noProof="0" dirty="0" smtClean="0"/>
              <a:t>Brainstorm and exhaustively list extension conditions (such as alternate sequences to achieve the same result, or sequences that lead to failure.)</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Use case testing</a:t>
            </a:r>
            <a:endParaRPr lang="en-GB" noProof="0" dirty="0"/>
          </a:p>
        </p:txBody>
      </p:sp>
      <p:sp>
        <p:nvSpPr>
          <p:cNvPr id="6" name="Content Placeholder 1"/>
          <p:cNvSpPr txBox="1">
            <a:spLocks/>
          </p:cNvSpPr>
          <p:nvPr/>
        </p:nvSpPr>
        <p:spPr bwMode="auto">
          <a:xfrm>
            <a:off x="4993235" y="1060450"/>
            <a:ext cx="421713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lvl="1" indent="0">
              <a:buFont typeface="Wingdings" panose="05000000000000000000" pitchFamily="2" charset="2"/>
              <a:buNone/>
            </a:pPr>
            <a:r>
              <a:rPr lang="en-GB" b="1" kern="0" dirty="0" smtClean="0"/>
              <a:t>Use Case:</a:t>
            </a:r>
            <a:r>
              <a:rPr lang="en-GB" kern="0" dirty="0" smtClean="0"/>
              <a:t> Register</a:t>
            </a:r>
          </a:p>
          <a:p>
            <a:pPr marL="0" lvl="1" indent="0">
              <a:buFont typeface="Wingdings" panose="05000000000000000000" pitchFamily="2" charset="2"/>
              <a:buNone/>
            </a:pPr>
            <a:r>
              <a:rPr lang="en-GB" b="1" kern="0" dirty="0" smtClean="0"/>
              <a:t>Goal in Context:</a:t>
            </a:r>
            <a:r>
              <a:rPr lang="en-GB" kern="0" dirty="0" smtClean="0"/>
              <a:t> Conference participant would like to stay in touch with potential employer</a:t>
            </a:r>
          </a:p>
          <a:p>
            <a:pPr marL="0" lvl="1" indent="0">
              <a:buFont typeface="Wingdings" panose="05000000000000000000" pitchFamily="2" charset="2"/>
              <a:buNone/>
            </a:pPr>
            <a:r>
              <a:rPr lang="en-GB" b="1" kern="0" dirty="0" smtClean="0"/>
              <a:t>Preconditions:</a:t>
            </a:r>
            <a:r>
              <a:rPr lang="en-GB" kern="0" dirty="0" smtClean="0"/>
              <a:t> No</a:t>
            </a:r>
          </a:p>
          <a:p>
            <a:pPr marL="0" lvl="1" indent="0">
              <a:buFont typeface="Wingdings" panose="05000000000000000000" pitchFamily="2" charset="2"/>
              <a:buNone/>
            </a:pPr>
            <a:r>
              <a:rPr lang="en-GB" b="1" kern="0" dirty="0" smtClean="0"/>
              <a:t>Success End Condition:</a:t>
            </a:r>
            <a:r>
              <a:rPr lang="en-GB" kern="0" dirty="0" smtClean="0"/>
              <a:t> Contact details stored</a:t>
            </a:r>
          </a:p>
          <a:p>
            <a:pPr marL="0" lvl="1" indent="0">
              <a:buFont typeface="Wingdings" panose="05000000000000000000" pitchFamily="2" charset="2"/>
              <a:buNone/>
            </a:pPr>
            <a:r>
              <a:rPr lang="en-GB" b="1" kern="0" dirty="0" smtClean="0"/>
              <a:t>Failed End Condition:</a:t>
            </a:r>
            <a:r>
              <a:rPr lang="en-GB" kern="0" dirty="0" smtClean="0"/>
              <a:t> Contact details not stored</a:t>
            </a:r>
            <a:endParaRPr lang="pl-PL" kern="0" dirty="0" smtClean="0"/>
          </a:p>
          <a:p>
            <a:pPr marL="0" lvl="1" indent="0">
              <a:buFont typeface="Wingdings" panose="05000000000000000000" pitchFamily="2" charset="2"/>
              <a:buNone/>
            </a:pPr>
            <a:endParaRPr lang="en-GB" kern="0" dirty="0" smtClean="0"/>
          </a:p>
          <a:p>
            <a:pPr marL="0" lvl="1" indent="0">
              <a:buFont typeface="Wingdings" panose="05000000000000000000" pitchFamily="2" charset="2"/>
              <a:buNone/>
            </a:pPr>
            <a:r>
              <a:rPr lang="en-GB" b="1" kern="0" dirty="0" smtClean="0"/>
              <a:t>MAIN SUCCESS SCENARIO</a:t>
            </a:r>
            <a:endParaRPr lang="en-GB" kern="0" dirty="0" smtClean="0"/>
          </a:p>
          <a:p>
            <a:pPr marL="0" lvl="1" indent="0">
              <a:buFont typeface="Wingdings" panose="05000000000000000000" pitchFamily="2" charset="2"/>
              <a:buNone/>
            </a:pPr>
            <a:r>
              <a:rPr lang="en-GB" kern="0" dirty="0" smtClean="0"/>
              <a:t>1. Participant press 'Stay in touch'</a:t>
            </a:r>
          </a:p>
          <a:p>
            <a:pPr marL="0" lvl="1" indent="0">
              <a:buFont typeface="Wingdings" panose="05000000000000000000" pitchFamily="2" charset="2"/>
              <a:buNone/>
            </a:pPr>
            <a:r>
              <a:rPr lang="en-GB" kern="0" dirty="0" smtClean="0"/>
              <a:t>2. Participant enters all his contact details</a:t>
            </a:r>
          </a:p>
          <a:p>
            <a:pPr marL="0" lvl="1" indent="0">
              <a:buFont typeface="Wingdings" panose="05000000000000000000" pitchFamily="2" charset="2"/>
              <a:buNone/>
            </a:pPr>
            <a:r>
              <a:rPr lang="en-GB" kern="0" dirty="0" smtClean="0"/>
              <a:t>3. Participant submits form</a:t>
            </a:r>
          </a:p>
          <a:p>
            <a:pPr marL="0" lvl="1" indent="0">
              <a:buFont typeface="Wingdings" panose="05000000000000000000" pitchFamily="2" charset="2"/>
              <a:buNone/>
            </a:pPr>
            <a:endParaRPr lang="en-GB" kern="0" dirty="0" smtClean="0"/>
          </a:p>
          <a:p>
            <a:pPr marL="0" lvl="1" indent="0">
              <a:buFont typeface="Wingdings" panose="05000000000000000000" pitchFamily="2" charset="2"/>
              <a:buNone/>
            </a:pPr>
            <a:r>
              <a:rPr lang="en-GB" b="1" kern="0" dirty="0" smtClean="0"/>
              <a:t>EXTENSIONS</a:t>
            </a:r>
          </a:p>
          <a:p>
            <a:pPr marL="0" lvl="1" indent="0">
              <a:buFont typeface="Wingdings" panose="05000000000000000000" pitchFamily="2" charset="2"/>
              <a:buNone/>
            </a:pPr>
            <a:r>
              <a:rPr lang="en-GB" kern="0" dirty="0" smtClean="0"/>
              <a:t>2</a:t>
            </a:r>
            <a:r>
              <a:rPr lang="pl-PL" kern="0" dirty="0"/>
              <a:t>a</a:t>
            </a:r>
            <a:r>
              <a:rPr lang="en-GB" kern="0" dirty="0" smtClean="0"/>
              <a:t>. Invalid email address</a:t>
            </a:r>
          </a:p>
          <a:p>
            <a:pPr marL="0" lvl="1" indent="0">
              <a:buFont typeface="Wingdings" panose="05000000000000000000" pitchFamily="2" charset="2"/>
              <a:buNone/>
            </a:pPr>
            <a:r>
              <a:rPr lang="en-GB" kern="0" dirty="0" smtClean="0"/>
              <a:t>2</a:t>
            </a:r>
            <a:r>
              <a:rPr lang="pl-PL" kern="0" dirty="0" smtClean="0"/>
              <a:t>a</a:t>
            </a:r>
            <a:r>
              <a:rPr lang="en-GB" kern="0" dirty="0" smtClean="0"/>
              <a:t>1. Pop up is shown</a:t>
            </a:r>
            <a:endParaRPr lang="pl-PL" kern="0" dirty="0" smtClean="0"/>
          </a:p>
          <a:p>
            <a:pPr marL="0" lvl="1" indent="0">
              <a:buFont typeface="Wingdings" panose="05000000000000000000" pitchFamily="2" charset="2"/>
              <a:buNone/>
            </a:pPr>
            <a:endParaRPr lang="pl-PL" kern="0" dirty="0"/>
          </a:p>
          <a:p>
            <a:pPr marL="0" lvl="1" indent="0">
              <a:buFont typeface="Wingdings" panose="05000000000000000000" pitchFamily="2" charset="2"/>
              <a:buNone/>
            </a:pPr>
            <a:r>
              <a:rPr lang="pl-PL" kern="0" dirty="0" smtClean="0"/>
              <a:t>3a. Candidate abort action</a:t>
            </a:r>
            <a:endParaRPr lang="en-GB" kern="0" dirty="0" smtClean="0"/>
          </a:p>
          <a:p>
            <a:pPr marL="290637" lvl="1" indent="0">
              <a:buFont typeface="Wingdings" panose="05000000000000000000" pitchFamily="2" charset="2"/>
              <a:buNone/>
            </a:pPr>
            <a:endParaRPr lang="pl-PL" kern="0" dirty="0" smtClean="0"/>
          </a:p>
          <a:p>
            <a:endParaRPr lang="pl-PL" kern="0" dirty="0" smtClean="0"/>
          </a:p>
          <a:p>
            <a:pPr lvl="2"/>
            <a:endParaRPr lang="pl-PL" kern="0" dirty="0" smtClean="0"/>
          </a:p>
          <a:p>
            <a:pPr lvl="2"/>
            <a:endParaRPr lang="en-GB" kern="0" dirty="0" smtClean="0"/>
          </a:p>
          <a:p>
            <a:pPr marL="0" indent="0">
              <a:buFontTx/>
              <a:buNone/>
            </a:pPr>
            <a:endParaRPr lang="en-GB" kern="0" dirty="0" smtClean="0"/>
          </a:p>
          <a:p>
            <a:pPr marL="0" indent="0">
              <a:buFontTx/>
              <a:buNone/>
            </a:pPr>
            <a:endParaRPr lang="en-GB" kern="0" dirty="0" smtClean="0"/>
          </a:p>
          <a:p>
            <a:endParaRPr lang="en-GB" kern="0" dirty="0" smtClean="0"/>
          </a:p>
          <a:p>
            <a:pPr marL="0" indent="0">
              <a:buFontTx/>
              <a:buNone/>
            </a:pPr>
            <a:endParaRPr lang="en-GB" sz="1100" kern="0" baseline="30000" dirty="0" smtClean="0"/>
          </a:p>
          <a:p>
            <a:pPr marL="0" indent="0">
              <a:buFontTx/>
              <a:buNone/>
            </a:pPr>
            <a:endParaRPr lang="en-GB" sz="1100" kern="0" baseline="30000" dirty="0" smtClean="0"/>
          </a:p>
          <a:p>
            <a:pPr lvl="1"/>
            <a:endParaRPr lang="en-GB" sz="1100" kern="0" dirty="0" smtClean="0"/>
          </a:p>
          <a:p>
            <a:endParaRPr lang="en-GB" sz="1100" b="1" kern="0" dirty="0" smtClean="0"/>
          </a:p>
          <a:p>
            <a:pPr marL="0" indent="0">
              <a:buFontTx/>
              <a:buNone/>
            </a:pPr>
            <a:endParaRPr lang="en-GB" kern="0" dirty="0" smtClean="0"/>
          </a:p>
          <a:p>
            <a:endParaRPr lang="en-GB" kern="0" dirty="0" smtClean="0"/>
          </a:p>
          <a:p>
            <a:pPr lvl="1"/>
            <a:endParaRPr lang="en-GB" kern="0" dirty="0"/>
          </a:p>
        </p:txBody>
      </p:sp>
    </p:spTree>
    <p:extLst>
      <p:ext uri="{BB962C8B-B14F-4D97-AF65-F5344CB8AC3E}">
        <p14:creationId xmlns:p14="http://schemas.microsoft.com/office/powerpoint/2010/main" val="4212312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A scenario is a coherent story about how someone uses (or tries to use) the program. </a:t>
            </a:r>
          </a:p>
          <a:p>
            <a:r>
              <a:rPr lang="en-GB" noProof="0" dirty="0" smtClean="0"/>
              <a:t>A scenario test uses a scenario as a tool for evaluating a program’s behaviour. The elements of the story (adapted from Carroll, 1999)</a:t>
            </a:r>
          </a:p>
          <a:p>
            <a:pPr lvl="1"/>
            <a:r>
              <a:rPr lang="en-GB" noProof="0" dirty="0" smtClean="0"/>
              <a:t>Setting</a:t>
            </a:r>
          </a:p>
          <a:p>
            <a:pPr lvl="1"/>
            <a:r>
              <a:rPr lang="en-GB" noProof="0" dirty="0" smtClean="0"/>
              <a:t>Agents or actors</a:t>
            </a:r>
          </a:p>
          <a:p>
            <a:pPr lvl="1"/>
            <a:r>
              <a:rPr lang="en-GB" noProof="0" dirty="0" smtClean="0"/>
              <a:t>Goals or objectives</a:t>
            </a:r>
          </a:p>
          <a:p>
            <a:pPr lvl="1"/>
            <a:r>
              <a:rPr lang="en-GB" noProof="0" dirty="0" smtClean="0"/>
              <a:t>Motivations and emotions</a:t>
            </a:r>
          </a:p>
          <a:p>
            <a:pPr lvl="1"/>
            <a:r>
              <a:rPr lang="en-GB" noProof="0" dirty="0" smtClean="0"/>
              <a:t>Plot (sequences of actions and events)</a:t>
            </a:r>
          </a:p>
          <a:p>
            <a:pPr lvl="1"/>
            <a:r>
              <a:rPr lang="en-GB" noProof="0" dirty="0" smtClean="0"/>
              <a:t>Actions &amp; events can change the goals</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
        <p:nvSpPr>
          <p:cNvPr id="4" name="Content Placeholder 1"/>
          <p:cNvSpPr txBox="1">
            <a:spLocks/>
          </p:cNvSpPr>
          <p:nvPr/>
        </p:nvSpPr>
        <p:spPr bwMode="auto">
          <a:xfrm>
            <a:off x="4993235" y="1052514"/>
            <a:ext cx="4217132" cy="3811586"/>
          </a:xfrm>
          <a:prstGeom prst="rect">
            <a:avLst/>
          </a:prstGeom>
          <a:solidFill>
            <a:srgbClr val="043B82"/>
          </a:solidFill>
          <a:ln>
            <a:noFill/>
          </a:ln>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None/>
            </a:pPr>
            <a:r>
              <a:rPr lang="pl-PL" b="1" kern="0" dirty="0" smtClean="0">
                <a:solidFill>
                  <a:schemeClr val="bg1"/>
                </a:solidFill>
              </a:rPr>
              <a:t>Sample scenario:</a:t>
            </a:r>
            <a:r>
              <a:rPr lang="pl-PL" kern="0" dirty="0" smtClean="0">
                <a:solidFill>
                  <a:schemeClr val="bg1"/>
                </a:solidFill>
              </a:rPr>
              <a:t> Contest application should help in building company new image on a large testing conference. Valuable prizes should attract many participants that may use application at the same time. </a:t>
            </a:r>
          </a:p>
          <a:p>
            <a:pPr marL="0" indent="0">
              <a:buNone/>
            </a:pPr>
            <a:r>
              <a:rPr lang="pl-PL" kern="0" dirty="0" smtClean="0">
                <a:solidFill>
                  <a:schemeClr val="bg1"/>
                </a:solidFill>
              </a:rPr>
              <a:t>Set up enough questions for big number of participants.</a:t>
            </a:r>
          </a:p>
          <a:p>
            <a:pPr marL="0" indent="0">
              <a:buNone/>
            </a:pPr>
            <a:r>
              <a:rPr lang="pl-PL" kern="0" dirty="0" smtClean="0">
                <a:solidFill>
                  <a:schemeClr val="bg1"/>
                </a:solidFill>
              </a:rPr>
              <a:t>Check if application is fast enough when many users access it at the same time</a:t>
            </a:r>
          </a:p>
          <a:p>
            <a:pPr marL="0" indent="0">
              <a:buNone/>
            </a:pPr>
            <a:r>
              <a:rPr lang="pl-PL" kern="0" dirty="0" smtClean="0">
                <a:solidFill>
                  <a:schemeClr val="bg1"/>
                </a:solidFill>
              </a:rPr>
              <a:t>Verify if exporting huge number of registration to excel works as expected.</a:t>
            </a:r>
          </a:p>
          <a:p>
            <a:pPr marL="0" indent="0">
              <a:buNone/>
            </a:pPr>
            <a:r>
              <a:rPr lang="pl-PL" kern="0" dirty="0" smtClean="0">
                <a:solidFill>
                  <a:schemeClr val="bg1"/>
                </a:solidFill>
              </a:rPr>
              <a:t>Varify that users can easily discover how to use application.</a:t>
            </a:r>
          </a:p>
          <a:p>
            <a:pPr marL="0" indent="0">
              <a:buNone/>
            </a:pPr>
            <a:r>
              <a:rPr lang="pl-PL" kern="0" dirty="0" smtClean="0">
                <a:solidFill>
                  <a:schemeClr val="bg1"/>
                </a:solidFill>
              </a:rPr>
              <a:t>Varify that application can display large images of main prizes.</a:t>
            </a:r>
            <a:endParaRPr lang="en-GB" kern="0" dirty="0">
              <a:solidFill>
                <a:schemeClr val="bg1"/>
              </a:solidFill>
            </a:endParaRPr>
          </a:p>
        </p:txBody>
      </p:sp>
    </p:spTree>
    <p:extLst>
      <p:ext uri="{BB962C8B-B14F-4D97-AF65-F5344CB8AC3E}">
        <p14:creationId xmlns:p14="http://schemas.microsoft.com/office/powerpoint/2010/main" val="336086209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KAHN'S LIST OF BENEFITS OF SCENARIO BASED THINKING</a:t>
            </a:r>
          </a:p>
          <a:p>
            <a:pPr lvl="1"/>
            <a:r>
              <a:rPr lang="en-GB" noProof="0" dirty="0" smtClean="0"/>
              <a:t>Call attention to the larger range of possibilities that must be considered in the analysis of the future</a:t>
            </a:r>
          </a:p>
          <a:p>
            <a:pPr lvl="1"/>
            <a:r>
              <a:rPr lang="en-GB" noProof="0" dirty="0" smtClean="0"/>
              <a:t>Dramatize and illustrate the possibilities </a:t>
            </a:r>
          </a:p>
          <a:p>
            <a:pPr lvl="1"/>
            <a:r>
              <a:rPr lang="en-GB" noProof="0" dirty="0" smtClean="0"/>
              <a:t>Force analysts to deal with details and dynamics that they might avoid if they focus on abstract considerations </a:t>
            </a:r>
          </a:p>
          <a:p>
            <a:pPr lvl="1"/>
            <a:r>
              <a:rPr lang="en-GB" noProof="0" dirty="0" smtClean="0"/>
              <a:t>Illuminate interactions of psychological, social, economic, cultural, political, and military factors, including the influence of individual personalities ... in a form that permits the comprehension of many interacting elements at once.</a:t>
            </a:r>
          </a:p>
          <a:p>
            <a:pPr lvl="1"/>
            <a:r>
              <a:rPr lang="en-GB" noProof="0" dirty="0" smtClean="0"/>
              <a:t>Consider alternative possible outcomes of certain real past and present events</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Tree>
    <p:extLst>
      <p:ext uri="{BB962C8B-B14F-4D97-AF65-F5344CB8AC3E}">
        <p14:creationId xmlns:p14="http://schemas.microsoft.com/office/powerpoint/2010/main" val="210026690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27051" cy="5378450"/>
          </a:xfrm>
        </p:spPr>
        <p:txBody>
          <a:bodyPr/>
          <a:lstStyle/>
          <a:p>
            <a:r>
              <a:rPr lang="en-GB" noProof="0" dirty="0" smtClean="0"/>
              <a:t>Ideal scenario test has several characteristics:</a:t>
            </a:r>
          </a:p>
          <a:p>
            <a:pPr lvl="1"/>
            <a:r>
              <a:rPr lang="en-GB" noProof="0" dirty="0" smtClean="0"/>
              <a:t>The test is based on a coherent story about how the program is used, including goals and emotions of people. </a:t>
            </a:r>
          </a:p>
          <a:p>
            <a:pPr lvl="1"/>
            <a:r>
              <a:rPr lang="en-GB" noProof="0" dirty="0" smtClean="0"/>
              <a:t>The story is credible. Stakeholders will believe that something like it probably will happen</a:t>
            </a:r>
          </a:p>
          <a:p>
            <a:pPr lvl="1"/>
            <a:r>
              <a:rPr lang="en-GB" noProof="0" dirty="0" smtClean="0"/>
              <a:t>The story is motivating. A stakeholder with influence will advocate for fixing a program that failed this test. </a:t>
            </a:r>
          </a:p>
          <a:p>
            <a:pPr lvl="1"/>
            <a:r>
              <a:rPr lang="en-GB" noProof="0" dirty="0" smtClean="0"/>
              <a:t>The story involves complexity: a complex use of the program or a complex environment or a complex set of data. </a:t>
            </a:r>
          </a:p>
          <a:p>
            <a:pPr lvl="1"/>
            <a:r>
              <a:rPr lang="en-GB" noProof="0" dirty="0" smtClean="0"/>
              <a:t>Test results are easy to evaluate. This is important for scenarios because they are complex.</a:t>
            </a:r>
          </a:p>
          <a:p>
            <a:pPr lvl="1"/>
            <a:endParaRPr lang="en-GB" noProof="0" dirty="0" smtClean="0"/>
          </a:p>
          <a:p>
            <a:r>
              <a:rPr lang="en-GB" noProof="0" dirty="0" smtClean="0"/>
              <a:t>Many test techniques tell you how the program will behave in the first few days that someone uses it. </a:t>
            </a:r>
          </a:p>
          <a:p>
            <a:pPr lvl="1"/>
            <a:r>
              <a:rPr lang="en-GB" noProof="0" dirty="0" smtClean="0"/>
              <a:t>Good scenario tests go beyond the simple uses of the program to ask whether the program is delivering the benefits it should deliver</a:t>
            </a:r>
          </a:p>
          <a:p>
            <a:pPr lvl="1"/>
            <a:r>
              <a:rPr lang="en-GB" noProof="0" dirty="0" smtClean="0"/>
              <a:t>Good scenarios often give you insight into frustrations that an experienced user will face - someone who has used the program for a few months and is now trying to do significant work with the program</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Tree>
    <p:extLst>
      <p:ext uri="{BB962C8B-B14F-4D97-AF65-F5344CB8AC3E}">
        <p14:creationId xmlns:p14="http://schemas.microsoft.com/office/powerpoint/2010/main" val="83062618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27052" cy="5378450"/>
          </a:xfrm>
        </p:spPr>
        <p:txBody>
          <a:bodyPr/>
          <a:lstStyle/>
          <a:p>
            <a:r>
              <a:rPr lang="en-GB" noProof="0" dirty="0" smtClean="0"/>
              <a:t>Tractability matrix is used in order to make sure that all use cases are covered by tests. </a:t>
            </a:r>
          </a:p>
          <a:p>
            <a:r>
              <a:rPr lang="en-GB" noProof="0" dirty="0" smtClean="0"/>
              <a:t>Each uses case should be mentioned in the tractability matrix and at least one test cases should test each  use case</a:t>
            </a:r>
          </a:p>
        </p:txBody>
      </p:sp>
      <p:sp>
        <p:nvSpPr>
          <p:cNvPr id="3" name="Title 2"/>
          <p:cNvSpPr>
            <a:spLocks noGrp="1"/>
          </p:cNvSpPr>
          <p:nvPr>
            <p:ph type="title"/>
          </p:nvPr>
        </p:nvSpPr>
        <p:spPr/>
        <p:txBody>
          <a:bodyPr/>
          <a:lstStyle/>
          <a:p>
            <a:r>
              <a:rPr lang="en-GB" noProof="0" dirty="0" smtClean="0"/>
              <a:t>Tractability matrix</a:t>
            </a:r>
            <a:endParaRPr lang="en-GB" noProof="0" dirty="0"/>
          </a:p>
        </p:txBody>
      </p:sp>
      <p:graphicFrame>
        <p:nvGraphicFramePr>
          <p:cNvPr id="4" name="Table 3"/>
          <p:cNvGraphicFramePr>
            <a:graphicFrameLocks noGrp="1"/>
          </p:cNvGraphicFramePr>
          <p:nvPr>
            <p:extLst/>
          </p:nvPr>
        </p:nvGraphicFramePr>
        <p:xfrm>
          <a:off x="464266" y="2375983"/>
          <a:ext cx="9027056" cy="1943100"/>
        </p:xfrm>
        <a:graphic>
          <a:graphicData uri="http://schemas.openxmlformats.org/drawingml/2006/table">
            <a:tbl>
              <a:tblPr firstRow="1" firstCol="1" bandRow="1">
                <a:tableStyleId>{5C22544A-7EE6-4342-B048-85BDC9FD1C3A}</a:tableStyleId>
              </a:tblPr>
              <a:tblGrid>
                <a:gridCol w="2135901"/>
                <a:gridCol w="1378231"/>
                <a:gridCol w="1378231"/>
                <a:gridCol w="1378231"/>
                <a:gridCol w="1378231"/>
                <a:gridCol w="1378231"/>
              </a:tblGrid>
              <a:tr h="370840">
                <a:tc>
                  <a:txBody>
                    <a:bodyPr/>
                    <a:lstStyle/>
                    <a:p>
                      <a:endParaRPr lang="en-GB" dirty="0"/>
                    </a:p>
                  </a:txBody>
                  <a:tcPr/>
                </a:tc>
                <a:tc>
                  <a:txBody>
                    <a:bodyPr/>
                    <a:lstStyle/>
                    <a:p>
                      <a:pPr algn="ctr"/>
                      <a:r>
                        <a:rPr lang="pl-PL" dirty="0" smtClean="0"/>
                        <a:t>TC_1</a:t>
                      </a:r>
                      <a:endParaRPr lang="en-GB" dirty="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TC_2</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TC_3</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TC_4</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TC_5</a:t>
                      </a:r>
                      <a:endParaRPr lang="en-GB" dirty="0" smtClean="0"/>
                    </a:p>
                  </a:txBody>
                  <a:tcPr/>
                </a:tc>
              </a:tr>
              <a:tr h="370840">
                <a:tc>
                  <a:txBody>
                    <a:bodyPr/>
                    <a:lstStyle/>
                    <a:p>
                      <a:r>
                        <a:rPr lang="pl-PL" dirty="0" smtClean="0"/>
                        <a:t>Contest</a:t>
                      </a:r>
                      <a:endParaRPr lang="en-GB" dirty="0"/>
                    </a:p>
                  </a:txBody>
                  <a:tcPr/>
                </a:tc>
                <a:tc>
                  <a:txBody>
                    <a:bodyPr/>
                    <a:lstStyle/>
                    <a:p>
                      <a:pPr algn="ctr"/>
                      <a:r>
                        <a:rPr lang="pl-PL" dirty="0" smtClean="0"/>
                        <a:t>x</a:t>
                      </a: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pl-PL" dirty="0" smtClean="0"/>
                        <a:t>Registrations</a:t>
                      </a:r>
                      <a:endParaRPr lang="en-GB" dirty="0"/>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pl-PL" dirty="0" smtClean="0"/>
                        <a:t>Prizes</a:t>
                      </a:r>
                      <a:endParaRPr lang="en-GB" dirty="0"/>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dirty="0" smtClean="0"/>
                        <a:t>Lotery</a:t>
                      </a:r>
                      <a:endParaRPr lang="en-GB" dirty="0" smtClean="0"/>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r>
            </a:tbl>
          </a:graphicData>
        </a:graphic>
      </p:graphicFrame>
    </p:spTree>
    <p:extLst>
      <p:ext uri="{BB962C8B-B14F-4D97-AF65-F5344CB8AC3E}">
        <p14:creationId xmlns:p14="http://schemas.microsoft.com/office/powerpoint/2010/main" val="378073751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1779586"/>
          </a:xfrm>
        </p:spPr>
        <p:txBody>
          <a:bodyPr/>
          <a:lstStyle/>
          <a:p>
            <a:r>
              <a:rPr lang="en-GB" noProof="0" dirty="0" smtClean="0"/>
              <a:t>Early testing and testing approaches</a:t>
            </a:r>
          </a:p>
          <a:p>
            <a:pPr lvl="1"/>
            <a:r>
              <a:rPr lang="en-GB" noProof="0" dirty="0" smtClean="0"/>
              <a:t>Structural tests - Developer creates class or function </a:t>
            </a:r>
          </a:p>
          <a:p>
            <a:pPr lvl="1"/>
            <a:r>
              <a:rPr lang="en-GB" b="1" noProof="0" dirty="0" smtClean="0"/>
              <a:t>Domain testing – Part of the module is ready</a:t>
            </a:r>
          </a:p>
          <a:p>
            <a:pPr lvl="1"/>
            <a:r>
              <a:rPr lang="en-GB" b="1" noProof="0" dirty="0" smtClean="0"/>
              <a:t>Use case testing – Module is ready </a:t>
            </a:r>
          </a:p>
          <a:p>
            <a:pPr lvl="1"/>
            <a:r>
              <a:rPr lang="en-GB" b="1" noProof="0" dirty="0" smtClean="0"/>
              <a:t>Scenario based testing – System is </a:t>
            </a:r>
            <a:r>
              <a:rPr lang="en-GB" b="1" noProof="0" dirty="0" smtClean="0"/>
              <a:t>ready</a:t>
            </a:r>
            <a:endParaRPr lang="en-GB" b="1" noProof="0" dirty="0" smtClean="0"/>
          </a:p>
        </p:txBody>
      </p:sp>
      <p:sp>
        <p:nvSpPr>
          <p:cNvPr id="3" name="Title 2"/>
          <p:cNvSpPr>
            <a:spLocks noGrp="1"/>
          </p:cNvSpPr>
          <p:nvPr>
            <p:ph type="title"/>
          </p:nvPr>
        </p:nvSpPr>
        <p:spPr/>
        <p:txBody>
          <a:bodyPr/>
          <a:lstStyle/>
          <a:p>
            <a:r>
              <a:rPr lang="en-GB" noProof="0" dirty="0" smtClean="0"/>
              <a:t>Testing in the software life</a:t>
            </a:r>
            <a:endParaRPr lang="en-GB" noProof="0" dirty="0"/>
          </a:p>
        </p:txBody>
      </p:sp>
      <p:sp>
        <p:nvSpPr>
          <p:cNvPr id="4" name="Rectangle 3"/>
          <p:cNvSpPr/>
          <p:nvPr/>
        </p:nvSpPr>
        <p:spPr>
          <a:xfrm>
            <a:off x="342899" y="3043704"/>
            <a:ext cx="9191445" cy="1477328"/>
          </a:xfrm>
          <a:prstGeom prst="rect">
            <a:avLst/>
          </a:prstGeom>
          <a:solidFill>
            <a:srgbClr val="043B82"/>
          </a:solidFill>
        </p:spPr>
        <p:txBody>
          <a:bodyPr wrap="square">
            <a:spAutoFit/>
          </a:bodyPr>
          <a:lstStyle/>
          <a:p>
            <a:r>
              <a:rPr lang="en-GB" dirty="0">
                <a:solidFill>
                  <a:schemeClr val="bg1"/>
                </a:solidFill>
              </a:rPr>
              <a:t>Early testing allows for more detailed and cost effective testing</a:t>
            </a:r>
          </a:p>
          <a:p>
            <a:pPr lvl="1"/>
            <a:r>
              <a:rPr lang="en-GB" dirty="0">
                <a:solidFill>
                  <a:schemeClr val="bg1"/>
                </a:solidFill>
              </a:rPr>
              <a:t>Imagine scenario with several steps that needs to be executed several times to cover all variants of </a:t>
            </a:r>
            <a:r>
              <a:rPr lang="en-GB" dirty="0" smtClean="0">
                <a:solidFill>
                  <a:schemeClr val="bg1"/>
                </a:solidFill>
              </a:rPr>
              <a:t>inputs</a:t>
            </a:r>
          </a:p>
          <a:p>
            <a:pPr lvl="1"/>
            <a:endParaRPr lang="en-GB" dirty="0">
              <a:solidFill>
                <a:schemeClr val="bg1"/>
              </a:solidFill>
            </a:endParaRPr>
          </a:p>
          <a:p>
            <a:r>
              <a:rPr lang="en-GB" dirty="0">
                <a:solidFill>
                  <a:schemeClr val="bg1"/>
                </a:solidFill>
              </a:rPr>
              <a:t>It is difficult to avoid testing some cases at many levels – it is usually more efficient to check such cases many times then to find strategy to avoid double checking.</a:t>
            </a:r>
          </a:p>
        </p:txBody>
      </p:sp>
    </p:spTree>
    <p:extLst>
      <p:ext uri="{BB962C8B-B14F-4D97-AF65-F5344CB8AC3E}">
        <p14:creationId xmlns:p14="http://schemas.microsoft.com/office/powerpoint/2010/main" val="2311526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noProof="0" smtClean="0"/>
              <a:t> </a:t>
            </a:r>
            <a:endParaRPr lang="en-GB" noProof="0" dirty="0"/>
          </a:p>
        </p:txBody>
      </p:sp>
      <p:sp>
        <p:nvSpPr>
          <p:cNvPr id="7" name="Tytuł 6"/>
          <p:cNvSpPr>
            <a:spLocks noGrp="1"/>
          </p:cNvSpPr>
          <p:nvPr>
            <p:ph type="title"/>
          </p:nvPr>
        </p:nvSpPr>
        <p:spPr/>
        <p:txBody>
          <a:bodyPr/>
          <a:lstStyle/>
          <a:p>
            <a:r>
              <a:rPr lang="en-GB" noProof="0" dirty="0" smtClean="0"/>
              <a:t>Thank you!</a:t>
            </a:r>
            <a:endParaRPr lang="en-GB"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Black Box (behavior) Testing:</a:t>
            </a:r>
          </a:p>
          <a:p>
            <a:pPr lvl="1"/>
            <a:r>
              <a:rPr lang="en-US" dirty="0" smtClean="0"/>
              <a:t>Group of techniques which are focused on functional / non-functional behavior of DUT (Device under test) without to reference to its internal structure</a:t>
            </a:r>
          </a:p>
          <a:p>
            <a:pPr lvl="1"/>
            <a:endParaRPr lang="en-US" dirty="0" smtClean="0"/>
          </a:p>
          <a:p>
            <a:pPr lvl="1"/>
            <a:r>
              <a:rPr lang="en-US" dirty="0" smtClean="0"/>
              <a:t>Tests are designed basing on: </a:t>
            </a:r>
          </a:p>
          <a:p>
            <a:pPr lvl="2"/>
            <a:r>
              <a:rPr lang="en-US" dirty="0" smtClean="0"/>
              <a:t>Specification</a:t>
            </a:r>
          </a:p>
          <a:p>
            <a:pPr lvl="2"/>
            <a:r>
              <a:rPr lang="en-US" dirty="0" smtClean="0"/>
              <a:t>Requirements</a:t>
            </a:r>
          </a:p>
          <a:p>
            <a:pPr lvl="2"/>
            <a:r>
              <a:rPr lang="en-US" dirty="0" smtClean="0"/>
              <a:t>Design parameters</a:t>
            </a:r>
          </a:p>
          <a:p>
            <a:pPr lvl="2"/>
            <a:r>
              <a:rPr lang="en-US" dirty="0" smtClean="0"/>
              <a:t>Other like: product’s market, risk, environment (hardware and software)</a:t>
            </a:r>
          </a:p>
          <a:p>
            <a:pPr lvl="2"/>
            <a:endParaRPr lang="en-US" dirty="0" smtClean="0"/>
          </a:p>
          <a:p>
            <a:pPr lvl="1"/>
            <a:r>
              <a:rPr lang="en-US" dirty="0" smtClean="0"/>
              <a:t>Some authors narrow this concept to testing exclusively against an authoritative specification</a:t>
            </a:r>
          </a:p>
          <a:p>
            <a:pPr lvl="1"/>
            <a:endParaRPr lang="en-US" dirty="0" smtClean="0"/>
          </a:p>
          <a:p>
            <a:r>
              <a:rPr lang="en-US" dirty="0" smtClean="0"/>
              <a:t>Main Testing approaches:</a:t>
            </a:r>
          </a:p>
          <a:p>
            <a:pPr lvl="1"/>
            <a:r>
              <a:rPr lang="en-US" dirty="0" smtClean="0"/>
              <a:t>Domain Testing</a:t>
            </a:r>
          </a:p>
          <a:p>
            <a:pPr lvl="1"/>
            <a:r>
              <a:rPr lang="en-US" dirty="0" smtClean="0"/>
              <a:t>Use Case Testing</a:t>
            </a:r>
            <a:endParaRPr lang="en-US" dirty="0"/>
          </a:p>
          <a:p>
            <a:pPr marL="290637" lvl="1" indent="0">
              <a:buNone/>
            </a:pPr>
            <a:endParaRPr lang="en-US" dirty="0"/>
          </a:p>
          <a:p>
            <a:pPr lvl="2"/>
            <a:endParaRPr lang="en-US" dirty="0" smtClean="0"/>
          </a:p>
        </p:txBody>
      </p:sp>
      <p:sp>
        <p:nvSpPr>
          <p:cNvPr id="3" name="Title 2"/>
          <p:cNvSpPr>
            <a:spLocks noGrp="1"/>
          </p:cNvSpPr>
          <p:nvPr>
            <p:ph type="title"/>
          </p:nvPr>
        </p:nvSpPr>
        <p:spPr>
          <a:xfrm>
            <a:off x="452125" y="159975"/>
            <a:ext cx="9082220" cy="564257"/>
          </a:xfrm>
        </p:spPr>
        <p:txBody>
          <a:bodyPr/>
          <a:lstStyle/>
          <a:p>
            <a:r>
              <a:rPr lang="en-US" dirty="0" smtClean="0"/>
              <a:t>Black Box </a:t>
            </a:r>
            <a:r>
              <a:rPr lang="en-US" dirty="0"/>
              <a:t>Testing Introduction</a:t>
            </a:r>
            <a:br>
              <a:rPr lang="en-US" dirty="0"/>
            </a:br>
            <a:endParaRPr lang="en-GB" dirty="0"/>
          </a:p>
        </p:txBody>
      </p:sp>
    </p:spTree>
    <p:extLst>
      <p:ext uri="{BB962C8B-B14F-4D97-AF65-F5344CB8AC3E}">
        <p14:creationId xmlns:p14="http://schemas.microsoft.com/office/powerpoint/2010/main" val="353389339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7373287" cy="5378450"/>
          </a:xfrm>
        </p:spPr>
        <p:txBody>
          <a:bodyPr/>
          <a:lstStyle/>
          <a:p>
            <a:r>
              <a:rPr lang="en-US" dirty="0" smtClean="0"/>
              <a:t>Characterize the variable</a:t>
            </a:r>
          </a:p>
          <a:p>
            <a:pPr lvl="1"/>
            <a:r>
              <a:rPr lang="en-US" dirty="0" smtClean="0"/>
              <a:t>Identify potentially interesting variables</a:t>
            </a:r>
          </a:p>
          <a:p>
            <a:pPr lvl="1"/>
            <a:r>
              <a:rPr lang="en-US" dirty="0" smtClean="0"/>
              <a:t>Identify primary dimension of the variable (type and scale)</a:t>
            </a:r>
          </a:p>
          <a:p>
            <a:r>
              <a:rPr lang="en-US" dirty="0" smtClean="0"/>
              <a:t>Analyze variables and create tests</a:t>
            </a:r>
          </a:p>
          <a:p>
            <a:pPr lvl="1"/>
            <a:r>
              <a:rPr lang="en-US" dirty="0" smtClean="0"/>
              <a:t>Partition the variable</a:t>
            </a:r>
          </a:p>
          <a:p>
            <a:pPr lvl="1"/>
            <a:r>
              <a:rPr lang="en-US" dirty="0" smtClean="0"/>
              <a:t>Identify secondary dimension (danger cases)</a:t>
            </a:r>
          </a:p>
          <a:p>
            <a:r>
              <a:rPr lang="en-US" dirty="0" smtClean="0"/>
              <a:t>Analyze function</a:t>
            </a:r>
          </a:p>
          <a:p>
            <a:pPr lvl="1"/>
            <a:r>
              <a:rPr lang="en-US" dirty="0" smtClean="0"/>
              <a:t>Analyze relations between variables</a:t>
            </a:r>
          </a:p>
          <a:p>
            <a:pPr lvl="1"/>
            <a:r>
              <a:rPr lang="en-US" dirty="0" smtClean="0"/>
              <a:t>Analyze output variables</a:t>
            </a:r>
          </a:p>
        </p:txBody>
      </p:sp>
      <p:sp>
        <p:nvSpPr>
          <p:cNvPr id="3" name="Title 2"/>
          <p:cNvSpPr>
            <a:spLocks noGrp="1"/>
          </p:cNvSpPr>
          <p:nvPr>
            <p:ph type="title"/>
          </p:nvPr>
        </p:nvSpPr>
        <p:spPr/>
        <p:txBody>
          <a:bodyPr/>
          <a:lstStyle/>
          <a:p>
            <a:r>
              <a:rPr lang="en-US" dirty="0" smtClean="0"/>
              <a:t>Domain testing process</a:t>
            </a:r>
            <a:endParaRPr lang="en-US" dirty="0"/>
          </a:p>
        </p:txBody>
      </p:sp>
    </p:spTree>
    <p:extLst>
      <p:ext uri="{BB962C8B-B14F-4D97-AF65-F5344CB8AC3E}">
        <p14:creationId xmlns:p14="http://schemas.microsoft.com/office/powerpoint/2010/main" val="103889103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smtClean="0"/>
              <a:t>Characterize the variable</a:t>
            </a:r>
          </a:p>
          <a:p>
            <a:pPr lvl="1"/>
            <a:r>
              <a:rPr lang="en-US" dirty="0"/>
              <a:t>Identify primary dimension of the variable (type and scale</a:t>
            </a:r>
            <a:r>
              <a:rPr lang="en-US" dirty="0" smtClean="0"/>
              <a:t>)</a:t>
            </a:r>
            <a:endParaRPr lang="en-US" dirty="0" smtClean="0"/>
          </a:p>
          <a:p>
            <a:pPr lvl="1"/>
            <a:r>
              <a:rPr lang="en-US" dirty="0" smtClean="0"/>
              <a:t>Identify </a:t>
            </a:r>
            <a:r>
              <a:rPr lang="en-US" dirty="0" smtClean="0"/>
              <a:t>potentially interesting </a:t>
            </a:r>
            <a:r>
              <a:rPr lang="en-US" dirty="0" smtClean="0"/>
              <a:t>variables</a:t>
            </a:r>
            <a:endParaRPr lang="en-US" dirty="0" smtClean="0"/>
          </a:p>
        </p:txBody>
      </p:sp>
      <p:sp>
        <p:nvSpPr>
          <p:cNvPr id="3" name="Title 2"/>
          <p:cNvSpPr>
            <a:spLocks noGrp="1"/>
          </p:cNvSpPr>
          <p:nvPr>
            <p:ph type="title"/>
          </p:nvPr>
        </p:nvSpPr>
        <p:spPr/>
        <p:txBody>
          <a:bodyPr/>
          <a:lstStyle/>
          <a:p>
            <a:r>
              <a:rPr lang="en-US" dirty="0" smtClean="0"/>
              <a:t>Domain testing </a:t>
            </a:r>
            <a:r>
              <a:rPr lang="en-US" dirty="0" smtClean="0"/>
              <a:t>process – Primary </a:t>
            </a:r>
            <a:r>
              <a:rPr lang="en-US" dirty="0" err="1" smtClean="0"/>
              <a:t>Dimention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777" y="1052514"/>
            <a:ext cx="3305175" cy="4448175"/>
          </a:xfrm>
          <a:prstGeom prst="rect">
            <a:avLst/>
          </a:prstGeom>
        </p:spPr>
      </p:pic>
      <p:grpSp>
        <p:nvGrpSpPr>
          <p:cNvPr id="17" name="Group 16"/>
          <p:cNvGrpSpPr/>
          <p:nvPr/>
        </p:nvGrpSpPr>
        <p:grpSpPr>
          <a:xfrm>
            <a:off x="452125" y="2277869"/>
            <a:ext cx="4632958" cy="2064188"/>
            <a:chOff x="452125" y="2302329"/>
            <a:chExt cx="4632958" cy="2064188"/>
          </a:xfrm>
        </p:grpSpPr>
        <p:sp>
          <p:nvSpPr>
            <p:cNvPr id="16" name="Rectangle 15"/>
            <p:cNvSpPr/>
            <p:nvPr/>
          </p:nvSpPr>
          <p:spPr bwMode="auto">
            <a:xfrm>
              <a:off x="452125" y="2302329"/>
              <a:ext cx="4632958" cy="2064188"/>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6" name="Content Placeholder 1"/>
            <p:cNvSpPr txBox="1">
              <a:spLocks/>
            </p:cNvSpPr>
            <p:nvPr/>
          </p:nvSpPr>
          <p:spPr bwMode="auto">
            <a:xfrm>
              <a:off x="452125" y="247216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Primary Dimensions:</a:t>
              </a:r>
              <a:endParaRPr lang="en-US" kern="0" dirty="0" smtClean="0">
                <a:solidFill>
                  <a:schemeClr val="bg1"/>
                </a:solidFill>
              </a:endParaRPr>
            </a:p>
          </p:txBody>
        </p:sp>
      </p:grpSp>
      <p:sp>
        <p:nvSpPr>
          <p:cNvPr id="7" name="Content Placeholder 1"/>
          <p:cNvSpPr txBox="1">
            <a:spLocks/>
          </p:cNvSpPr>
          <p:nvPr/>
        </p:nvSpPr>
        <p:spPr bwMode="auto">
          <a:xfrm>
            <a:off x="463024" y="2744044"/>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String</a:t>
            </a:r>
          </a:p>
        </p:txBody>
      </p:sp>
      <p:sp>
        <p:nvSpPr>
          <p:cNvPr id="8" name="Content Placeholder 1"/>
          <p:cNvSpPr txBox="1">
            <a:spLocks/>
          </p:cNvSpPr>
          <p:nvPr/>
        </p:nvSpPr>
        <p:spPr bwMode="auto">
          <a:xfrm>
            <a:off x="463024" y="3052375"/>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Number (</a:t>
            </a:r>
            <a:r>
              <a:rPr lang="en-US" kern="0" dirty="0" err="1" smtClean="0">
                <a:solidFill>
                  <a:schemeClr val="bg1"/>
                </a:solidFill>
              </a:rPr>
              <a:t>Intiger</a:t>
            </a:r>
            <a:r>
              <a:rPr lang="en-US" kern="0" dirty="0" smtClean="0">
                <a:solidFill>
                  <a:schemeClr val="bg1"/>
                </a:solidFill>
              </a:rPr>
              <a:t> / Float)</a:t>
            </a:r>
          </a:p>
        </p:txBody>
      </p:sp>
      <p:sp>
        <p:nvSpPr>
          <p:cNvPr id="9" name="Content Placeholder 1"/>
          <p:cNvSpPr txBox="1">
            <a:spLocks/>
          </p:cNvSpPr>
          <p:nvPr/>
        </p:nvSpPr>
        <p:spPr bwMode="auto">
          <a:xfrm>
            <a:off x="452125" y="3360706"/>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Enumeration</a:t>
            </a:r>
          </a:p>
        </p:txBody>
      </p:sp>
      <p:sp>
        <p:nvSpPr>
          <p:cNvPr id="10" name="Content Placeholder 1"/>
          <p:cNvSpPr txBox="1">
            <a:spLocks/>
          </p:cNvSpPr>
          <p:nvPr/>
        </p:nvSpPr>
        <p:spPr bwMode="auto">
          <a:xfrm>
            <a:off x="452125" y="3645063"/>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File</a:t>
            </a:r>
          </a:p>
        </p:txBody>
      </p:sp>
    </p:spTree>
    <p:extLst>
      <p:ext uri="{BB962C8B-B14F-4D97-AF65-F5344CB8AC3E}">
        <p14:creationId xmlns:p14="http://schemas.microsoft.com/office/powerpoint/2010/main" val="3961432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smtClean="0"/>
              <a:t>Characterize the variable</a:t>
            </a:r>
          </a:p>
          <a:p>
            <a:pPr lvl="1"/>
            <a:r>
              <a:rPr lang="en-US" dirty="0"/>
              <a:t>Identify primary dimension of the variable (type and scale</a:t>
            </a:r>
            <a:r>
              <a:rPr lang="en-US" dirty="0" smtClean="0"/>
              <a:t>)</a:t>
            </a:r>
            <a:endParaRPr lang="en-US" dirty="0" smtClean="0"/>
          </a:p>
          <a:p>
            <a:pPr lvl="1"/>
            <a:r>
              <a:rPr lang="en-US" dirty="0" smtClean="0"/>
              <a:t>Identify </a:t>
            </a:r>
            <a:r>
              <a:rPr lang="en-US" dirty="0" smtClean="0"/>
              <a:t>potentially interesting </a:t>
            </a:r>
            <a:r>
              <a:rPr lang="en-US" dirty="0" smtClean="0"/>
              <a:t>variables</a:t>
            </a:r>
            <a:endParaRPr lang="en-US" dirty="0" smtClean="0"/>
          </a:p>
        </p:txBody>
      </p:sp>
      <p:sp>
        <p:nvSpPr>
          <p:cNvPr id="3" name="Title 2"/>
          <p:cNvSpPr>
            <a:spLocks noGrp="1"/>
          </p:cNvSpPr>
          <p:nvPr>
            <p:ph type="title"/>
          </p:nvPr>
        </p:nvSpPr>
        <p:spPr/>
        <p:txBody>
          <a:bodyPr/>
          <a:lstStyle/>
          <a:p>
            <a:r>
              <a:rPr lang="en-US" dirty="0" smtClean="0"/>
              <a:t>Domain testing </a:t>
            </a:r>
            <a:r>
              <a:rPr lang="en-US" dirty="0" smtClean="0"/>
              <a:t>process – Characterize Variable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741" y="1052514"/>
            <a:ext cx="3305175" cy="4448175"/>
          </a:xfrm>
          <a:prstGeom prst="rect">
            <a:avLst/>
          </a:prstGeom>
        </p:spPr>
      </p:pic>
      <p:grpSp>
        <p:nvGrpSpPr>
          <p:cNvPr id="5" name="Group 4"/>
          <p:cNvGrpSpPr/>
          <p:nvPr/>
        </p:nvGrpSpPr>
        <p:grpSpPr>
          <a:xfrm>
            <a:off x="463024" y="3613786"/>
            <a:ext cx="4632958" cy="2621742"/>
            <a:chOff x="452125" y="2173275"/>
            <a:chExt cx="4632958" cy="1987759"/>
          </a:xfrm>
        </p:grpSpPr>
        <p:sp>
          <p:nvSpPr>
            <p:cNvPr id="16" name="Rectangle 15"/>
            <p:cNvSpPr/>
            <p:nvPr/>
          </p:nvSpPr>
          <p:spPr bwMode="auto">
            <a:xfrm>
              <a:off x="452125" y="2173275"/>
              <a:ext cx="4632958" cy="1987759"/>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6" name="Content Placeholder 1"/>
            <p:cNvSpPr txBox="1">
              <a:spLocks/>
            </p:cNvSpPr>
            <p:nvPr/>
          </p:nvSpPr>
          <p:spPr bwMode="auto">
            <a:xfrm>
              <a:off x="452125" y="2272118"/>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Input Text Box (e.g. Year of </a:t>
              </a:r>
              <a:r>
                <a:rPr lang="en-US" kern="0" dirty="0" err="1" smtClean="0">
                  <a:solidFill>
                    <a:schemeClr val="bg1"/>
                  </a:solidFill>
                </a:rPr>
                <a:t>brith</a:t>
              </a:r>
              <a:r>
                <a:rPr lang="en-US" kern="0" dirty="0" smtClean="0">
                  <a:solidFill>
                    <a:schemeClr val="bg1"/>
                  </a:solidFill>
                </a:rPr>
                <a:t>)</a:t>
              </a:r>
              <a:endParaRPr lang="en-US" kern="0" dirty="0" smtClean="0">
                <a:solidFill>
                  <a:schemeClr val="bg1"/>
                </a:solidFill>
              </a:endParaRPr>
            </a:p>
          </p:txBody>
        </p:sp>
      </p:grpSp>
      <p:sp>
        <p:nvSpPr>
          <p:cNvPr id="7" name="Content Placeholder 1"/>
          <p:cNvSpPr txBox="1">
            <a:spLocks/>
          </p:cNvSpPr>
          <p:nvPr/>
        </p:nvSpPr>
        <p:spPr bwMode="auto">
          <a:xfrm>
            <a:off x="452125" y="4298363"/>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Length : 4</a:t>
            </a:r>
          </a:p>
        </p:txBody>
      </p:sp>
      <p:sp>
        <p:nvSpPr>
          <p:cNvPr id="8" name="Content Placeholder 1"/>
          <p:cNvSpPr txBox="1">
            <a:spLocks/>
          </p:cNvSpPr>
          <p:nvPr/>
        </p:nvSpPr>
        <p:spPr bwMode="auto">
          <a:xfrm>
            <a:off x="452125" y="404284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Primary dimension : number</a:t>
            </a:r>
          </a:p>
        </p:txBody>
      </p:sp>
      <p:sp>
        <p:nvSpPr>
          <p:cNvPr id="9" name="Content Placeholder 1"/>
          <p:cNvSpPr txBox="1">
            <a:spLocks/>
          </p:cNvSpPr>
          <p:nvPr/>
        </p:nvSpPr>
        <p:spPr bwMode="auto">
          <a:xfrm>
            <a:off x="463024" y="4793728"/>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endParaRPr lang="en-US" kern="0" dirty="0" smtClean="0">
              <a:solidFill>
                <a:schemeClr val="bg1"/>
              </a:solidFill>
            </a:endParaRPr>
          </a:p>
        </p:txBody>
      </p:sp>
      <p:sp>
        <p:nvSpPr>
          <p:cNvPr id="10" name="Content Placeholder 1"/>
          <p:cNvSpPr txBox="1">
            <a:spLocks/>
          </p:cNvSpPr>
          <p:nvPr/>
        </p:nvSpPr>
        <p:spPr bwMode="auto">
          <a:xfrm>
            <a:off x="473923" y="4611116"/>
            <a:ext cx="4239606" cy="79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290637" lvl="1" indent="0">
              <a:buNone/>
            </a:pPr>
            <a:r>
              <a:rPr lang="en-US" kern="0" dirty="0" err="1" smtClean="0">
                <a:solidFill>
                  <a:schemeClr val="bg1"/>
                </a:solidFill>
              </a:rPr>
              <a:t>Intresting</a:t>
            </a:r>
            <a:r>
              <a:rPr lang="en-US" kern="0" dirty="0" smtClean="0">
                <a:solidFill>
                  <a:schemeClr val="bg1"/>
                </a:solidFill>
              </a:rPr>
              <a:t> Values:</a:t>
            </a:r>
          </a:p>
          <a:p>
            <a:pPr marL="581272" lvl="2" indent="0">
              <a:buNone/>
            </a:pPr>
            <a:r>
              <a:rPr lang="en-US" kern="0" dirty="0" smtClean="0">
                <a:solidFill>
                  <a:schemeClr val="bg1"/>
                </a:solidFill>
              </a:rPr>
              <a:t>String</a:t>
            </a:r>
          </a:p>
          <a:p>
            <a:pPr marL="581272" lvl="2" indent="0">
              <a:buNone/>
            </a:pPr>
            <a:r>
              <a:rPr lang="en-US" kern="0" dirty="0" smtClean="0">
                <a:solidFill>
                  <a:schemeClr val="bg1"/>
                </a:solidFill>
              </a:rPr>
              <a:t>Special characters</a:t>
            </a:r>
          </a:p>
        </p:txBody>
      </p:sp>
      <p:grpSp>
        <p:nvGrpSpPr>
          <p:cNvPr id="12" name="Group 11"/>
          <p:cNvGrpSpPr/>
          <p:nvPr/>
        </p:nvGrpSpPr>
        <p:grpSpPr>
          <a:xfrm>
            <a:off x="452125" y="2227018"/>
            <a:ext cx="4654756" cy="1191575"/>
            <a:chOff x="430327" y="2173275"/>
            <a:chExt cx="4654756" cy="1987759"/>
          </a:xfrm>
        </p:grpSpPr>
        <p:sp>
          <p:nvSpPr>
            <p:cNvPr id="13" name="Rectangle 12"/>
            <p:cNvSpPr/>
            <p:nvPr/>
          </p:nvSpPr>
          <p:spPr bwMode="auto">
            <a:xfrm>
              <a:off x="452125" y="2173275"/>
              <a:ext cx="4632958" cy="1987759"/>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14" name="Content Placeholder 1"/>
            <p:cNvSpPr txBox="1">
              <a:spLocks/>
            </p:cNvSpPr>
            <p:nvPr/>
          </p:nvSpPr>
          <p:spPr bwMode="auto">
            <a:xfrm>
              <a:off x="430327" y="2267569"/>
              <a:ext cx="4239606" cy="13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In case of  enumeration Fields each possible  value of the variable require one test</a:t>
              </a:r>
            </a:p>
            <a:p>
              <a:pPr lvl="1"/>
              <a:r>
                <a:rPr lang="en-US" kern="0" dirty="0" smtClean="0">
                  <a:solidFill>
                    <a:schemeClr val="bg1"/>
                  </a:solidFill>
                </a:rPr>
                <a:t>Gender (2), Education (3), Role (3)</a:t>
              </a:r>
              <a:endParaRPr lang="en-US" kern="0" dirty="0" smtClean="0">
                <a:solidFill>
                  <a:schemeClr val="bg1"/>
                </a:solidFill>
              </a:endParaRPr>
            </a:p>
          </p:txBody>
        </p:sp>
      </p:grpSp>
      <p:sp>
        <p:nvSpPr>
          <p:cNvPr id="18" name="Content Placeholder 1"/>
          <p:cNvSpPr txBox="1">
            <a:spLocks/>
          </p:cNvSpPr>
          <p:nvPr/>
        </p:nvSpPr>
        <p:spPr bwMode="auto">
          <a:xfrm>
            <a:off x="463024" y="391641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endParaRPr lang="en-US" kern="0" dirty="0" smtClean="0">
              <a:solidFill>
                <a:schemeClr val="bg1"/>
              </a:solidFill>
            </a:endParaRPr>
          </a:p>
        </p:txBody>
      </p:sp>
      <p:sp>
        <p:nvSpPr>
          <p:cNvPr id="27" name="Content Placeholder 1"/>
          <p:cNvSpPr txBox="1">
            <a:spLocks/>
          </p:cNvSpPr>
          <p:nvPr/>
        </p:nvSpPr>
        <p:spPr bwMode="auto">
          <a:xfrm>
            <a:off x="626323" y="5734851"/>
            <a:ext cx="4239606" cy="3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290637" lvl="1" indent="0">
              <a:buNone/>
            </a:pPr>
            <a:r>
              <a:rPr lang="en-US" b="1" kern="0" dirty="0" smtClean="0">
                <a:solidFill>
                  <a:schemeClr val="bg1"/>
                </a:solidFill>
              </a:rPr>
              <a:t>How many Tests?</a:t>
            </a:r>
          </a:p>
        </p:txBody>
      </p:sp>
    </p:spTree>
    <p:extLst>
      <p:ext uri="{BB962C8B-B14F-4D97-AF65-F5344CB8AC3E}">
        <p14:creationId xmlns:p14="http://schemas.microsoft.com/office/powerpoint/2010/main" val="283288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solidFill>
                  <a:schemeClr val="bg1">
                    <a:lumMod val="85000"/>
                  </a:schemeClr>
                </a:solidFill>
              </a:rPr>
              <a:t>Identify secondary dimension (danger cases)</a:t>
            </a:r>
          </a:p>
        </p:txBody>
      </p:sp>
      <p:sp>
        <p:nvSpPr>
          <p:cNvPr id="3" name="Title 2"/>
          <p:cNvSpPr>
            <a:spLocks noGrp="1"/>
          </p:cNvSpPr>
          <p:nvPr>
            <p:ph type="title"/>
          </p:nvPr>
        </p:nvSpPr>
        <p:spPr/>
        <p:txBody>
          <a:bodyPr/>
          <a:lstStyle/>
          <a:p>
            <a:r>
              <a:rPr lang="en-US" dirty="0" smtClean="0"/>
              <a:t>Domain testing </a:t>
            </a:r>
            <a:r>
              <a:rPr lang="en-US" dirty="0" smtClean="0"/>
              <a:t>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b="1" dirty="0">
                <a:solidFill>
                  <a:schemeClr val="bg1"/>
                </a:solidFill>
              </a:rPr>
              <a:t>Equivalence partitioning</a:t>
            </a:r>
            <a:r>
              <a:rPr lang="en-US" dirty="0">
                <a:solidFill>
                  <a:schemeClr val="bg1"/>
                </a:solidFill>
              </a:rPr>
              <a:t> (also called </a:t>
            </a:r>
            <a:r>
              <a:rPr lang="en-US" b="1" dirty="0">
                <a:solidFill>
                  <a:schemeClr val="bg1"/>
                </a:solidFill>
              </a:rPr>
              <a:t>Equivalence Class Partitioning</a:t>
            </a:r>
            <a:r>
              <a:rPr lang="en-US" dirty="0">
                <a:solidFill>
                  <a:schemeClr val="bg1"/>
                </a:solidFill>
              </a:rPr>
              <a:t> or ECP) is a software testing technique that divides the input data of a software unit into </a:t>
            </a:r>
            <a:r>
              <a:rPr lang="en-US" b="1" dirty="0">
                <a:solidFill>
                  <a:schemeClr val="bg1"/>
                </a:solidFill>
              </a:rPr>
              <a:t>partitions</a:t>
            </a:r>
            <a:r>
              <a:rPr lang="en-US" dirty="0">
                <a:solidFill>
                  <a:schemeClr val="bg1"/>
                </a:solidFill>
              </a:rPr>
              <a:t> of </a:t>
            </a:r>
            <a:r>
              <a:rPr lang="en-US" b="1" dirty="0">
                <a:solidFill>
                  <a:schemeClr val="bg1"/>
                </a:solidFill>
              </a:rPr>
              <a:t>equivalent</a:t>
            </a:r>
            <a:r>
              <a:rPr lang="en-US" dirty="0">
                <a:solidFill>
                  <a:schemeClr val="bg1"/>
                </a:solidFill>
              </a:rPr>
              <a:t> data from which test cases can be derived. In principle, test cases are designed to cover each </a:t>
            </a:r>
            <a:r>
              <a:rPr lang="en-US" b="1" dirty="0">
                <a:solidFill>
                  <a:schemeClr val="bg1"/>
                </a:solidFill>
              </a:rPr>
              <a:t>partition</a:t>
            </a:r>
            <a:r>
              <a:rPr lang="en-US" dirty="0">
                <a:solidFill>
                  <a:schemeClr val="bg1"/>
                </a:solidFill>
              </a:rPr>
              <a:t> at least once.</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ECP </a:t>
            </a:r>
            <a:r>
              <a:rPr lang="en-US" dirty="0">
                <a:solidFill>
                  <a:schemeClr val="bg1"/>
                </a:solidFill>
              </a:rPr>
              <a:t>technique is usually applied when values of the variable can not be ordered</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Each </a:t>
            </a:r>
            <a:r>
              <a:rPr lang="en-US" dirty="0">
                <a:solidFill>
                  <a:schemeClr val="bg1"/>
                </a:solidFill>
              </a:rPr>
              <a:t>equivalence class requires one test case</a:t>
            </a:r>
            <a:endParaRPr lang="en-US" dirty="0">
              <a:solidFill>
                <a:schemeClr val="bg1"/>
              </a:solidFill>
            </a:endParaRPr>
          </a:p>
        </p:txBody>
      </p:sp>
      <p:graphicFrame>
        <p:nvGraphicFramePr>
          <p:cNvPr id="20" name="Tabela 9"/>
          <p:cNvGraphicFramePr>
            <a:graphicFrameLocks noGrp="1"/>
          </p:cNvGraphicFramePr>
          <p:nvPr>
            <p:extLst>
              <p:ext uri="{D42A27DB-BD31-4B8C-83A1-F6EECF244321}">
                <p14:modId xmlns:p14="http://schemas.microsoft.com/office/powerpoint/2010/main" val="4135815027"/>
              </p:ext>
            </p:extLst>
          </p:nvPr>
        </p:nvGraphicFramePr>
        <p:xfrm>
          <a:off x="5617777" y="1042668"/>
          <a:ext cx="3860212" cy="2362200"/>
        </p:xfrm>
        <a:graphic>
          <a:graphicData uri="http://schemas.openxmlformats.org/drawingml/2006/table">
            <a:tbl>
              <a:tblPr firstRow="1" bandRow="1">
                <a:tableStyleId>{5C22544A-7EE6-4342-B048-85BDC9FD1C3A}</a:tableStyleId>
              </a:tblPr>
              <a:tblGrid>
                <a:gridCol w="2524572"/>
                <a:gridCol w="1335640"/>
              </a:tblGrid>
              <a:tr h="370840">
                <a:tc>
                  <a:txBody>
                    <a:bodyPr/>
                    <a:lstStyle/>
                    <a:p>
                      <a:r>
                        <a:rPr lang="pl-PL" sz="1400" dirty="0" smtClean="0"/>
                        <a:t>Post </a:t>
                      </a:r>
                      <a:r>
                        <a:rPr lang="pl-PL" sz="1400" dirty="0" err="1" smtClean="0"/>
                        <a:t>codes</a:t>
                      </a:r>
                      <a:endParaRPr lang="pl-PL" sz="1400" dirty="0"/>
                    </a:p>
                  </a:txBody>
                  <a:tcPr/>
                </a:tc>
                <a:tc>
                  <a:txBody>
                    <a:bodyPr/>
                    <a:lstStyle/>
                    <a:p>
                      <a:r>
                        <a:rPr lang="en-US" sz="1400" dirty="0" smtClean="0"/>
                        <a:t>Partition</a:t>
                      </a:r>
                      <a:endParaRPr lang="pl-PL" sz="1400" dirty="0"/>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t-BR" sz="1400" dirty="0" smtClean="0"/>
                        <a:t>N1C 4AA, </a:t>
                      </a:r>
                      <a:r>
                        <a:rPr lang="pl-PL" sz="1400" dirty="0" smtClean="0"/>
                        <a:t>K</a:t>
                      </a:r>
                      <a:r>
                        <a:rPr lang="pt-BR" sz="1400" dirty="0" smtClean="0"/>
                        <a:t>1C 4AB, </a:t>
                      </a:r>
                      <a:r>
                        <a:rPr lang="pl-PL" sz="1400" dirty="0" smtClean="0"/>
                        <a:t>W4</a:t>
                      </a:r>
                      <a:r>
                        <a:rPr lang="pt-BR" sz="1400" dirty="0" smtClean="0"/>
                        <a:t>C 4AD, </a:t>
                      </a:r>
                      <a:r>
                        <a:rPr lang="pl-PL" sz="1400" dirty="0" smtClean="0"/>
                        <a:t>V</a:t>
                      </a:r>
                      <a:r>
                        <a:rPr lang="pt-BR" sz="1400" dirty="0" smtClean="0"/>
                        <a:t>1C 4AE</a:t>
                      </a:r>
                      <a:r>
                        <a:rPr lang="pl-PL" sz="1400" dirty="0" smtClean="0"/>
                        <a:t>, </a:t>
                      </a:r>
                      <a:r>
                        <a:rPr lang="pt-BR" sz="1400" dirty="0" smtClean="0"/>
                        <a:t>NW7 </a:t>
                      </a:r>
                      <a:r>
                        <a:rPr lang="pl-PL" sz="1400" dirty="0" smtClean="0"/>
                        <a:t>1AB,</a:t>
                      </a:r>
                      <a:r>
                        <a:rPr lang="pl-PL" sz="1400" baseline="0" dirty="0" smtClean="0"/>
                        <a:t> </a:t>
                      </a:r>
                      <a:r>
                        <a:rPr lang="pl-PL" sz="1400" dirty="0" smtClean="0"/>
                        <a:t>EC2</a:t>
                      </a:r>
                      <a:r>
                        <a:rPr lang="pt-BR" sz="1400" dirty="0" smtClean="0"/>
                        <a:t> </a:t>
                      </a:r>
                      <a:r>
                        <a:rPr lang="pl-PL" sz="1400" dirty="0" smtClean="0"/>
                        <a:t>1FD,</a:t>
                      </a:r>
                      <a:r>
                        <a:rPr lang="pl-PL" sz="1400" baseline="0" dirty="0" smtClean="0"/>
                        <a:t> ...</a:t>
                      </a:r>
                      <a:endParaRPr lang="pl-PL" sz="1400" dirty="0" smtClean="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UK</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00-982, 01-987, 05-300, 95-200, 90-890, ...</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Poland</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Other</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Invalid</a:t>
                      </a:r>
                    </a:p>
                  </a:txBody>
                  <a:tcPr/>
                </a:tc>
              </a:tr>
            </a:tbl>
          </a:graphicData>
        </a:graphic>
      </p:graphicFrame>
    </p:spTree>
    <p:extLst>
      <p:ext uri="{BB962C8B-B14F-4D97-AF65-F5344CB8AC3E}">
        <p14:creationId xmlns:p14="http://schemas.microsoft.com/office/powerpoint/2010/main" val="2759764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solidFill>
                  <a:schemeClr val="bg1">
                    <a:lumMod val="85000"/>
                  </a:schemeClr>
                </a:solidFill>
              </a:rPr>
              <a:t>Identify secondary dimension (danger cases)</a:t>
            </a:r>
          </a:p>
        </p:txBody>
      </p:sp>
      <p:sp>
        <p:nvSpPr>
          <p:cNvPr id="3" name="Title 2"/>
          <p:cNvSpPr>
            <a:spLocks noGrp="1"/>
          </p:cNvSpPr>
          <p:nvPr>
            <p:ph type="title"/>
          </p:nvPr>
        </p:nvSpPr>
        <p:spPr/>
        <p:txBody>
          <a:bodyPr/>
          <a:lstStyle/>
          <a:p>
            <a:r>
              <a:rPr lang="en-US" dirty="0" smtClean="0"/>
              <a:t>Domain testing </a:t>
            </a:r>
            <a:r>
              <a:rPr lang="en-US" dirty="0" smtClean="0"/>
              <a:t>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b="1" dirty="0">
                <a:solidFill>
                  <a:schemeClr val="bg1"/>
                </a:solidFill>
              </a:rPr>
              <a:t>Boundary value analysis</a:t>
            </a:r>
            <a:r>
              <a:rPr lang="en-US" dirty="0">
                <a:solidFill>
                  <a:schemeClr val="bg1"/>
                </a:solidFill>
              </a:rPr>
              <a:t> is a software testing technique in which tests are designed to include representatives of </a:t>
            </a:r>
            <a:r>
              <a:rPr lang="en-US" b="1" dirty="0">
                <a:solidFill>
                  <a:schemeClr val="bg1"/>
                </a:solidFill>
              </a:rPr>
              <a:t>boundary values</a:t>
            </a:r>
            <a:r>
              <a:rPr lang="en-US" dirty="0">
                <a:solidFill>
                  <a:schemeClr val="bg1"/>
                </a:solidFill>
              </a:rPr>
              <a:t> in a range. The idea comes from the </a:t>
            </a:r>
            <a:r>
              <a:rPr lang="en-US" b="1" dirty="0">
                <a:solidFill>
                  <a:schemeClr val="bg1"/>
                </a:solidFill>
              </a:rPr>
              <a:t>boundary</a:t>
            </a:r>
            <a:r>
              <a:rPr lang="en-US" dirty="0">
                <a:solidFill>
                  <a:schemeClr val="bg1"/>
                </a:solidFill>
              </a:rPr>
              <a:t>. Given that we have a set of test vectors to test the system, a topology can be defined on that </a:t>
            </a:r>
            <a:r>
              <a:rPr lang="en-US" dirty="0" smtClean="0">
                <a:solidFill>
                  <a:schemeClr val="bg1"/>
                </a:solidFill>
              </a:rPr>
              <a:t>set.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For each boundary on and off value requires test case (</a:t>
            </a:r>
            <a:r>
              <a:rPr lang="en-US" dirty="0" err="1">
                <a:solidFill>
                  <a:schemeClr val="bg1"/>
                </a:solidFill>
              </a:rPr>
              <a:t>Beizer</a:t>
            </a:r>
            <a:r>
              <a:rPr lang="en-US" dirty="0">
                <a:solidFill>
                  <a:schemeClr val="bg1"/>
                </a:solidFill>
              </a:rPr>
              <a:t>, Black-Box Testing)</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More powerful then ECP when values of the variable can be ordered.</a:t>
            </a:r>
          </a:p>
          <a:p>
            <a:pPr marL="285750" indent="-285750">
              <a:buFont typeface="Arial" panose="020B0604020202020204" pitchFamily="34" charset="0"/>
              <a:buChar char="•"/>
            </a:pPr>
            <a:endParaRPr lang="en-US" dirty="0">
              <a:solidFill>
                <a:schemeClr val="bg1"/>
              </a:solidFill>
            </a:endParaRPr>
          </a:p>
        </p:txBody>
      </p:sp>
      <p:grpSp>
        <p:nvGrpSpPr>
          <p:cNvPr id="7" name="Group 6"/>
          <p:cNvGrpSpPr/>
          <p:nvPr/>
        </p:nvGrpSpPr>
        <p:grpSpPr>
          <a:xfrm>
            <a:off x="5521860" y="3183811"/>
            <a:ext cx="4569056" cy="1446067"/>
            <a:chOff x="4965289" y="3961973"/>
            <a:chExt cx="4569056" cy="1446067"/>
          </a:xfrm>
        </p:grpSpPr>
        <p:sp>
          <p:nvSpPr>
            <p:cNvPr id="8" name="TextBox 4"/>
            <p:cNvSpPr txBox="1"/>
            <p:nvPr/>
          </p:nvSpPr>
          <p:spPr bwMode="auto">
            <a:xfrm>
              <a:off x="4965289" y="3961973"/>
              <a:ext cx="4569056" cy="215444"/>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User name may contain up to 20 characters (including).</a:t>
              </a:r>
              <a:endParaRPr lang="en-GB" sz="1200" dirty="0">
                <a:latin typeface="+mn-lt"/>
                <a:cs typeface="Courier New" panose="02070309020205020404" pitchFamily="49" charset="0"/>
              </a:endParaRPr>
            </a:p>
          </p:txBody>
        </p:sp>
        <p:cxnSp>
          <p:nvCxnSpPr>
            <p:cNvPr id="9" name="Łącznik prosty 28"/>
            <p:cNvCxnSpPr/>
            <p:nvPr/>
          </p:nvCxnSpPr>
          <p:spPr bwMode="auto">
            <a:xfrm>
              <a:off x="5204030" y="4792462"/>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Łącznik prosty 29"/>
            <p:cNvCxnSpPr/>
            <p:nvPr/>
          </p:nvCxnSpPr>
          <p:spPr bwMode="auto">
            <a:xfrm flipV="1">
              <a:off x="7180087" y="4597065"/>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Łącznik prosty 31"/>
            <p:cNvCxnSpPr/>
            <p:nvPr/>
          </p:nvCxnSpPr>
          <p:spPr bwMode="auto">
            <a:xfrm flipV="1">
              <a:off x="6024334" y="4601764"/>
              <a:ext cx="0" cy="2800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Elipsa 32"/>
            <p:cNvSpPr/>
            <p:nvPr/>
          </p:nvSpPr>
          <p:spPr bwMode="auto">
            <a:xfrm>
              <a:off x="5969173" y="4738306"/>
              <a:ext cx="110323" cy="11032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ole tekstowe 33"/>
            <p:cNvSpPr txBox="1"/>
            <p:nvPr/>
          </p:nvSpPr>
          <p:spPr bwMode="auto">
            <a:xfrm>
              <a:off x="5992841" y="48923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14" name="pole tekstowe 34"/>
            <p:cNvSpPr txBox="1"/>
            <p:nvPr/>
          </p:nvSpPr>
          <p:spPr bwMode="auto">
            <a:xfrm>
              <a:off x="7124925" y="4886401"/>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20</a:t>
              </a:r>
              <a:endParaRPr lang="pl-PL" sz="950" dirty="0"/>
            </a:p>
          </p:txBody>
        </p:sp>
        <p:sp>
          <p:nvSpPr>
            <p:cNvPr id="15" name="Elipsa 35"/>
            <p:cNvSpPr/>
            <p:nvPr/>
          </p:nvSpPr>
          <p:spPr bwMode="auto">
            <a:xfrm>
              <a:off x="7124925" y="4738306"/>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cxnSp>
          <p:nvCxnSpPr>
            <p:cNvPr id="16" name="Łącznik prosty 36"/>
            <p:cNvCxnSpPr/>
            <p:nvPr/>
          </p:nvCxnSpPr>
          <p:spPr bwMode="auto">
            <a:xfrm>
              <a:off x="6024334" y="4601764"/>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182111"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19" name="Straight Arrow Connector 18"/>
            <p:cNvCxnSpPr/>
            <p:nvPr/>
          </p:nvCxnSpPr>
          <p:spPr bwMode="auto">
            <a:xfrm flipV="1">
              <a:off x="6034165"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cxnSp>
          <p:nvCxnSpPr>
            <p:cNvPr id="21" name="Straight Arrow Connector 20"/>
            <p:cNvCxnSpPr/>
            <p:nvPr/>
          </p:nvCxnSpPr>
          <p:spPr bwMode="auto">
            <a:xfrm flipV="1">
              <a:off x="7180086"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22" name="Straight Arrow Connector 21"/>
            <p:cNvCxnSpPr/>
            <p:nvPr/>
          </p:nvCxnSpPr>
          <p:spPr bwMode="auto">
            <a:xfrm flipV="1">
              <a:off x="7324904"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grpSp>
      <p:grpSp>
        <p:nvGrpSpPr>
          <p:cNvPr id="24" name="Group 23"/>
          <p:cNvGrpSpPr/>
          <p:nvPr/>
        </p:nvGrpSpPr>
        <p:grpSpPr>
          <a:xfrm>
            <a:off x="5591590" y="1192696"/>
            <a:ext cx="4569056" cy="1366221"/>
            <a:chOff x="4965289" y="1052514"/>
            <a:chExt cx="4569056" cy="1366221"/>
          </a:xfrm>
        </p:grpSpPr>
        <p:sp>
          <p:nvSpPr>
            <p:cNvPr id="25" name="TextBox 4"/>
            <p:cNvSpPr txBox="1"/>
            <p:nvPr/>
          </p:nvSpPr>
          <p:spPr bwMode="auto">
            <a:xfrm>
              <a:off x="4965289" y="1052514"/>
              <a:ext cx="4569056" cy="1092607"/>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People under 18. can not register</a:t>
              </a: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p:txBody>
        </p:sp>
        <p:cxnSp>
          <p:nvCxnSpPr>
            <p:cNvPr id="26" name="Łącznik prosty 5"/>
            <p:cNvCxnSpPr/>
            <p:nvPr/>
          </p:nvCxnSpPr>
          <p:spPr bwMode="auto">
            <a:xfrm>
              <a:off x="5204030" y="1715179"/>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Łącznik prosty 8"/>
            <p:cNvCxnSpPr/>
            <p:nvPr/>
          </p:nvCxnSpPr>
          <p:spPr bwMode="auto">
            <a:xfrm flipV="1">
              <a:off x="7180087" y="1519782"/>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Łącznik prosty 16"/>
            <p:cNvCxnSpPr/>
            <p:nvPr/>
          </p:nvCxnSpPr>
          <p:spPr bwMode="auto">
            <a:xfrm>
              <a:off x="7180086" y="1524481"/>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Łącznik prosty 20"/>
            <p:cNvCxnSpPr/>
            <p:nvPr/>
          </p:nvCxnSpPr>
          <p:spPr bwMode="auto">
            <a:xfrm flipV="1">
              <a:off x="6024334" y="1661023"/>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pole tekstowe 22"/>
            <p:cNvSpPr txBox="1"/>
            <p:nvPr/>
          </p:nvSpPr>
          <p:spPr bwMode="auto">
            <a:xfrm>
              <a:off x="5982168" y="14796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31" name="pole tekstowe 23"/>
            <p:cNvSpPr txBox="1"/>
            <p:nvPr/>
          </p:nvSpPr>
          <p:spPr bwMode="auto">
            <a:xfrm>
              <a:off x="7124925" y="180911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18</a:t>
              </a:r>
              <a:endParaRPr lang="pl-PL" sz="950" dirty="0"/>
            </a:p>
          </p:txBody>
        </p:sp>
        <p:sp>
          <p:nvSpPr>
            <p:cNvPr id="32" name="Elipsa 25"/>
            <p:cNvSpPr/>
            <p:nvPr/>
          </p:nvSpPr>
          <p:spPr bwMode="auto">
            <a:xfrm>
              <a:off x="7124925" y="1661023"/>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cxnSp>
          <p:nvCxnSpPr>
            <p:cNvPr id="33" name="Łącznik prosty 20"/>
            <p:cNvCxnSpPr/>
            <p:nvPr/>
          </p:nvCxnSpPr>
          <p:spPr bwMode="auto">
            <a:xfrm flipV="1">
              <a:off x="7032140" y="1670110"/>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pole tekstowe 23"/>
            <p:cNvSpPr txBox="1"/>
            <p:nvPr/>
          </p:nvSpPr>
          <p:spPr bwMode="auto">
            <a:xfrm>
              <a:off x="6952526" y="147088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17</a:t>
              </a:r>
              <a:endParaRPr lang="pl-PL" sz="950" dirty="0"/>
            </a:p>
          </p:txBody>
        </p:sp>
        <p:cxnSp>
          <p:nvCxnSpPr>
            <p:cNvPr id="35" name="Straight Arrow Connector 34"/>
            <p:cNvCxnSpPr/>
            <p:nvPr/>
          </p:nvCxnSpPr>
          <p:spPr bwMode="auto">
            <a:xfrm flipV="1">
              <a:off x="7180086" y="2049251"/>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36" name="Straight Arrow Connector 35"/>
            <p:cNvCxnSpPr/>
            <p:nvPr/>
          </p:nvCxnSpPr>
          <p:spPr bwMode="auto">
            <a:xfrm flipV="1">
              <a:off x="7032140" y="2049251"/>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136267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en-US" dirty="0" smtClean="0"/>
              <a:t>Boundary-Equivalence table is used to analyze to present cases that should be testes.</a:t>
            </a:r>
          </a:p>
          <a:p>
            <a:pPr lvl="1"/>
            <a:r>
              <a:rPr lang="en-US" dirty="0" smtClean="0"/>
              <a:t>Below table presents analysis for username variable that should contain only </a:t>
            </a:r>
            <a:r>
              <a:rPr lang="en-US" dirty="0" smtClean="0">
                <a:latin typeface="+mj-lt"/>
                <a:cs typeface="Courier New" panose="02070309020205020404" pitchFamily="49" charset="0"/>
              </a:rPr>
              <a:t>[a-</a:t>
            </a:r>
            <a:r>
              <a:rPr lang="en-US" dirty="0" err="1" smtClean="0">
                <a:latin typeface="+mj-lt"/>
                <a:cs typeface="Courier New" panose="02070309020205020404" pitchFamily="49" charset="0"/>
              </a:rPr>
              <a:t>zA</a:t>
            </a:r>
            <a:r>
              <a:rPr lang="en-US" dirty="0" smtClean="0">
                <a:latin typeface="+mj-lt"/>
                <a:cs typeface="Courier New" panose="02070309020205020404" pitchFamily="49" charset="0"/>
              </a:rPr>
              <a:t>-</a:t>
            </a:r>
            <a:r>
              <a:rPr lang="en-US" dirty="0" err="1" smtClean="0">
                <a:latin typeface="+mj-lt"/>
                <a:cs typeface="Courier New" panose="02070309020205020404" pitchFamily="49" charset="0"/>
              </a:rPr>
              <a:t>ZółśćńźąężŁÓŚĆŃĄĘŻŹ</a:t>
            </a:r>
            <a:r>
              <a:rPr lang="en-US" dirty="0" smtClean="0">
                <a:latin typeface="+mj-lt"/>
                <a:cs typeface="Courier New" panose="02070309020205020404" pitchFamily="49" charset="0"/>
              </a:rPr>
              <a:t>] </a:t>
            </a:r>
            <a:r>
              <a:rPr lang="en-US" dirty="0" smtClean="0"/>
              <a:t>characters and not be longer then then 20 characters</a:t>
            </a:r>
            <a:r>
              <a:rPr lang="en-US" b="1" dirty="0" smtClean="0"/>
              <a:t> </a:t>
            </a:r>
            <a:endParaRPr lang="en-US" dirty="0" smtClean="0"/>
          </a:p>
        </p:txBody>
      </p:sp>
      <p:sp>
        <p:nvSpPr>
          <p:cNvPr id="3" name="Title 2"/>
          <p:cNvSpPr>
            <a:spLocks noGrp="1"/>
          </p:cNvSpPr>
          <p:nvPr>
            <p:ph type="title"/>
          </p:nvPr>
        </p:nvSpPr>
        <p:spPr/>
        <p:txBody>
          <a:bodyPr/>
          <a:lstStyle/>
          <a:p>
            <a:r>
              <a:rPr lang="en-US" dirty="0"/>
              <a:t>Domain testing process – Analyze variables and create tests</a:t>
            </a:r>
            <a:endParaRPr lang="en-US" dirty="0"/>
          </a:p>
        </p:txBody>
      </p:sp>
      <p:graphicFrame>
        <p:nvGraphicFramePr>
          <p:cNvPr id="25" name="Symbol zastępczy zawartości 4"/>
          <p:cNvGraphicFramePr>
            <a:graphicFrameLocks/>
          </p:cNvGraphicFramePr>
          <p:nvPr>
            <p:extLst>
              <p:ext uri="{D42A27DB-BD31-4B8C-83A1-F6EECF244321}">
                <p14:modId xmlns:p14="http://schemas.microsoft.com/office/powerpoint/2010/main" val="3770961462"/>
              </p:ext>
            </p:extLst>
          </p:nvPr>
        </p:nvGraphicFramePr>
        <p:xfrm>
          <a:off x="452125" y="1925055"/>
          <a:ext cx="9070794" cy="3207238"/>
        </p:xfrm>
        <a:graphic>
          <a:graphicData uri="http://schemas.openxmlformats.org/drawingml/2006/table">
            <a:tbl>
              <a:tblPr firstRow="1" bandRow="1">
                <a:tableStyleId>{5C22544A-7EE6-4342-B048-85BDC9FD1C3A}</a:tableStyleId>
              </a:tblPr>
              <a:tblGrid>
                <a:gridCol w="3036260"/>
                <a:gridCol w="984074"/>
                <a:gridCol w="2566597"/>
                <a:gridCol w="2483863"/>
              </a:tblGrid>
              <a:tr h="420506">
                <a:tc>
                  <a:txBody>
                    <a:bodyPr/>
                    <a:lstStyle/>
                    <a:p>
                      <a:r>
                        <a:rPr lang="en-US" sz="1200" dirty="0" smtClean="0"/>
                        <a:t>Description</a:t>
                      </a:r>
                      <a:endParaRPr lang="pl-PL" sz="1200" dirty="0"/>
                    </a:p>
                  </a:txBody>
                  <a:tcPr/>
                </a:tc>
                <a:tc>
                  <a:txBody>
                    <a:bodyPr/>
                    <a:lstStyle/>
                    <a:p>
                      <a:r>
                        <a:rPr lang="en-US" sz="1200" dirty="0" smtClean="0"/>
                        <a:t>Is valid Case</a:t>
                      </a:r>
                      <a:endParaRPr lang="pl-PL" sz="1200" dirty="0"/>
                    </a:p>
                  </a:txBody>
                  <a:tcPr/>
                </a:tc>
                <a:tc>
                  <a:txBody>
                    <a:bodyPr/>
                    <a:lstStyle/>
                    <a:p>
                      <a:r>
                        <a:rPr lang="pl-PL" sz="1200" dirty="0" err="1" smtClean="0"/>
                        <a:t>Boundry</a:t>
                      </a:r>
                      <a:r>
                        <a:rPr lang="pl-PL" sz="1200" dirty="0" smtClean="0"/>
                        <a:t> and</a:t>
                      </a:r>
                      <a:r>
                        <a:rPr lang="pl-PL" sz="1200" baseline="0" dirty="0" smtClean="0"/>
                        <a:t> </a:t>
                      </a:r>
                      <a:r>
                        <a:rPr lang="pl-PL" sz="1200" baseline="0" dirty="0" err="1" smtClean="0"/>
                        <a:t>special</a:t>
                      </a:r>
                      <a:r>
                        <a:rPr lang="pl-PL" sz="1200" baseline="0" dirty="0" smtClean="0"/>
                        <a:t> </a:t>
                      </a:r>
                      <a:r>
                        <a:rPr lang="pl-PL" sz="1200" baseline="0" dirty="0" err="1" smtClean="0"/>
                        <a:t>cases</a:t>
                      </a:r>
                      <a:endParaRPr lang="pl-PL" sz="1200" dirty="0"/>
                    </a:p>
                  </a:txBody>
                  <a:tcPr/>
                </a:tc>
                <a:tc>
                  <a:txBody>
                    <a:bodyPr/>
                    <a:lstStyle/>
                    <a:p>
                      <a:r>
                        <a:rPr lang="pl-PL" sz="1200" dirty="0" smtClean="0"/>
                        <a:t>Notes</a:t>
                      </a:r>
                      <a:endParaRPr lang="pl-PL" sz="1200" dirty="0"/>
                    </a:p>
                  </a:txBody>
                  <a:tcPr/>
                </a:tc>
              </a:tr>
              <a:tr h="420506">
                <a:tc>
                  <a:txBody>
                    <a:bodyPr/>
                    <a:lstStyle/>
                    <a:p>
                      <a:r>
                        <a:rPr lang="pl-PL" sz="1200" dirty="0" smtClean="0"/>
                        <a:t># characters 1-20</a:t>
                      </a:r>
                    </a:p>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latin typeface="Courier New" panose="02070309020205020404" pitchFamily="49" charset="0"/>
                          <a:cs typeface="Courier New" panose="02070309020205020404" pitchFamily="49" charset="0"/>
                        </a:rPr>
                        <a:t>[a-zA-ZółśćńźąężŁÓŚĆŃĄĘŻŹ]</a:t>
                      </a:r>
                      <a:endParaRPr lang="pl-PL" sz="1200" dirty="0" smtClean="0"/>
                    </a:p>
                  </a:txBody>
                  <a:tcPr/>
                </a:tc>
                <a:tc>
                  <a:txBody>
                    <a:bodyPr/>
                    <a:lstStyle/>
                    <a:p>
                      <a:r>
                        <a:rPr lang="en-US" sz="1200" dirty="0" smtClean="0"/>
                        <a:t>YES</a:t>
                      </a:r>
                      <a:endParaRPr lang="pl-PL" sz="1200" dirty="0" smtClean="0"/>
                    </a:p>
                  </a:txBody>
                  <a:tcPr/>
                </a:tc>
                <a:tc>
                  <a:txBody>
                    <a:bodyPr/>
                    <a:lstStyle/>
                    <a:p>
                      <a:r>
                        <a:rPr lang="pl-PL" sz="1200" dirty="0" smtClean="0"/>
                        <a:t>a</a:t>
                      </a:r>
                      <a:endParaRPr lang="pl-PL" sz="1200" dirty="0"/>
                    </a:p>
                  </a:txBody>
                  <a:tcPr/>
                </a:tc>
                <a:tc>
                  <a:txBody>
                    <a:bodyPr/>
                    <a:lstStyle/>
                    <a:p>
                      <a:endParaRPr lang="pl-PL" sz="1200"/>
                    </a:p>
                  </a:txBody>
                  <a:tcPr/>
                </a:tc>
              </a:tr>
              <a:tr h="252304">
                <a:tc>
                  <a:txBody>
                    <a:bodyPr/>
                    <a:lstStyle/>
                    <a:p>
                      <a:endParaRPr lang="pl-PL" sz="1200" dirty="0"/>
                    </a:p>
                  </a:txBody>
                  <a:tcPr/>
                </a:tc>
                <a:tc>
                  <a:txBody>
                    <a:bodyPr/>
                    <a:lstStyle/>
                    <a:p>
                      <a:r>
                        <a:rPr lang="en-US" sz="1200" dirty="0" smtClean="0"/>
                        <a:t>YES</a:t>
                      </a:r>
                      <a:endParaRPr lang="pl-PL" sz="1200" dirty="0"/>
                    </a:p>
                  </a:txBody>
                  <a:tcPr/>
                </a:tc>
                <a:tc>
                  <a:txBody>
                    <a:bodyPr/>
                    <a:lstStyle/>
                    <a:p>
                      <a:r>
                        <a:rPr lang="pl-PL" sz="1200" dirty="0" err="1" smtClean="0"/>
                        <a:t>zAZ</a:t>
                      </a:r>
                      <a:r>
                        <a:rPr lang="pl-PL" sz="1200" dirty="0" err="1" smtClean="0">
                          <a:latin typeface="Courier New" panose="02070309020205020404" pitchFamily="49" charset="0"/>
                          <a:cs typeface="Courier New" panose="02070309020205020404" pitchFamily="49" charset="0"/>
                        </a:rPr>
                        <a:t>ZółśćńźąężŁÓŚĆŃĄ</a:t>
                      </a:r>
                      <a:endParaRPr lang="pl-PL" sz="1200" dirty="0"/>
                    </a:p>
                  </a:txBody>
                  <a:tcPr/>
                </a:tc>
                <a:tc>
                  <a:txBody>
                    <a:bodyPr/>
                    <a:lstStyle/>
                    <a:p>
                      <a:r>
                        <a:rPr lang="pl-PL" sz="1200" dirty="0" smtClean="0"/>
                        <a:t>To </a:t>
                      </a:r>
                      <a:r>
                        <a:rPr lang="pl-PL" sz="1200" dirty="0" err="1" smtClean="0"/>
                        <a:t>cover</a:t>
                      </a:r>
                      <a:r>
                        <a:rPr lang="pl-PL" sz="1200" dirty="0" smtClean="0"/>
                        <a:t> </a:t>
                      </a:r>
                      <a:r>
                        <a:rPr lang="pl-PL" sz="1200" dirty="0" err="1" smtClean="0"/>
                        <a:t>all</a:t>
                      </a:r>
                      <a:r>
                        <a:rPr lang="pl-PL" sz="1200" dirty="0" smtClean="0"/>
                        <a:t> </a:t>
                      </a:r>
                      <a:r>
                        <a:rPr lang="pl-PL" sz="1200" dirty="0" err="1" smtClean="0"/>
                        <a:t>chars</a:t>
                      </a:r>
                      <a:r>
                        <a:rPr lang="pl-PL" sz="1200" dirty="0" smtClean="0"/>
                        <a:t> </a:t>
                      </a:r>
                      <a:r>
                        <a:rPr lang="pl-PL" sz="1200" dirty="0" err="1" smtClean="0"/>
                        <a:t>except</a:t>
                      </a:r>
                      <a:r>
                        <a:rPr lang="pl-PL" sz="1200" baseline="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252304">
                <a:tc>
                  <a:txBody>
                    <a:bodyPr/>
                    <a:lstStyle/>
                    <a:p>
                      <a:endParaRPr lang="pl-PL" sz="1200"/>
                    </a:p>
                  </a:txBody>
                  <a:tcPr/>
                </a:tc>
                <a:tc>
                  <a:txBody>
                    <a:bodyPr/>
                    <a:lstStyle/>
                    <a:p>
                      <a:r>
                        <a:rPr lang="en-US" sz="1200" dirty="0" smtClean="0"/>
                        <a:t>YES</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aĘŻŹ</a:t>
                      </a:r>
                      <a:r>
                        <a:rPr lang="pl-PL" sz="1200" dirty="0" err="1" smtClean="0">
                          <a:latin typeface="+mn-lt"/>
                          <a:cs typeface="+mn-cs"/>
                        </a:rPr>
                        <a:t>bBcCdDeEfFgGhHiI</a:t>
                      </a:r>
                      <a:endParaRPr lang="pl-PL" sz="1200" dirty="0" smtClean="0"/>
                    </a:p>
                  </a:txBody>
                  <a:tcPr/>
                </a:tc>
                <a:tc>
                  <a:txBody>
                    <a:bodyPr/>
                    <a:lstStyle/>
                    <a:p>
                      <a:r>
                        <a:rPr lang="pl-PL" sz="1200" dirty="0" smtClean="0"/>
                        <a:t>To </a:t>
                      </a:r>
                      <a:r>
                        <a:rPr lang="pl-PL" sz="1200" dirty="0" err="1" smtClean="0"/>
                        <a:t>cover</a:t>
                      </a:r>
                      <a:r>
                        <a:rPr lang="pl-PL" sz="120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252304">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 characters &gt; 20</a:t>
                      </a:r>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ĘŻŹ</a:t>
                      </a:r>
                      <a:r>
                        <a:rPr lang="pl-PL" sz="1200" dirty="0" err="1" smtClean="0">
                          <a:latin typeface="+mn-lt"/>
                          <a:cs typeface="+mn-cs"/>
                        </a:rPr>
                        <a:t>bBcCdDeEfFgGhHiIja</a:t>
                      </a:r>
                      <a:endParaRPr lang="pl-PL" sz="1200" dirty="0" smtClean="0"/>
                    </a:p>
                  </a:txBody>
                  <a:tcPr/>
                </a:tc>
                <a:tc>
                  <a:txBody>
                    <a:bodyPr/>
                    <a:lstStyle/>
                    <a:p>
                      <a:endParaRPr lang="pl-PL" sz="1200" dirty="0"/>
                    </a:p>
                  </a:txBody>
                  <a:tcPr/>
                </a:tc>
              </a:tr>
              <a:tr h="252304">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 characters </a:t>
                      </a:r>
                      <a:r>
                        <a:rPr lang="en-US" sz="1200" dirty="0" smtClean="0"/>
                        <a:t>= 0</a:t>
                      </a:r>
                      <a:r>
                        <a:rPr lang="en-US" sz="1200" baseline="0" dirty="0"/>
                        <a:t> </a:t>
                      </a:r>
                      <a:r>
                        <a:rPr lang="en-US" sz="1200" baseline="0" dirty="0" smtClean="0"/>
                        <a:t>(empty)</a:t>
                      </a:r>
                      <a:endParaRPr lang="pl-PL" sz="1200" dirty="0" smtClean="0"/>
                    </a:p>
                  </a:txBody>
                  <a:tcPr/>
                </a:tc>
                <a:tc>
                  <a:txBody>
                    <a:bodyPr/>
                    <a:lstStyle/>
                    <a:p>
                      <a:r>
                        <a:rPr lang="en-US" sz="1200" dirty="0" smtClean="0"/>
                        <a:t>NO</a:t>
                      </a:r>
                      <a:endParaRPr lang="pl-PL" sz="1200" dirty="0"/>
                    </a:p>
                  </a:txBody>
                  <a:tcPr/>
                </a:tc>
                <a:tc>
                  <a:txBody>
                    <a:bodyPr/>
                    <a:lstStyle/>
                    <a:p>
                      <a:endParaRPr lang="pl-PL" sz="1200" dirty="0"/>
                    </a:p>
                  </a:txBody>
                  <a:tcPr/>
                </a:tc>
                <a:tc>
                  <a:txBody>
                    <a:bodyPr/>
                    <a:lstStyle/>
                    <a:p>
                      <a:endParaRPr lang="pl-PL" sz="1200" dirty="0"/>
                    </a:p>
                  </a:txBody>
                  <a:tcPr/>
                </a:tc>
              </a:tr>
              <a:tr h="305841">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r>
                        <a:rPr lang="pl-PL" sz="1200" dirty="0" smtClean="0">
                          <a:latin typeface="Courier New" panose="02070309020205020404" pitchFamily="49" charset="0"/>
                          <a:cs typeface="Courier New" panose="02070309020205020404" pitchFamily="49" charset="0"/>
                        </a:rPr>
                        <a:t>[a-zA-ZółśćńźąężŁÓŚĆŃĄĘŻŹ]</a:t>
                      </a:r>
                      <a:endParaRPr lang="pl-PL" sz="1200" dirty="0" smtClean="0"/>
                    </a:p>
                  </a:txBody>
                  <a:tcPr/>
                </a:tc>
                <a:tc>
                  <a:txBody>
                    <a:bodyPr/>
                    <a:lstStyle/>
                    <a:p>
                      <a:r>
                        <a:rPr lang="en-US" sz="1200" dirty="0" smtClean="0"/>
                        <a:t>NO</a:t>
                      </a:r>
                      <a:endParaRPr lang="pl-PL" sz="1200" dirty="0"/>
                    </a:p>
                  </a:txBody>
                  <a:tcPr/>
                </a:tc>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r>
                        <a:rPr lang="pl-PL" sz="1200" dirty="0" err="1" smtClean="0"/>
                        <a:t>Before</a:t>
                      </a:r>
                      <a:r>
                        <a:rPr lang="pl-PL" sz="1200" baseline="0" dirty="0" smtClean="0"/>
                        <a:t> A in ASCII</a:t>
                      </a:r>
                      <a:endParaRPr lang="pl-PL" sz="1200" dirty="0"/>
                    </a:p>
                  </a:txBody>
                  <a:tcPr/>
                </a:tc>
              </a:tr>
              <a:tr h="252304">
                <a:tc>
                  <a:txBody>
                    <a:bodyPr/>
                    <a:lstStyle/>
                    <a:p>
                      <a:endParaRPr lang="pl-PL" sz="1200"/>
                    </a:p>
                  </a:txBody>
                  <a:tcPr/>
                </a:tc>
                <a:tc>
                  <a:txBody>
                    <a:bodyPr/>
                    <a:lstStyle/>
                    <a:p>
                      <a:r>
                        <a:rPr lang="en-US" sz="1200" dirty="0" smtClean="0"/>
                        <a:t>NO</a:t>
                      </a:r>
                      <a:endParaRPr lang="pl-PL" sz="1200" dirty="0"/>
                    </a:p>
                  </a:txBody>
                  <a:tcPr/>
                </a:tc>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r>
                        <a:rPr lang="pl-PL" sz="1200" dirty="0" err="1" smtClean="0"/>
                        <a:t>After</a:t>
                      </a:r>
                      <a:r>
                        <a:rPr lang="pl-PL" sz="1200" dirty="0" smtClean="0"/>
                        <a:t> Z in ASCII</a:t>
                      </a:r>
                      <a:endParaRPr lang="pl-PL" sz="1200" dirty="0"/>
                    </a:p>
                  </a:txBody>
                  <a:tcPr/>
                </a:tc>
              </a:tr>
              <a:tr h="252304">
                <a:tc>
                  <a:txBody>
                    <a:bodyPr/>
                    <a:lstStyle/>
                    <a:p>
                      <a:endParaRPr lang="pl-PL" sz="120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Before</a:t>
                      </a:r>
                      <a:r>
                        <a:rPr lang="pl-PL" sz="1200" baseline="0" dirty="0" smtClean="0"/>
                        <a:t> a in ASCII</a:t>
                      </a:r>
                      <a:endParaRPr lang="pl-PL" sz="1200" dirty="0" smtClean="0"/>
                    </a:p>
                  </a:txBody>
                  <a:tcPr/>
                </a:tc>
              </a:tr>
              <a:tr h="341077">
                <a:tc>
                  <a:txBody>
                    <a:bodyPr/>
                    <a:lstStyle/>
                    <a:p>
                      <a:endParaRPr lang="pl-PL" sz="120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After</a:t>
                      </a:r>
                      <a:r>
                        <a:rPr lang="pl-PL" sz="1200" dirty="0" smtClean="0"/>
                        <a:t> z in ASCII</a:t>
                      </a:r>
                    </a:p>
                  </a:txBody>
                  <a:tcPr/>
                </a:tc>
              </a:tr>
            </a:tbl>
          </a:graphicData>
        </a:graphic>
      </p:graphicFrame>
    </p:spTree>
    <p:extLst>
      <p:ext uri="{BB962C8B-B14F-4D97-AF65-F5344CB8AC3E}">
        <p14:creationId xmlns:p14="http://schemas.microsoft.com/office/powerpoint/2010/main" val="320197762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5C1EDB-6CF4-4DF3-AC39-1ADF53226D00}">
  <ds:schemaRefs>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41367</TotalTime>
  <Words>2642</Words>
  <Application>Microsoft Office PowerPoint</Application>
  <PresentationFormat>A4 Paper (210x297 mm)</PresentationFormat>
  <Paragraphs>661</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PGothic</vt:lpstr>
      <vt:lpstr>MS PGothic</vt:lpstr>
      <vt:lpstr>Arial</vt:lpstr>
      <vt:lpstr>Courier New</vt:lpstr>
      <vt:lpstr>Tahoma</vt:lpstr>
      <vt:lpstr>Times</vt:lpstr>
      <vt:lpstr>Wingdings</vt:lpstr>
      <vt:lpstr>GFT_Presentation_Template_en</vt:lpstr>
      <vt:lpstr>Blackbox techniques</vt:lpstr>
      <vt:lpstr>Agenda</vt:lpstr>
      <vt:lpstr>Black Box Testing Introduction </vt:lpstr>
      <vt:lpstr>Domain testing process</vt:lpstr>
      <vt:lpstr>Domain testing process – Primary Dimention</vt:lpstr>
      <vt:lpstr>Domain testing process – Characterize Variable</vt:lpstr>
      <vt:lpstr>Domain testing process – Analyze variables and create tests</vt:lpstr>
      <vt:lpstr>Domain testing process – Analyze variables and create tests</vt:lpstr>
      <vt:lpstr>Domain testing process – Analyze variables and create tests</vt:lpstr>
      <vt:lpstr>Domain testing process – Analyze variables and create tests</vt:lpstr>
      <vt:lpstr>Domain testing process – Analyze variables and create tests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Use case testing</vt:lpstr>
      <vt:lpstr>Use case testing</vt:lpstr>
      <vt:lpstr>Use case testing</vt:lpstr>
      <vt:lpstr>Scenario based testing</vt:lpstr>
      <vt:lpstr>Scenario based testing</vt:lpstr>
      <vt:lpstr>Scenario based testing</vt:lpstr>
      <vt:lpstr>Tractability matrix</vt:lpstr>
      <vt:lpstr>Testing in the software life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Poświata, Radosław</cp:lastModifiedBy>
  <cp:revision>726</cp:revision>
  <cp:lastPrinted>2015-02-25T17:04:31Z</cp:lastPrinted>
  <dcterms:created xsi:type="dcterms:W3CDTF">2014-08-23T10:27:23Z</dcterms:created>
  <dcterms:modified xsi:type="dcterms:W3CDTF">2016-11-03T11:06:57Z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