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557" r:id="rId5"/>
    <p:sldId id="635" r:id="rId6"/>
    <p:sldId id="636" r:id="rId7"/>
    <p:sldId id="638" r:id="rId8"/>
    <p:sldId id="634" r:id="rId9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B82"/>
    <a:srgbClr val="C6D4E2"/>
    <a:srgbClr val="007C90"/>
    <a:srgbClr val="213E7F"/>
    <a:srgbClr val="0098B0"/>
    <a:srgbClr val="192E5F"/>
    <a:srgbClr val="00A5C0"/>
    <a:srgbClr val="E9F5F7"/>
    <a:srgbClr val="50AF30"/>
    <a:srgbClr val="00B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9" autoAdjust="0"/>
    <p:restoredTop sz="86392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228" y="48"/>
      </p:cViewPr>
      <p:guideLst>
        <p:guide orient="horz" pos="2160"/>
        <p:guide pos="288"/>
        <p:guide orient="horz" pos="187"/>
        <p:guide pos="5978"/>
        <p:guide orient="horz" pos="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B1703606-C640-4E3C-A1F7-879F3760E96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3323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1373" y="4715629"/>
            <a:ext cx="453493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E9EA5342-1CAF-4BB5-A3C6-E49F2B3172B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773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906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625" dirty="0" smtClean="0"/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6414824" y="-885825"/>
            <a:ext cx="65" cy="1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8"/>
              </a:spcBef>
              <a:spcAft>
                <a:spcPts val="108"/>
              </a:spcAft>
              <a:defRPr/>
            </a:pPr>
            <a:endParaRPr lang="de-DE" sz="1029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312116" y="3764090"/>
            <a:ext cx="3042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de-DE" dirty="0" smtClean="0"/>
              <a:t>Click to edit Master text style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802512" y="2888898"/>
            <a:ext cx="5386372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de-DE" dirty="0" smtClean="0"/>
              <a:t>Click to edit Master title style</a:t>
            </a:r>
            <a:endParaRPr lang="en-US" dirty="0"/>
          </a:p>
        </p:txBody>
      </p:sp>
      <p:pic>
        <p:nvPicPr>
          <p:cNvPr id="17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5692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4373" userDrawn="1">
          <p15:clr>
            <a:srgbClr val="FBAE40"/>
          </p15:clr>
        </p15:guide>
        <p15:guide id="4" pos="59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6720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pos="43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67784" y="3149500"/>
            <a:ext cx="3907367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323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8987630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de-DE" noProof="0" dirty="0" smtClean="0"/>
          </a:p>
          <a:p>
            <a:pPr lvl="1"/>
            <a:r>
              <a:rPr lang="de-DE" noProof="0" dirty="0" smtClean="0"/>
              <a:t>Second level</a:t>
            </a:r>
          </a:p>
          <a:p>
            <a:pPr lvl="2"/>
            <a:r>
              <a:rPr lang="de-DE" noProof="0" dirty="0" smtClean="0"/>
              <a:t>Third level</a:t>
            </a:r>
          </a:p>
          <a:p>
            <a:pPr lvl="3"/>
            <a:r>
              <a:rPr lang="de-DE" noProof="0" dirty="0" smtClean="0"/>
              <a:t>Fourth level</a:t>
            </a:r>
          </a:p>
          <a:p>
            <a:pPr lvl="4"/>
            <a:r>
              <a:rPr lang="de-DE" noProof="0" dirty="0" smtClean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52125" y="159975"/>
            <a:ext cx="9082220" cy="2821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Click to add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80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517"/>
            </a:lvl2pPr>
            <a:lvl3pPr>
              <a:defRPr sz="1517"/>
            </a:lvl3pPr>
            <a:lvl4pPr>
              <a:defRPr sz="1517"/>
            </a:lvl4pPr>
            <a:lvl5pPr>
              <a:defRPr sz="1517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9" y="155213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412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61" indent="-201210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400">
                <a:latin typeface="+mn-lt"/>
              </a:defRPr>
            </a:lvl2pPr>
            <a:lvl3pPr marL="541338" indent="-182563">
              <a:buClr>
                <a:srgbClr val="213E7F"/>
              </a:buClr>
              <a:defRPr sz="1400"/>
            </a:lvl3pPr>
            <a:lvl4pPr marL="717550" indent="-182563">
              <a:buClr>
                <a:srgbClr val="213E7F"/>
              </a:buClr>
              <a:tabLst/>
              <a:defRPr sz="1400"/>
            </a:lvl4pPr>
            <a:lvl5pPr marL="898525" indent="-180975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8" y="157594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997395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997395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30188">
              <a:buClr>
                <a:srgbClr val="213E7F"/>
              </a:buClr>
              <a:defRPr lang="en-GB" sz="14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628650" indent="-177800">
              <a:buClr>
                <a:srgbClr val="213E7F"/>
              </a:buClr>
              <a:defRPr sz="1400"/>
            </a:lvl3pPr>
            <a:lvl4pPr marL="806450" indent="-177800">
              <a:buClr>
                <a:srgbClr val="213E7F"/>
              </a:buClr>
              <a:tabLst/>
              <a:defRPr sz="1400"/>
            </a:lvl4pPr>
            <a:lvl5pPr marL="984250" indent="-177800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355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1113" y="153835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32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7784" y="6572250"/>
            <a:ext cx="900998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44" y="1052513"/>
            <a:ext cx="9013429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err="1" smtClean="0"/>
              <a:t>Mastertextformat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bearbeiten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Zweite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2"/>
            <a:r>
              <a:rPr lang="en-GB" altLang="en-US" dirty="0" err="1" smtClean="0"/>
              <a:t>Dritte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3"/>
            <a:r>
              <a:rPr lang="en-GB" altLang="en-US" dirty="0" err="1" smtClean="0"/>
              <a:t>Vierte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4"/>
            <a:r>
              <a:rPr lang="en-GB" altLang="en-US" dirty="0" err="1" smtClean="0"/>
              <a:t>Fünfte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7118" y="839788"/>
            <a:ext cx="949497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67784" y="406400"/>
            <a:ext cx="9082220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Titleslide</a:t>
            </a:r>
            <a:endParaRPr lang="de-DE" dirty="0"/>
          </a:p>
        </p:txBody>
      </p:sp>
      <p:pic>
        <p:nvPicPr>
          <p:cNvPr id="11" name="Grafik 3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92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19010" y="6638925"/>
            <a:ext cx="1293088" cy="15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kumimoji="0" lang="en-GB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GFT </a:t>
            </a:r>
            <a:r>
              <a:rPr kumimoji="0" lang="pl-PL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PL</a:t>
            </a:r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7784" y="6638926"/>
            <a:ext cx="358246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0" hangingPunct="0">
              <a:defRPr sz="975">
                <a:solidFill>
                  <a:srgbClr val="898989"/>
                </a:solidFill>
              </a:defRPr>
            </a:lvl1pPr>
          </a:lstStyle>
          <a:p>
            <a:pPr lvl="0"/>
            <a:fld id="{C8FAFB76-8678-4312-A37B-42B2A031034D}" type="slidenum">
              <a:rPr lang="en-GB" smtClean="0"/>
              <a:pPr lvl="0"/>
              <a:t>‹#›</a:t>
            </a:fld>
            <a:endParaRPr lang="en-GB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4292" y="6638926"/>
            <a:ext cx="813858" cy="1444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fld id="{6EDF1D6B-8C4D-4173-94D6-EA45DE5C76E2}" type="datetime5">
              <a:rPr kumimoji="0" lang="en-GB" sz="975" b="0" i="0" u="none" kern="1200" baseline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3-Nov-16</a:t>
            </a:fld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61" r:id="rId2"/>
    <p:sldLayoutId id="2147486062" r:id="rId3"/>
    <p:sldLayoutId id="2147486057" r:id="rId4"/>
    <p:sldLayoutId id="2147486058" r:id="rId5"/>
    <p:sldLayoutId id="2147486063" r:id="rId6"/>
    <p:sldLayoutId id="2147486059" r:id="rId7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000" b="1" kern="1200" spc="-54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86674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6pPr>
      <a:lvl7pPr marL="136203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7pPr>
      <a:lvl8pPr marL="185731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8pPr>
      <a:lvl9pPr marL="235260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95795" indent="-29579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2"/>
        </a:buBlip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79553" indent="-28891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87018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171143" indent="-30095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167703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45833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634640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6pPr>
      <a:lvl7pPr marL="3129925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7pPr>
      <a:lvl8pPr marL="3625209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8pPr>
      <a:lvl9pPr marL="4120494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cc150619.aspx" TargetMode="External"/><Relationship Id="rId2" Type="http://schemas.openxmlformats.org/officeDocument/2006/relationships/hyperlink" Target="http://download.microsoft.com/download/f/5/5/f55484df-8494-48fa-8dbd-8c6f76cc014b/pict33.ms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15297" y="2844271"/>
            <a:ext cx="8468882" cy="1977111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en-GB" noProof="0" dirty="0" smtClean="0">
                <a:ea typeface="MS PGothic" panose="020B0600070205080204" pitchFamily="34" charset="-128"/>
              </a:rPr>
              <a:t>Black box techniques </a:t>
            </a:r>
            <a:r>
              <a:rPr lang="en-GB" dirty="0">
                <a:ea typeface="MS PGothic" panose="020B0600070205080204" pitchFamily="34" charset="-128"/>
              </a:rPr>
              <a:t/>
            </a:r>
            <a:br>
              <a:rPr lang="en-GB" dirty="0">
                <a:ea typeface="MS PGothic" panose="020B0600070205080204" pitchFamily="34" charset="-128"/>
              </a:rPr>
            </a:br>
            <a:r>
              <a:rPr lang="en-GB" dirty="0" smtClean="0">
                <a:ea typeface="MS PGothic" panose="020B0600070205080204" pitchFamily="34" charset="-128"/>
              </a:rPr>
              <a:t/>
            </a:r>
            <a:br>
              <a:rPr lang="en-GB" dirty="0" smtClean="0">
                <a:ea typeface="MS PGothic" panose="020B0600070205080204" pitchFamily="34" charset="-128"/>
              </a:rPr>
            </a:br>
            <a:r>
              <a:rPr lang="en-GB" dirty="0" smtClean="0">
                <a:ea typeface="MS PGothic" panose="020B0600070205080204" pitchFamily="34" charset="-128"/>
              </a:rPr>
              <a:t>Exercises</a:t>
            </a:r>
            <a:endParaRPr lang="en-GB" sz="1950" noProof="0" dirty="0">
              <a:ea typeface="MS PGothic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782" y="5001641"/>
            <a:ext cx="467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Prepared by: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Radoslaw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Poswiata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04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November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GB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2016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Version: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1.0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– Discount System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41114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51113" y="1268867"/>
            <a:ext cx="8286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You are testing e-shop module which is calculating discount and admit free transport for his  clients according to following rules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8713"/>
              </p:ext>
            </p:extLst>
          </p:nvPr>
        </p:nvGraphicFramePr>
        <p:xfrm>
          <a:off x="523982" y="1808252"/>
          <a:ext cx="8907696" cy="262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672"/>
                <a:gridCol w="1931542"/>
                <a:gridCol w="660148"/>
                <a:gridCol w="1584778"/>
                <a:gridCol w="1584778"/>
                <a:gridCol w="1584778"/>
              </a:tblGrid>
              <a:tr h="388234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Client Type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Invoice Cost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&lt;50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50-150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150-300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90570" rtl="0" eaLnBrk="1" latinLnBrk="0" hangingPunct="1"/>
                      <a:r>
                        <a:rPr lang="en-US" sz="15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&gt;=300</a:t>
                      </a:r>
                      <a:endParaRPr lang="en-GB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B82"/>
                    </a:solidFill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Guest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1%</a:t>
                      </a:r>
                      <a:endParaRPr lang="en-GB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NO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Registered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NO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rowSpan="2">
                  <a:txBody>
                    <a:bodyPr/>
                    <a:lstStyle/>
                    <a:p>
                      <a:r>
                        <a:rPr lang="en-US" sz="1500" dirty="0" smtClean="0"/>
                        <a:t>Super</a:t>
                      </a:r>
                      <a:r>
                        <a:rPr lang="en-US" sz="1500" baseline="0" dirty="0" smtClean="0"/>
                        <a:t> Client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discount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15%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20%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Free Transport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YES</a:t>
                      </a:r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19988" y="4654892"/>
            <a:ext cx="713182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Boundary-Equivalence tables </a:t>
            </a:r>
            <a:r>
              <a:rPr lang="en-US" dirty="0" smtClean="0"/>
              <a:t>each type of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Input file for PICT containing Client Type, Discount and transport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PICT to generate test cases using All Singles and All Pairs </a:t>
            </a:r>
            <a:r>
              <a:rPr lang="en-US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 Tool - Details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41114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78898" y="1058583"/>
            <a:ext cx="962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Tx/>
              <a:buNone/>
            </a:pPr>
            <a:r>
              <a:rPr lang="pl-PL" kern="0" dirty="0" smtClean="0"/>
              <a:t>PICT </a:t>
            </a:r>
            <a:r>
              <a:rPr lang="pl-PL" kern="0" dirty="0"/>
              <a:t>Tool - </a:t>
            </a:r>
            <a:r>
              <a:rPr lang="pl-PL" kern="0" dirty="0">
                <a:hlinkClick r:id="rId2"/>
              </a:rPr>
              <a:t>http://download.microsoft.com/download/f/5/5/f55484df-8494-48fa-8dbd-8c6f76cc014b/pict33.msi</a:t>
            </a:r>
            <a:endParaRPr lang="pl-PL" kern="0" dirty="0"/>
          </a:p>
          <a:p>
            <a:pPr marL="0" indent="0">
              <a:buNone/>
            </a:pPr>
            <a:r>
              <a:rPr lang="pl-PL" kern="0" dirty="0"/>
              <a:t>PICT Tool information - </a:t>
            </a:r>
            <a:r>
              <a:rPr lang="pl-PL" kern="0" dirty="0">
                <a:hlinkClick r:id="rId3"/>
              </a:rPr>
              <a:t>https://msdn.microsoft.com/en-us/library/cc150619.aspx</a:t>
            </a:r>
            <a:endParaRPr lang="pl-PL" kern="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78898" y="1720585"/>
            <a:ext cx="3283067" cy="5378450"/>
          </a:xfrm>
          <a:prstGeom prst="rect">
            <a:avLst/>
          </a:prstGeom>
        </p:spPr>
        <p:txBody>
          <a:bodyPr/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Blip>
                <a:blip r:embed="rId4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51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PICT tool requires us to write parameters and its possible values in the text file</a:t>
            </a:r>
          </a:p>
          <a:p>
            <a:r>
              <a:rPr lang="en-US" kern="0" dirty="0" smtClean="0"/>
              <a:t>By default All Pairs algorithm is used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kern="0" dirty="0" smtClean="0"/>
              <a:t>User can specify other coverage conditions like All Singles, it could be done for all and also just some parameters</a:t>
            </a:r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  <a:p>
            <a:r>
              <a:rPr lang="en-US" kern="0" dirty="0" smtClean="0"/>
              <a:t>It is possible to specify which cases should be covered in tests generated by PICT and in that way provide base set of tests</a:t>
            </a:r>
          </a:p>
          <a:p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290637" lvl="1" indent="0">
              <a:buFont typeface="Wingdings" panose="05000000000000000000" pitchFamily="2" charset="2"/>
              <a:buNone/>
            </a:pPr>
            <a:endParaRPr lang="en-US" kern="0" dirty="0"/>
          </a:p>
        </p:txBody>
      </p:sp>
      <p:sp>
        <p:nvSpPr>
          <p:cNvPr id="6" name="TextBox 4"/>
          <p:cNvSpPr txBox="1"/>
          <p:nvPr/>
        </p:nvSpPr>
        <p:spPr bwMode="auto">
          <a:xfrm>
            <a:off x="4864993" y="1755947"/>
            <a:ext cx="504100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model for testing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Pairs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A1,B1,C1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A2,B2,C2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A3,B3,C3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64992" y="3317397"/>
            <a:ext cx="50410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model for testing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Triples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defTabSz="452438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A1,B1,C1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A2,B2,C2</a:t>
            </a:r>
          </a:p>
          <a:p>
            <a:pPr defTabSz="452438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	A3,B3,C3</a:t>
            </a:r>
          </a:p>
          <a:p>
            <a:pPr defTabSz="452438"/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2438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AP1,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Prostokąt 6"/>
          <p:cNvSpPr/>
          <p:nvPr/>
        </p:nvSpPr>
        <p:spPr>
          <a:xfrm>
            <a:off x="4864992" y="5149966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sample file with base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P1	P2	P3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A1	A2	A3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A1	A2	B3</a:t>
            </a:r>
          </a:p>
        </p:txBody>
      </p:sp>
    </p:spTree>
    <p:extLst>
      <p:ext uri="{BB962C8B-B14F-4D97-AF65-F5344CB8AC3E}">
        <p14:creationId xmlns:p14="http://schemas.microsoft.com/office/powerpoint/2010/main" val="169423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Conversation System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451113" y="1274168"/>
            <a:ext cx="3884581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Consider system (described bellow and diagram showed on the right site) which allows to type with other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can be used by guests or registered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become a registered user, user have to define unique user name (login) and 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user can open several Public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user can invite other user to private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Invitation can be accepted or rejected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create Use cases for described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89" y="1370904"/>
            <a:ext cx="5239820" cy="2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Thank you!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69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54360A2A4C9D41BAEAEC5B88091E96" ma:contentTypeVersion="0" ma:contentTypeDescription="Ein neues Dokument erstellen." ma:contentTypeScope="" ma:versionID="adbe31085c672446fb9e5148d79a6d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715de677b26ad619381b53932d72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FC477-C6F3-4824-AF67-67A952D7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5C1EDB-6CF4-4DF3-AC39-1ADF53226D00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41562</TotalTime>
  <Words>333</Words>
  <Application>Microsoft Office PowerPoint</Application>
  <PresentationFormat>A4 Paper (210x297 mm)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MS PGothic</vt:lpstr>
      <vt:lpstr>Arial</vt:lpstr>
      <vt:lpstr>Courier New</vt:lpstr>
      <vt:lpstr>Times</vt:lpstr>
      <vt:lpstr>Wingdings</vt:lpstr>
      <vt:lpstr>GFT_Presentation_Template_en</vt:lpstr>
      <vt:lpstr>Black box techniques   Exercises</vt:lpstr>
      <vt:lpstr>TASK 1 – Discount System</vt:lpstr>
      <vt:lpstr>PICT Tool - Details</vt:lpstr>
      <vt:lpstr>TASK 2 – Conversation System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Company Presentation</dc:title>
  <dc:subject>GFT</dc:subject>
  <dc:creator>Andrea Wlcek;Nikolaus Schwarten</dc:creator>
  <cp:keywords>GFT;Company Presentation;English-Intl</cp:keywords>
  <dc:description>Präsentationsvorlage</dc:description>
  <cp:lastModifiedBy>Poświata, Radosław</cp:lastModifiedBy>
  <cp:revision>737</cp:revision>
  <cp:lastPrinted>2015-02-25T17:04:31Z</cp:lastPrinted>
  <dcterms:created xsi:type="dcterms:W3CDTF">2014-08-23T10:27:23Z</dcterms:created>
  <dcterms:modified xsi:type="dcterms:W3CDTF">2016-11-03T14:30:06Z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6945ab2f-d9dd-447a-a895-ef9018cad076</vt:lpwstr>
  </property>
  <property fmtid="{D5CDD505-2E9C-101B-9397-08002B2CF9AE}" pid="3" name="ContentTypeId">
    <vt:lpwstr>0x010100AA54360A2A4C9D41BAEAEC5B88091E96</vt:lpwstr>
  </property>
</Properties>
</file>