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23"/>
  </p:notesMasterIdLst>
  <p:handoutMasterIdLst>
    <p:handoutMasterId r:id="rId24"/>
  </p:handoutMasterIdLst>
  <p:sldIdLst>
    <p:sldId id="286" r:id="rId6"/>
    <p:sldId id="300" r:id="rId7"/>
    <p:sldId id="303" r:id="rId8"/>
    <p:sldId id="331" r:id="rId9"/>
    <p:sldId id="330" r:id="rId10"/>
    <p:sldId id="306" r:id="rId11"/>
    <p:sldId id="326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24" r:id="rId2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0794" autoAdjust="0"/>
  </p:normalViewPr>
  <p:slideViewPr>
    <p:cSldViewPr snapToGrid="0" snapToObjects="1">
      <p:cViewPr varScale="1">
        <p:scale>
          <a:sx n="136" d="100"/>
          <a:sy n="136" d="100"/>
        </p:scale>
        <p:origin x="138" y="174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18.11.2015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18.11.2015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27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7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95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1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80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12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94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8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77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89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21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ekokrojek/math.uni.lodz.pl/blob/666704d06247f26925d3e1e1bb0e5bfb0c87ef61/lesson-6/rcapp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hyperlink" Target="http://localhost:8080/registrationform/?contestId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sworld.pl/testy-wydajnosciowe-za-pomoca-apache-jmeter/" TargetMode="External"/><Relationship Id="rId7" Type="http://schemas.openxmlformats.org/officeDocument/2006/relationships/hyperlink" Target="http://blog.sourcepole.com/2011/01/04/jmeter-seri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colnloop.com/blog/load-testing-jmeter-part-1-getting-started/" TargetMode="External"/><Relationship Id="rId5" Type="http://schemas.openxmlformats.org/officeDocument/2006/relationships/hyperlink" Target="https://www.urbaninsight.com/2011/07/18/simple-load-test-with-jmeter" TargetMode="External"/><Relationship Id="rId4" Type="http://schemas.openxmlformats.org/officeDocument/2006/relationships/hyperlink" Target="https://www.digitalocean.com/community/tutorials/how-to-use-jmeter-to-record-test-scenario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ngren.net/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jmeter.apache.org/download_jmeter.cg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976311" y="1654969"/>
            <a:ext cx="5232400" cy="169277"/>
          </a:xfrm>
        </p:spPr>
        <p:txBody>
          <a:bodyPr/>
          <a:lstStyle/>
          <a:p>
            <a:r>
              <a:rPr lang="en-US" dirty="0"/>
              <a:t>Foundations of software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205458"/>
          </a:xfrm>
        </p:spPr>
        <p:txBody>
          <a:bodyPr/>
          <a:lstStyle/>
          <a:p>
            <a:r>
              <a:rPr lang="pl-PL" dirty="0" smtClean="0"/>
              <a:t>Test automation with Jmeter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pl-PL" dirty="0" smtClean="0"/>
              <a:t>Rafał Nikiel</a:t>
            </a:r>
            <a:endParaRPr lang="de-DE" dirty="0" smtClean="0"/>
          </a:p>
          <a:p>
            <a:r>
              <a:rPr lang="de-DE" dirty="0" smtClean="0"/>
              <a:t>2</a:t>
            </a:r>
            <a:r>
              <a:rPr lang="pl-PL" dirty="0" smtClean="0"/>
              <a:t>0</a:t>
            </a:r>
            <a:r>
              <a:rPr lang="de-DE" dirty="0" smtClean="0"/>
              <a:t>.</a:t>
            </a:r>
            <a:r>
              <a:rPr lang="pl-PL" dirty="0" smtClean="0"/>
              <a:t>11</a:t>
            </a:r>
            <a:r>
              <a:rPr lang="de-DE" dirty="0" smtClean="0"/>
              <a:t>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 – getting familiar with the tool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86442"/>
              </p:ext>
            </p:extLst>
          </p:nvPr>
        </p:nvGraphicFramePr>
        <p:xfrm>
          <a:off x="451645" y="904908"/>
          <a:ext cx="816848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399"/>
                <a:gridCol w="6339081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Functionality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 groups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A</a:t>
                      </a:r>
                      <a:r>
                        <a:rPr lang="en-US" sz="1000" dirty="0" err="1" smtClean="0"/>
                        <a:t>ll</a:t>
                      </a:r>
                      <a:r>
                        <a:rPr lang="en-US" sz="1000" dirty="0" smtClean="0"/>
                        <a:t> controllers and samplers must be under a thread group. Other elements, may be placed directly under the test plan, in which case they will apply to all the thread groups. This element controls the number of threads </a:t>
                      </a:r>
                      <a:r>
                        <a:rPr lang="en-US" sz="1000" dirty="0" err="1" smtClean="0"/>
                        <a:t>JMeter</a:t>
                      </a:r>
                      <a:r>
                        <a:rPr lang="en-US" sz="1000" dirty="0" smtClean="0"/>
                        <a:t> will use to execute your test.</a:t>
                      </a:r>
                      <a:endParaRPr lang="pl-PL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Logical Controllers 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you customize the logic that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uses to decide when to send requests.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Samplers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ell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send requests to a server.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Listeners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 ways to access or show the information about run results. </a:t>
                      </a:r>
                      <a:endParaRPr lang="pl-PL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 there are Result Graphs or View Results Trees.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Timers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llows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configure a delay between requests, in order not to overwhelm the server.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Assertions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tatements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a fact that represents the rule of what must be returned by the application by a certain point.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Configuration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smtClean="0"/>
                        <a:t>T</a:t>
                      </a:r>
                      <a:r>
                        <a:rPr lang="en-US" sz="1000" dirty="0" smtClean="0"/>
                        <a:t>hey work with samples and are able to add or modify requests.</a:t>
                      </a:r>
                    </a:p>
                    <a:p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2 – Create simple JavaRequest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024521"/>
            <a:ext cx="4218578" cy="3416850"/>
          </a:xfrm>
        </p:spPr>
        <p:txBody>
          <a:bodyPr>
            <a:normAutofit/>
          </a:bodyPr>
          <a:lstStyle/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Add JavaRequest from Samplers and ResultsTree from Listeners (right click on Thread Group)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Change Label parameter in JavaRequest and run test plan (Ctrl+R).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Check results in Results Tree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Increase Threads Parameters and run test plan again (useful shortcuts -&gt;Ctrl+S, Ctrl+E, Ctrl+R)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Change label to „Test  User”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Generate function string for __threadNum from FunctionHelperDialog and add this string at the end of Label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Run Test Plan and check results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Add Counter element and use it also in </a:t>
            </a:r>
            <a:r>
              <a:rPr lang="pl-PL" dirty="0"/>
              <a:t>JavaRequest </a:t>
            </a:r>
            <a:r>
              <a:rPr lang="pl-PL" dirty="0" smtClean="0"/>
              <a:t>Label (use following method ${xx} where xx is Counter Reference name)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/>
              <a:t>Run Test Plan and check results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78" y="1024521"/>
            <a:ext cx="4043038" cy="341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878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3a – Prepare application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024521"/>
            <a:ext cx="4218578" cy="3416850"/>
          </a:xfrm>
        </p:spPr>
        <p:txBody>
          <a:bodyPr>
            <a:normAutofit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Download RCApp zip from </a:t>
            </a:r>
            <a:r>
              <a:rPr lang="pl-PL" dirty="0" smtClean="0">
                <a:hlinkClick r:id="rId3"/>
              </a:rPr>
              <a:t>GITRepository</a:t>
            </a: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/>
              <a:t>Unzip the archive and go to tomcat bin directory (.. rcapp_external_db\rcapp\apache-tomcat-6.0.44\bin</a:t>
            </a:r>
            <a:r>
              <a:rPr lang="pl-PL" dirty="0" smtClean="0"/>
              <a:t>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Run command line from that path and start tomcat by executing „</a:t>
            </a:r>
            <a:r>
              <a:rPr lang="pl-PL" b="1" dirty="0" smtClean="0"/>
              <a:t>startup</a:t>
            </a:r>
            <a:r>
              <a:rPr lang="pl-PL" dirty="0" smtClean="0"/>
              <a:t>” command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Once Tomcat server will be </a:t>
            </a:r>
            <a:r>
              <a:rPr lang="pl-PL" dirty="0"/>
              <a:t>started go following url: </a:t>
            </a:r>
            <a:r>
              <a:rPr lang="pl-PL" dirty="0">
                <a:hlinkClick r:id="rId4"/>
              </a:rPr>
              <a:t>http://localhost:8080/registrationform/?</a:t>
            </a:r>
            <a:r>
              <a:rPr lang="pl-PL" dirty="0" smtClean="0">
                <a:hlinkClick r:id="rId4"/>
              </a:rPr>
              <a:t>contestId=1</a:t>
            </a: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Check if you see the the screen similar to presented on the left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Check basic functionality of the contest (register your answer for whichever question)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21" y="873814"/>
            <a:ext cx="3729480" cy="371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54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3b </a:t>
            </a:r>
            <a:r>
              <a:rPr lang="pl-PL" dirty="0"/>
              <a:t>– Using HTTP Request retrieve a JAVA question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47651" y="825500"/>
            <a:ext cx="4922490" cy="3987799"/>
          </a:xfrm>
        </p:spPr>
        <p:txBody>
          <a:bodyPr>
            <a:normAutofit fontScale="77500" lnSpcReduction="20000"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 empty Test Plan and change its name to Test Plan – </a:t>
            </a:r>
            <a:r>
              <a:rPr lang="pl-PL" dirty="0" smtClean="0"/>
              <a:t>Task 3b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test plan by the name of </a:t>
            </a:r>
            <a:r>
              <a:rPr lang="pl-PL" dirty="0" smtClean="0"/>
              <a:t>Task_3b</a:t>
            </a:r>
            <a:r>
              <a:rPr lang="en-US" dirty="0" smtClean="0"/>
              <a:t>.</a:t>
            </a:r>
            <a:r>
              <a:rPr lang="en-US" dirty="0" err="1" smtClean="0"/>
              <a:t>jmx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Thread </a:t>
            </a:r>
            <a:r>
              <a:rPr lang="en-US" dirty="0"/>
              <a:t>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HTTP Request (Add &gt; Sampler &gt; HTTP Request) to the Thread Group and </a:t>
            </a:r>
            <a:r>
              <a:rPr lang="en-US" dirty="0" smtClean="0"/>
              <a:t>change</a:t>
            </a:r>
            <a:r>
              <a:rPr lang="pl-PL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name to HTTP Request – JAVA question. Change the relevant settings as below</a:t>
            </a:r>
            <a:r>
              <a:rPr lang="en-US" dirty="0" smtClean="0"/>
              <a:t>: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/>
          </a:p>
          <a:p>
            <a:pPr marL="358775" lvl="2" indent="0">
              <a:buNone/>
            </a:pPr>
            <a:r>
              <a:rPr lang="en-US" sz="1400" dirty="0"/>
              <a:t>a. Server Name or IP: 127.0.0.1</a:t>
            </a:r>
          </a:p>
          <a:p>
            <a:pPr marL="358775" lvl="2" indent="0">
              <a:buNone/>
            </a:pPr>
            <a:r>
              <a:rPr lang="pl-PL" sz="1400" dirty="0"/>
              <a:t>b. Port Number: </a:t>
            </a:r>
            <a:r>
              <a:rPr lang="pl-PL" sz="1400" dirty="0" smtClean="0"/>
              <a:t>8080</a:t>
            </a:r>
            <a:endParaRPr lang="pl-PL" sz="1400" dirty="0"/>
          </a:p>
          <a:p>
            <a:pPr marL="358775" lvl="2" indent="0">
              <a:buNone/>
            </a:pPr>
            <a:r>
              <a:rPr lang="pl-PL" sz="1400" dirty="0"/>
              <a:t>c. Protocol [http]: HTTP</a:t>
            </a:r>
          </a:p>
          <a:p>
            <a:pPr marL="358775" lvl="2" indent="0">
              <a:buNone/>
            </a:pPr>
            <a:r>
              <a:rPr lang="pl-PL" sz="1400" dirty="0"/>
              <a:t>d. Method: GET</a:t>
            </a:r>
          </a:p>
          <a:p>
            <a:pPr marL="358775" lvl="2" indent="0">
              <a:buNone/>
            </a:pPr>
            <a:r>
              <a:rPr lang="pl-PL" sz="1400" dirty="0"/>
              <a:t>e. Content encoding: </a:t>
            </a:r>
            <a:r>
              <a:rPr lang="pl-PL" sz="1400" dirty="0" smtClean="0"/>
              <a:t>UTF-8</a:t>
            </a:r>
          </a:p>
          <a:p>
            <a:pPr marL="358775" lvl="2" indent="0">
              <a:buNone/>
            </a:pPr>
            <a:r>
              <a:rPr lang="pl-PL" sz="1400" dirty="0" smtClean="0"/>
              <a:t>f. Path</a:t>
            </a:r>
            <a:r>
              <a:rPr lang="pl-PL" sz="1400" dirty="0"/>
              <a:t>: /</a:t>
            </a:r>
            <a:r>
              <a:rPr lang="pl-PL" sz="1400" dirty="0" smtClean="0"/>
              <a:t>registrationform/registrations/JAVA</a:t>
            </a:r>
            <a:br>
              <a:rPr lang="pl-PL" sz="1400" dirty="0" smtClean="0"/>
            </a:b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View Result Tree to the Test Plan </a:t>
            </a:r>
            <a:r>
              <a:rPr lang="en-US" dirty="0" smtClean="0"/>
              <a:t>to observe</a:t>
            </a:r>
            <a:r>
              <a:rPr lang="pl-PL" dirty="0" smtClean="0"/>
              <a:t> flow </a:t>
            </a:r>
            <a:r>
              <a:rPr lang="pl-PL" dirty="0"/>
              <a:t>of the test.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test </a:t>
            </a:r>
            <a:r>
              <a:rPr lang="pl-PL" dirty="0" smtClean="0"/>
              <a:t>plan (please note that API will repond with randomly chosen question)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View Result Tree to see Response </a:t>
            </a:r>
            <a:r>
              <a:rPr lang="en-US" dirty="0" smtClean="0"/>
              <a:t>Data</a:t>
            </a:r>
            <a:r>
              <a:rPr lang="pl-PL" dirty="0" smtClean="0"/>
              <a:t> (change response format to XML)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Add two more similar HTTP Requests for SQL and DOTNET (only last parameter in PATH should be different)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40" y="1024520"/>
            <a:ext cx="3565089" cy="3547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1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Task </a:t>
            </a:r>
            <a:r>
              <a:rPr lang="pl-PL" dirty="0" smtClean="0"/>
              <a:t>3c </a:t>
            </a:r>
            <a:r>
              <a:rPr lang="pl-PL" dirty="0"/>
              <a:t>– Using HTTP Request </a:t>
            </a:r>
            <a:r>
              <a:rPr lang="pl-PL" dirty="0" smtClean="0"/>
              <a:t>[POST] register new user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6551" y="895350"/>
            <a:ext cx="4833590" cy="3917949"/>
          </a:xfrm>
        </p:spPr>
        <p:txBody>
          <a:bodyPr>
            <a:normAutofit fontScale="77500" lnSpcReduction="20000"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 empty Test Plan and change its name to Test Plan – </a:t>
            </a:r>
            <a:r>
              <a:rPr lang="pl-PL" dirty="0" smtClean="0"/>
              <a:t>Task 3c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test plan by the name of </a:t>
            </a:r>
            <a:r>
              <a:rPr lang="pl-PL" dirty="0" smtClean="0"/>
              <a:t>Task_3c</a:t>
            </a:r>
            <a:r>
              <a:rPr lang="en-US" dirty="0" smtClean="0"/>
              <a:t>.</a:t>
            </a:r>
            <a:r>
              <a:rPr lang="en-US" dirty="0" err="1" smtClean="0"/>
              <a:t>jmx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Thread </a:t>
            </a:r>
            <a:r>
              <a:rPr lang="en-US" dirty="0"/>
              <a:t>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HTTP Request </a:t>
            </a:r>
            <a:r>
              <a:rPr lang="en-US" dirty="0" smtClean="0"/>
              <a:t>and change</a:t>
            </a:r>
            <a:r>
              <a:rPr lang="pl-PL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name to HTTP Request – </a:t>
            </a:r>
            <a:r>
              <a:rPr lang="pl-PL" dirty="0" smtClean="0"/>
              <a:t>register user</a:t>
            </a:r>
            <a:r>
              <a:rPr lang="en-US" dirty="0" smtClean="0"/>
              <a:t>. </a:t>
            </a:r>
            <a:r>
              <a:rPr lang="en-US" dirty="0"/>
              <a:t>Change the relevant settings as below</a:t>
            </a:r>
            <a:r>
              <a:rPr lang="en-US" dirty="0" smtClean="0"/>
              <a:t>: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pPr marL="358775" lvl="2" indent="0">
              <a:buNone/>
            </a:pPr>
            <a:r>
              <a:rPr lang="en-US" sz="1400" dirty="0" smtClean="0"/>
              <a:t>a</a:t>
            </a:r>
            <a:r>
              <a:rPr lang="en-US" sz="1400" dirty="0"/>
              <a:t>. Server Name or IP: 127.0.0.1</a:t>
            </a:r>
          </a:p>
          <a:p>
            <a:pPr marL="358775" lvl="2" indent="0">
              <a:buNone/>
            </a:pPr>
            <a:r>
              <a:rPr lang="pl-PL" sz="1400" dirty="0"/>
              <a:t>b. Port Number: </a:t>
            </a:r>
            <a:r>
              <a:rPr lang="pl-PL" sz="1400" dirty="0" smtClean="0"/>
              <a:t>8080</a:t>
            </a:r>
            <a:endParaRPr lang="pl-PL" sz="1400" dirty="0"/>
          </a:p>
          <a:p>
            <a:pPr marL="358775" lvl="2" indent="0">
              <a:buNone/>
            </a:pPr>
            <a:r>
              <a:rPr lang="pl-PL" sz="1400" dirty="0"/>
              <a:t>c. Protocol [http]: HTTP</a:t>
            </a:r>
          </a:p>
          <a:p>
            <a:pPr marL="358775" lvl="2" indent="0">
              <a:buNone/>
            </a:pPr>
            <a:r>
              <a:rPr lang="pl-PL" sz="1400" dirty="0"/>
              <a:t>d. Method: </a:t>
            </a:r>
            <a:r>
              <a:rPr lang="pl-PL" sz="1400" b="1" dirty="0" smtClean="0"/>
              <a:t>POST</a:t>
            </a:r>
            <a:endParaRPr lang="pl-PL" sz="1400" b="1" dirty="0"/>
          </a:p>
          <a:p>
            <a:pPr marL="358775" lvl="2" indent="0">
              <a:buNone/>
            </a:pPr>
            <a:r>
              <a:rPr lang="pl-PL" sz="1400" dirty="0"/>
              <a:t>e. Content encoding: </a:t>
            </a:r>
            <a:r>
              <a:rPr lang="pl-PL" sz="1400" dirty="0" smtClean="0"/>
              <a:t>UTF-8</a:t>
            </a:r>
          </a:p>
          <a:p>
            <a:pPr marL="358775" lvl="2" indent="0">
              <a:buNone/>
            </a:pPr>
            <a:r>
              <a:rPr lang="pl-PL" sz="1400" dirty="0" smtClean="0"/>
              <a:t>f. Path</a:t>
            </a:r>
            <a:r>
              <a:rPr lang="pl-PL" sz="1400" dirty="0"/>
              <a:t>: /</a:t>
            </a:r>
            <a:r>
              <a:rPr lang="pl-PL" sz="1400" dirty="0" smtClean="0"/>
              <a:t>registrationform/registrations/</a:t>
            </a:r>
            <a:br>
              <a:rPr lang="pl-PL" sz="1400" dirty="0" smtClean="0"/>
            </a:b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onto Body Data tab and put there </a:t>
            </a:r>
            <a:r>
              <a:rPr lang="pl-PL" dirty="0" smtClean="0"/>
              <a:t>xml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test </a:t>
            </a:r>
            <a:r>
              <a:rPr lang="pl-PL" dirty="0" smtClean="0"/>
              <a:t>plan – response code 415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Add HTTP Header Manager and parameter Content-Type: text\xml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Run Test plan and check if user was registered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Run test plan again – what happened ?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Add Assertion for the Response code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5170141" y="1025702"/>
            <a:ext cx="3502907" cy="244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900" dirty="0">
                <a:solidFill>
                  <a:srgbClr val="666600"/>
                </a:solidFill>
                <a:latin typeface="CourierNewPSMT"/>
              </a:rPr>
              <a:t>&lt;?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xml version</a:t>
            </a:r>
            <a:r>
              <a:rPr lang="pl-PL" sz="900" dirty="0">
                <a:solidFill>
                  <a:srgbClr val="666600"/>
                </a:solidFill>
                <a:latin typeface="CourierNewPSMT"/>
              </a:rPr>
              <a:t>=</a:t>
            </a:r>
            <a:r>
              <a:rPr lang="pl-PL" sz="900" dirty="0">
                <a:solidFill>
                  <a:srgbClr val="008900"/>
                </a:solidFill>
                <a:latin typeface="CourierNewPSMT"/>
              </a:rPr>
              <a:t>"1.0" 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encoding</a:t>
            </a:r>
            <a:r>
              <a:rPr lang="pl-PL" sz="900" dirty="0">
                <a:solidFill>
                  <a:srgbClr val="666600"/>
                </a:solidFill>
                <a:latin typeface="CourierNewPSMT"/>
              </a:rPr>
              <a:t>=</a:t>
            </a:r>
            <a:r>
              <a:rPr lang="pl-PL" sz="900" dirty="0">
                <a:solidFill>
                  <a:srgbClr val="008900"/>
                </a:solidFill>
                <a:latin typeface="CourierNewPSMT"/>
              </a:rPr>
              <a:t>"UTF-8"</a:t>
            </a:r>
            <a:r>
              <a:rPr lang="pl-PL" sz="900" dirty="0">
                <a:solidFill>
                  <a:srgbClr val="666600"/>
                </a:solidFill>
                <a:latin typeface="CourierNewPSMT"/>
              </a:rPr>
              <a:t>?&gt;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&lt;REGISTRATION&gt;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FIRST_NAME&gt;</a:t>
            </a:r>
            <a:r>
              <a:rPr lang="pl-PL" sz="900" dirty="0" smtClean="0">
                <a:solidFill>
                  <a:srgbClr val="000000"/>
                </a:solidFill>
                <a:latin typeface="CourierNewPSMT"/>
              </a:rPr>
              <a:t>name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&lt;/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FIRST_NAME&gt;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LAST_NAME&gt;</a:t>
            </a:r>
            <a:r>
              <a:rPr lang="pl-PL" sz="900" dirty="0" smtClean="0">
                <a:solidFill>
                  <a:srgbClr val="000000"/>
                </a:solidFill>
                <a:latin typeface="CourierNewPSMT"/>
              </a:rPr>
              <a:t>name2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&lt;/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LAST_NAME&gt;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EMAIL&gt;</a:t>
            </a:r>
            <a:r>
              <a:rPr lang="pl-PL" sz="900" dirty="0" smtClean="0">
                <a:solidFill>
                  <a:srgbClr val="000000"/>
                </a:solidFill>
                <a:latin typeface="CourierNewPSMT"/>
              </a:rPr>
              <a:t>mailj@gft.com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&lt;/EMAIL&gt;</a:t>
            </a:r>
          </a:p>
          <a:p>
            <a:r>
              <a:rPr lang="en-US" sz="900" dirty="0">
                <a:solidFill>
                  <a:srgbClr val="000089"/>
                </a:solidFill>
                <a:latin typeface="CourierNewPSMT"/>
              </a:rPr>
              <a:t>&lt;QUESTION&gt;</a:t>
            </a:r>
            <a:r>
              <a:rPr lang="en-US" sz="900" dirty="0">
                <a:solidFill>
                  <a:srgbClr val="000000"/>
                </a:solidFill>
                <a:latin typeface="CourierNewPSMT"/>
              </a:rPr>
              <a:t>Which one of the following keywords allows to sort the query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result?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GROUP BY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ORDER FROM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ASC BY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ORDER BY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&lt;/QUESTION&gt;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&lt;CHALLENGE&gt;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null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&lt;/CHALLENGE&gt;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&lt;ANSWER&gt;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null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&lt;/ANSWER&gt;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&lt;QUESTION_ID&gt;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7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&lt;/QUESTION_ID&gt;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&lt;ANSWER_INDEX&gt;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28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&lt;/ANSWER_INDEX&gt;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&lt;/REGISTRATION&gt;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5170140" y="4016431"/>
            <a:ext cx="3502907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1050" dirty="0"/>
              <a:t>http://localhost:8080/registrationpanel/#RegistrationsPlace:Registrations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664475" y="4185743"/>
            <a:ext cx="1443790" cy="45719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525395">
            <a:off x="4119470" y="3374971"/>
            <a:ext cx="934091" cy="45719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Other JMeter posibilities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6551" y="895350"/>
            <a:ext cx="4833590" cy="3917949"/>
          </a:xfrm>
        </p:spPr>
        <p:txBody>
          <a:bodyPr>
            <a:normAutofit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r>
              <a:rPr lang="pl-PL" dirty="0" smtClean="0"/>
              <a:t>DB connections and testing</a:t>
            </a:r>
          </a:p>
          <a:p>
            <a:r>
              <a:rPr lang="pl-PL" dirty="0" smtClean="0"/>
              <a:t>Using external files to upload the data</a:t>
            </a:r>
          </a:p>
          <a:p>
            <a:r>
              <a:rPr lang="pl-PL" dirty="0" smtClean="0"/>
              <a:t>Veryfing HTM and web services responses</a:t>
            </a:r>
          </a:p>
          <a:p>
            <a:r>
              <a:rPr lang="pl-PL" dirty="0" smtClean="0"/>
              <a:t>Parsing documents</a:t>
            </a:r>
          </a:p>
          <a:p>
            <a:r>
              <a:rPr lang="pl-PL" dirty="0" smtClean="0"/>
              <a:t>Distributed performance tests</a:t>
            </a:r>
          </a:p>
          <a:p>
            <a:r>
              <a:rPr lang="pl-PL" dirty="0" smtClean="0"/>
              <a:t>Recording tests</a:t>
            </a:r>
          </a:p>
          <a:p>
            <a:r>
              <a:rPr lang="pl-PL" dirty="0" smtClean="0"/>
              <a:t>And many many more...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 and materials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6551" y="895350"/>
            <a:ext cx="8374312" cy="391794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300"/>
              </a:spcAft>
            </a:pPr>
            <a:endParaRPr lang="pl-PL" dirty="0" smtClean="0"/>
          </a:p>
          <a:p>
            <a:r>
              <a:rPr lang="en-US" dirty="0">
                <a:hlinkClick r:id="rId3"/>
              </a:rPr>
              <a:t>http://osworld.pl/testy-wydajnosciowe-za-pomoca-apache-jmeter</a:t>
            </a:r>
            <a:r>
              <a:rPr lang="en-US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www.digitalocean.com/community/tutorials/how-to-use-jmeter-to-record-test-scenarios</a:t>
            </a:r>
            <a:endParaRPr lang="pl-PL" dirty="0" smtClean="0"/>
          </a:p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www.urbaninsight.com/2011/07/18/simple-load-test-with-jmeter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https://lincolnloop.com/blog/load-testing-jmeter-part-1-getting-started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http://blog.sourcepole.com/2011/01/04/jmeter-series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3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6927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de-DE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endParaRPr lang="pl-PL" dirty="0" smtClean="0"/>
          </a:p>
          <a:p>
            <a:pPr marL="360000"/>
            <a:r>
              <a:rPr lang="pl-PL" dirty="0"/>
              <a:t>Introduction to performance tests</a:t>
            </a:r>
          </a:p>
          <a:p>
            <a:pPr marL="360000"/>
            <a:r>
              <a:rPr lang="pl-PL" dirty="0" smtClean="0"/>
              <a:t>What </a:t>
            </a:r>
            <a:r>
              <a:rPr lang="pl-PL" dirty="0" smtClean="0"/>
              <a:t>is Jmeter </a:t>
            </a:r>
            <a:r>
              <a:rPr lang="pl-PL" dirty="0" smtClean="0"/>
              <a:t>? </a:t>
            </a:r>
            <a:endParaRPr lang="en-GB" dirty="0" smtClean="0"/>
          </a:p>
          <a:p>
            <a:pPr marL="360000"/>
            <a:r>
              <a:rPr lang="pl-PL" dirty="0" smtClean="0"/>
              <a:t>What </a:t>
            </a:r>
            <a:r>
              <a:rPr lang="pl-PL" dirty="0" smtClean="0"/>
              <a:t>we can </a:t>
            </a:r>
            <a:r>
              <a:rPr lang="pl-PL" dirty="0" smtClean="0"/>
              <a:t>do with Jmeter?</a:t>
            </a:r>
            <a:endParaRPr lang="en-GB" dirty="0" smtClean="0"/>
          </a:p>
          <a:p>
            <a:pPr marL="360000"/>
            <a:r>
              <a:rPr lang="pl-PL" dirty="0" smtClean="0"/>
              <a:t>Excercises</a:t>
            </a:r>
            <a:endParaRPr lang="pl-PL" dirty="0" smtClean="0"/>
          </a:p>
          <a:p>
            <a:pPr marL="360000"/>
            <a:r>
              <a:rPr lang="pl-PL" dirty="0" smtClean="0"/>
              <a:t>Summary</a:t>
            </a:r>
          </a:p>
          <a:p>
            <a:pPr marL="1710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Non-functional testing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8"/>
            <a:ext cx="7820479" cy="1304698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testing of software attributes which are not related to any specific function or user action like performance, scalability, security or behavior of application under certain constraints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Non functional testing has a great influence on customer and user satisfaction with the product.</a:t>
            </a:r>
          </a:p>
          <a:p>
            <a:pPr lvl="1"/>
            <a:r>
              <a:rPr lang="pl-PL" altLang="de-DE" dirty="0" smtClean="0"/>
              <a:t>Why? </a:t>
            </a:r>
            <a:r>
              <a:rPr lang="pl-PL" altLang="de-DE" dirty="0" smtClean="0"/>
              <a:t>Any examples ?</a:t>
            </a:r>
          </a:p>
          <a:p>
            <a:pPr lvl="1"/>
            <a:endParaRPr lang="pl-PL" alt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Introduction to Performance TESTS</a:t>
            </a:r>
            <a:endParaRPr lang="de-DE" dirty="0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09" y="2443215"/>
            <a:ext cx="2377001" cy="2186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9" y="2423886"/>
            <a:ext cx="2703598" cy="144898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1511868" y="4234622"/>
            <a:ext cx="2135754" cy="503314"/>
          </a:xfrm>
          <a:prstGeom prst="wedgeRoundRectCallout">
            <a:avLst>
              <a:gd name="adj1" fmla="val -57875"/>
              <a:gd name="adj2" fmla="val 51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marL="0" lvl="1"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"Nobody's madder than me about the website not working as well as it should, which means it's going to get fixed,"</a:t>
            </a:r>
            <a:endParaRPr lang="en-GB" altLang="de-DE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l-PL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4159179"/>
            <a:ext cx="867962" cy="578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2505531"/>
            <a:ext cx="3209472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Types of performance testing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Introduction to Performance TESTS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4" y="982714"/>
            <a:ext cx="3522451" cy="363527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44499" y="915266"/>
            <a:ext cx="2351993" cy="664657"/>
          </a:xfrm>
          <a:prstGeom prst="wedgeRoundRectCallout">
            <a:avLst>
              <a:gd name="adj1" fmla="val 108734"/>
              <a:gd name="adj2" fmla="val -410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1000" dirty="0"/>
              <a:t>Validate that the system performs as expected when concurrent users access the application and gets the expected response </a:t>
            </a:r>
            <a:r>
              <a:rPr lang="en-US" sz="1000" dirty="0" smtClean="0"/>
              <a:t>time</a:t>
            </a:r>
            <a:r>
              <a:rPr lang="pl-PL" sz="1000" dirty="0" smtClean="0"/>
              <a:t>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49264" y="1754155"/>
            <a:ext cx="2351993" cy="664657"/>
          </a:xfrm>
          <a:prstGeom prst="wedgeRoundRectCallout">
            <a:avLst>
              <a:gd name="adj1" fmla="val 63685"/>
              <a:gd name="adj2" fmla="val -3011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1000" dirty="0"/>
              <a:t>Stress testing is the test to find the ways to break the system. The test also gives the idea for the maximum load the system can hold.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4500" y="3953327"/>
            <a:ext cx="2351993" cy="664657"/>
          </a:xfrm>
          <a:prstGeom prst="wedgeRoundRectCallout">
            <a:avLst>
              <a:gd name="adj1" fmla="val 67079"/>
              <a:gd name="adj2" fmla="val -6088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000" dirty="0" smtClean="0"/>
              <a:t>Dramatic increase of the load and then decrease. S</a:t>
            </a:r>
            <a:r>
              <a:rPr lang="en-US" sz="1000" dirty="0" err="1" smtClean="0"/>
              <a:t>hould</a:t>
            </a:r>
            <a:r>
              <a:rPr lang="en-US" sz="1000" dirty="0" smtClean="0"/>
              <a:t> verify </a:t>
            </a:r>
            <a:r>
              <a:rPr lang="en-US" sz="1000" dirty="0"/>
              <a:t>that an application recovers between periods of spike activity.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pic>
        <p:nvPicPr>
          <p:cNvPr id="11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2418813"/>
            <a:ext cx="2347229" cy="1457208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528690" y="982714"/>
            <a:ext cx="2351993" cy="664657"/>
          </a:xfrm>
          <a:prstGeom prst="wedgeRoundRectCallout">
            <a:avLst>
              <a:gd name="adj1" fmla="val -72500"/>
              <a:gd name="adj2" fmla="val 72442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000" dirty="0"/>
              <a:t>A</a:t>
            </a:r>
            <a:r>
              <a:rPr lang="en-US" sz="1000" dirty="0" smtClean="0"/>
              <a:t> </a:t>
            </a:r>
            <a:r>
              <a:rPr lang="en-US" sz="1000" dirty="0"/>
              <a:t>long-running test that is used to determine application performance and/or stability over </a:t>
            </a:r>
            <a:r>
              <a:rPr lang="en-US" sz="1000" dirty="0" smtClean="0"/>
              <a:t>time</a:t>
            </a:r>
            <a:r>
              <a:rPr lang="pl-PL" sz="1000" dirty="0" smtClean="0"/>
              <a:t>. Often used to find memory leaks.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550462" y="2086484"/>
            <a:ext cx="2351993" cy="664657"/>
          </a:xfrm>
          <a:prstGeom prst="wedgeRoundRectCallout">
            <a:avLst>
              <a:gd name="adj1" fmla="val -72500"/>
              <a:gd name="adj2" fmla="val 72442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1000" dirty="0"/>
              <a:t>Volume test is to verify </a:t>
            </a:r>
            <a:r>
              <a:rPr lang="pl-PL" sz="1000" dirty="0" smtClean="0"/>
              <a:t>if </a:t>
            </a:r>
            <a:r>
              <a:rPr lang="en-US" sz="1000" dirty="0" smtClean="0"/>
              <a:t>the </a:t>
            </a:r>
            <a:r>
              <a:rPr lang="en-US" sz="1000" dirty="0"/>
              <a:t>performance of the application is not affected by volume of data that is being handled by the application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550462" y="3663681"/>
            <a:ext cx="2351993" cy="664657"/>
          </a:xfrm>
          <a:prstGeom prst="wedgeRoundRectCallout">
            <a:avLst>
              <a:gd name="adj1" fmla="val -105824"/>
              <a:gd name="adj2" fmla="val 49685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000" dirty="0" smtClean="0"/>
              <a:t>Quite similar to load testing but focused more on checking what can be improved on hardware site to keep the good performance.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Testing </a:t>
            </a:r>
            <a:r>
              <a:rPr lang="en-US" noProof="0" dirty="0" smtClean="0"/>
              <a:t>pyramid</a:t>
            </a:r>
            <a:r>
              <a:rPr lang="pl-PL" noProof="0" dirty="0" smtClean="0"/>
              <a:t> - automation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noProof="0" dirty="0" smtClean="0"/>
              <a:t>Introduction to performance tests</a:t>
            </a:r>
            <a:endParaRPr lang="en-US" noProof="0" dirty="0"/>
          </a:p>
        </p:txBody>
      </p:sp>
      <p:sp>
        <p:nvSpPr>
          <p:cNvPr id="8" name="Isosceles Triangle 2"/>
          <p:cNvSpPr/>
          <p:nvPr/>
        </p:nvSpPr>
        <p:spPr bwMode="auto">
          <a:xfrm>
            <a:off x="265933" y="963562"/>
            <a:ext cx="3630440" cy="312969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10"/>
          <p:cNvCxnSpPr/>
          <p:nvPr/>
        </p:nvCxnSpPr>
        <p:spPr bwMode="auto">
          <a:xfrm>
            <a:off x="1425014" y="2176726"/>
            <a:ext cx="1318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 bwMode="auto">
          <a:xfrm>
            <a:off x="817494" y="3196002"/>
            <a:ext cx="25168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 bwMode="auto">
          <a:xfrm>
            <a:off x="1687273" y="1649088"/>
            <a:ext cx="814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System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4" name="TextBox 23"/>
          <p:cNvSpPr txBox="1"/>
          <p:nvPr/>
        </p:nvSpPr>
        <p:spPr bwMode="auto">
          <a:xfrm>
            <a:off x="1521748" y="2525589"/>
            <a:ext cx="11456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Integration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" name="TextBox 24"/>
          <p:cNvSpPr txBox="1"/>
          <p:nvPr/>
        </p:nvSpPr>
        <p:spPr bwMode="auto">
          <a:xfrm>
            <a:off x="1552327" y="3543297"/>
            <a:ext cx="11456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76" y="873651"/>
            <a:ext cx="4058532" cy="33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Automating performance tests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4851096" cy="3362325"/>
          </a:xfrm>
        </p:spPr>
        <p:txBody>
          <a:bodyPr/>
          <a:lstStyle/>
          <a:p>
            <a:pPr marL="179388" lvl="1" indent="-179388">
              <a:spcBef>
                <a:spcPts val="0"/>
              </a:spcBef>
              <a:spcAft>
                <a:spcPts val="300"/>
              </a:spcAft>
            </a:pPr>
            <a:r>
              <a:rPr lang="en-US" sz="1400" dirty="0"/>
              <a:t>Measure what is measurable and what is not measurable – Make measurable” -</a:t>
            </a:r>
            <a:r>
              <a:rPr lang="pl-PL" sz="1400" dirty="0"/>
              <a:t> </a:t>
            </a:r>
            <a:r>
              <a:rPr lang="en-US" sz="1400" dirty="0"/>
              <a:t>Galileo </a:t>
            </a:r>
            <a:r>
              <a:rPr lang="en-US" sz="1400" dirty="0"/>
              <a:t>Galilei</a:t>
            </a:r>
            <a:endParaRPr lang="pl-PL" sz="1400" dirty="0"/>
          </a:p>
          <a:p>
            <a:pPr marL="179388" lvl="1" indent="-179388">
              <a:spcBef>
                <a:spcPts val="0"/>
              </a:spcBef>
              <a:spcAft>
                <a:spcPts val="300"/>
              </a:spcAft>
            </a:pPr>
            <a:endParaRPr lang="en-GB" altLang="de-DE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Why automation is the best choise for that types of tests:</a:t>
            </a:r>
          </a:p>
          <a:p>
            <a:pPr lvl="1"/>
            <a:r>
              <a:rPr lang="pl-PL" dirty="0"/>
              <a:t>Hard to perform manually</a:t>
            </a:r>
            <a:endParaRPr lang="de-DE" dirty="0"/>
          </a:p>
          <a:p>
            <a:pPr lvl="1"/>
            <a:r>
              <a:rPr lang="pl-PL" dirty="0"/>
              <a:t>Hard to measure manually</a:t>
            </a:r>
          </a:p>
          <a:p>
            <a:pPr lvl="1"/>
            <a:r>
              <a:rPr lang="pl-PL" dirty="0"/>
              <a:t>Hard to repeat </a:t>
            </a:r>
            <a:r>
              <a:rPr lang="pl-PL" dirty="0" smtClean="0"/>
              <a:t>manually</a:t>
            </a:r>
          </a:p>
          <a:p>
            <a:pPr lvl="1"/>
            <a:endParaRPr lang="pl-PL" dirty="0" smtClean="0"/>
          </a:p>
          <a:p>
            <a:pPr lvl="1"/>
            <a:endParaRPr lang="de-DE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Performance testing tools can 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Simulate real or stress performance scenarios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Monitor and report the metrics and fails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Introduction to performance tests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97" y="1119187"/>
            <a:ext cx="3073639" cy="30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" y="1851502"/>
            <a:ext cx="6908298" cy="1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JMeter ?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52" y="1726629"/>
            <a:ext cx="4690219" cy="3035673"/>
          </a:xfrm>
          <a:prstGeom prst="rect">
            <a:avLst/>
          </a:prstGeom>
        </p:spPr>
      </p:pic>
      <p:grpSp>
        <p:nvGrpSpPr>
          <p:cNvPr id="11" name="Grupa 20"/>
          <p:cNvGrpSpPr/>
          <p:nvPr/>
        </p:nvGrpSpPr>
        <p:grpSpPr>
          <a:xfrm>
            <a:off x="651865" y="1244421"/>
            <a:ext cx="4614529" cy="2722562"/>
            <a:chOff x="778912" y="954254"/>
            <a:chExt cx="7738317" cy="5374674"/>
          </a:xfrm>
        </p:grpSpPr>
        <p:sp>
          <p:nvSpPr>
            <p:cNvPr id="12" name="Shape 97"/>
            <p:cNvSpPr/>
            <p:nvPr/>
          </p:nvSpPr>
          <p:spPr>
            <a:xfrm>
              <a:off x="6733926" y="954254"/>
              <a:ext cx="1783303" cy="164564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4" name="Shape 99"/>
            <p:cNvSpPr/>
            <p:nvPr/>
          </p:nvSpPr>
          <p:spPr>
            <a:xfrm rot="960164">
              <a:off x="778912" y="4949421"/>
              <a:ext cx="1796756" cy="137950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cxnSp>
          <p:nvCxnSpPr>
            <p:cNvPr id="15" name="Łącznik prosty 16"/>
            <p:cNvCxnSpPr/>
            <p:nvPr/>
          </p:nvCxnSpPr>
          <p:spPr>
            <a:xfrm flipV="1">
              <a:off x="2389909" y="2471024"/>
              <a:ext cx="4432439" cy="2578958"/>
            </a:xfrm>
            <a:prstGeom prst="line">
              <a:avLst/>
            </a:prstGeom>
            <a:ln w="28575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ięciokąt 17"/>
            <p:cNvSpPr/>
            <p:nvPr/>
          </p:nvSpPr>
          <p:spPr>
            <a:xfrm rot="14317577">
              <a:off x="4760803" y="3084681"/>
              <a:ext cx="893544" cy="404447"/>
            </a:xfrm>
            <a:prstGeom prst="homePlate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pic>
          <p:nvPicPr>
            <p:cNvPr id="17" name="Obraz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16403">
              <a:off x="3660010" y="1985244"/>
              <a:ext cx="1876425" cy="895350"/>
            </a:xfrm>
            <a:prstGeom prst="rect">
              <a:avLst/>
            </a:prstGeom>
          </p:spPr>
        </p:pic>
        <p:pic>
          <p:nvPicPr>
            <p:cNvPr id="18" name="Obraz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4" y="4607169"/>
              <a:ext cx="1514475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73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 – getting familiar with the 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024521"/>
            <a:ext cx="6383450" cy="1483729"/>
          </a:xfrm>
        </p:spPr>
        <p:txBody>
          <a:bodyPr>
            <a:normAutofit/>
          </a:bodyPr>
          <a:lstStyle/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Ensure that you have JDK installed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Ensure that JAVA_HOME is properly set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/>
              <a:t>Download Jmeter </a:t>
            </a:r>
            <a:r>
              <a:rPr lang="pl-PL" dirty="0" smtClean="0"/>
              <a:t>2.13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Unzip and run executable jar file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Add Thread Group to the Test Plan</a:t>
            </a:r>
            <a:endParaRPr lang="pl-PL" dirty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Get familiar with the structure and elements that can be added to the Thread Group</a:t>
            </a: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sp>
        <p:nvSpPr>
          <p:cNvPr id="7" name="Inhaltsplatzhalter 4"/>
          <p:cNvSpPr>
            <a:spLocks noGrp="1"/>
          </p:cNvSpPr>
          <p:nvPr>
            <p:ph idx="1"/>
          </p:nvPr>
        </p:nvSpPr>
        <p:spPr>
          <a:xfrm>
            <a:off x="3651153" y="3181935"/>
            <a:ext cx="5053264" cy="11614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www.oracle.com/technetwork/java/javase/downloads/jdk8-downloads-2133151.html</a:t>
            </a:r>
            <a:endParaRPr lang="pl-PL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/>
              <a:t>e</a:t>
            </a:r>
            <a:r>
              <a:rPr lang="pl-PL" dirty="0" smtClean="0"/>
              <a:t>cho %JAVA_HOME%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set </a:t>
            </a:r>
            <a:r>
              <a:rPr lang="pl-PL" dirty="0"/>
              <a:t>JAVA_HOME = C:\Program </a:t>
            </a:r>
            <a:r>
              <a:rPr lang="pl-PL" dirty="0" smtClean="0"/>
              <a:t>Files\Java\jdk1.8.0_xx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>
                <a:hlinkClick r:id="rId4"/>
              </a:rPr>
              <a:t>http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jmeter.apache.org/download_jmeter.cgi</a:t>
            </a: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schemas.microsoft.com/office/infopath/2007/PartnerControls"/>
    <ds:schemaRef ds:uri="http://purl.org/dc/dcmitype/"/>
    <ds:schemaRef ds:uri="http://www.w3.org/XML/1998/namespace"/>
    <ds:schemaRef ds:uri="727178e8-9586-4f49-8e7b-77af9c2fb085"/>
    <ds:schemaRef ds:uri="e44e039f-c551-4112-981c-456f1b630ef1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Students materials - 7 - Test automation with Jmeter</Template>
  <TotalTime>1670</TotalTime>
  <Words>1166</Words>
  <Application>Microsoft Office PowerPoint</Application>
  <PresentationFormat>On-screen Show (16:9)</PresentationFormat>
  <Paragraphs>259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CourierNewPSMT</vt:lpstr>
      <vt:lpstr>Wingdings</vt:lpstr>
      <vt:lpstr>GFT_Master_Template</vt:lpstr>
      <vt:lpstr>think-cell Folie</vt:lpstr>
      <vt:lpstr>Test automation with Jmeter</vt:lpstr>
      <vt:lpstr>PowerPoint Presentation</vt:lpstr>
      <vt:lpstr>Non-functional testing</vt:lpstr>
      <vt:lpstr>Types of performance testing</vt:lpstr>
      <vt:lpstr>Testing pyramid - automation</vt:lpstr>
      <vt:lpstr>Automating performance tests</vt:lpstr>
      <vt:lpstr>PowerPoint Presentation</vt:lpstr>
      <vt:lpstr>Why JMeter ?</vt:lpstr>
      <vt:lpstr>Task 1 – getting familiar with the tool</vt:lpstr>
      <vt:lpstr>Task 1 – getting familiar with the tool</vt:lpstr>
      <vt:lpstr>Task 2 – Create simple JavaRequest</vt:lpstr>
      <vt:lpstr>Task 3a – Prepare application</vt:lpstr>
      <vt:lpstr>Task 3b – Using HTTP Request retrieve a JAVA question</vt:lpstr>
      <vt:lpstr>Task 3c – Using HTTP Request [POST] register new user</vt:lpstr>
      <vt:lpstr>Other JMeter posibilities</vt:lpstr>
      <vt:lpstr>Links and materials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with Jmeter</dc:title>
  <dc:creator>Rafal Nikiel</dc:creator>
  <cp:lastModifiedBy>Rafal Nikiel</cp:lastModifiedBy>
  <cp:revision>47</cp:revision>
  <dcterms:created xsi:type="dcterms:W3CDTF">2015-11-17T22:29:08Z</dcterms:created>
  <dcterms:modified xsi:type="dcterms:W3CDTF">2015-11-20T02:06:57Z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