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23"/>
  </p:notesMasterIdLst>
  <p:handoutMasterIdLst>
    <p:handoutMasterId r:id="rId24"/>
  </p:handoutMasterIdLst>
  <p:sldIdLst>
    <p:sldId id="286" r:id="rId6"/>
    <p:sldId id="300" r:id="rId7"/>
    <p:sldId id="330" r:id="rId8"/>
    <p:sldId id="303" r:id="rId9"/>
    <p:sldId id="332" r:id="rId10"/>
    <p:sldId id="331" r:id="rId11"/>
    <p:sldId id="333" r:id="rId12"/>
    <p:sldId id="306" r:id="rId13"/>
    <p:sldId id="334" r:id="rId14"/>
    <p:sldId id="336" r:id="rId15"/>
    <p:sldId id="337" r:id="rId16"/>
    <p:sldId id="338" r:id="rId17"/>
    <p:sldId id="339" r:id="rId18"/>
    <p:sldId id="341" r:id="rId19"/>
    <p:sldId id="342" r:id="rId20"/>
    <p:sldId id="343" r:id="rId21"/>
    <p:sldId id="324" r:id="rId2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 autoAdjust="0"/>
    <p:restoredTop sz="86421" autoAdjust="0"/>
  </p:normalViewPr>
  <p:slideViewPr>
    <p:cSldViewPr snapToGrid="0" snapToObjects="1">
      <p:cViewPr varScale="1">
        <p:scale>
          <a:sx n="113" d="100"/>
          <a:sy n="113" d="100"/>
        </p:scale>
        <p:origin x="1098" y="96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-22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26.11.2015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26.11.2015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25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65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de-DE" sz="800" dirty="0" smtClean="0">
                <a:solidFill>
                  <a:srgbClr val="C8C8C8"/>
                </a:solidFill>
              </a:rPr>
              <a:t>03.09.2015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registrationfor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Foundations of software testing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205458"/>
          </a:xfrm>
        </p:spPr>
        <p:txBody>
          <a:bodyPr/>
          <a:lstStyle/>
          <a:p>
            <a:r>
              <a:rPr lang="en-US" b="0" noProof="0" dirty="0" smtClean="0"/>
              <a:t>Introduction to test automation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21.08.2015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Opening and verifying page status before the test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Before the test is started we need to request the tested page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smtClean="0"/>
              <a:t>open</a:t>
            </a:r>
            <a:r>
              <a:rPr lang="en-US" altLang="de-DE" noProof="0" dirty="0" smtClean="0"/>
              <a:t> command opens </a:t>
            </a:r>
            <a:r>
              <a:rPr lang="en-US" altLang="de-DE" noProof="0" dirty="0" err="1" smtClean="0"/>
              <a:t>url</a:t>
            </a:r>
            <a:r>
              <a:rPr lang="en-US" altLang="de-DE" noProof="0" dirty="0" smtClean="0"/>
              <a:t> that is specified in the target section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Even Selenium IDE will warn us in case of response with 4xx or 5xx codes, it is a good practice to check if requested page was actually opened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err="1" smtClean="0"/>
              <a:t>verifyTitle</a:t>
            </a:r>
            <a:r>
              <a:rPr lang="en-US" altLang="de-DE" b="1" noProof="0" dirty="0" smtClean="0"/>
              <a:t> </a:t>
            </a:r>
            <a:r>
              <a:rPr lang="en-US" altLang="de-DE" noProof="0" dirty="0" smtClean="0"/>
              <a:t>command can be used if page title is the same as value specified in the target field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94" y="1123481"/>
            <a:ext cx="3500926" cy="33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Typing text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One of the typical interaction is inserting texts into form fields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smtClean="0"/>
              <a:t>type</a:t>
            </a:r>
            <a:r>
              <a:rPr lang="en-US" altLang="de-DE" noProof="0" dirty="0" smtClean="0"/>
              <a:t> command insert value text into input field specified in the target property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Input fields can be selected based 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name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css</a:t>
            </a:r>
            <a:r>
              <a:rPr lang="en-US" altLang="de-DE" noProof="0" dirty="0" smtClean="0"/>
              <a:t> path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xpath</a:t>
            </a:r>
            <a:r>
              <a:rPr lang="en-US" altLang="de-DE" noProof="0" dirty="0" smtClean="0"/>
              <a:t> path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Exaple</a:t>
            </a:r>
            <a:r>
              <a:rPr lang="en-US" altLang="de-DE" noProof="0" dirty="0" smtClean="0"/>
              <a:t> target properties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name=</a:t>
            </a:r>
            <a:r>
              <a:rPr lang="en-US" altLang="de-DE" noProof="0" dirty="0" err="1" smtClean="0"/>
              <a:t>firstName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css</a:t>
            </a:r>
            <a:r>
              <a:rPr lang="en-US" altLang="de-DE" noProof="0" dirty="0" smtClean="0"/>
              <a:t>=input[name="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xpath</a:t>
            </a:r>
            <a:r>
              <a:rPr lang="en-US" altLang="de-DE" noProof="0" dirty="0" smtClean="0"/>
              <a:t>=//input[name="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69" y="1123715"/>
            <a:ext cx="35009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Clicking on elements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Selenium allows for clicking on check, radio and regular buttons as well as links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smtClean="0"/>
              <a:t>click </a:t>
            </a:r>
            <a:r>
              <a:rPr lang="en-US" altLang="de-DE" noProof="0" dirty="0" smtClean="0"/>
              <a:t> command simulates left click on the element specified in the target property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Elements can be selected based 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name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css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xpath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linkText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69" y="1119187"/>
            <a:ext cx="35009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Verifying texts and presence of elements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At some point in test it is required to check if performer actions like submitting the form results in correct change of application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err="1" smtClean="0"/>
              <a:t>verifyText</a:t>
            </a:r>
            <a:r>
              <a:rPr lang="en-US" altLang="de-DE" b="1" noProof="0" dirty="0" smtClean="0"/>
              <a:t> </a:t>
            </a:r>
            <a:r>
              <a:rPr lang="en-US" altLang="de-DE" noProof="0" dirty="0" smtClean="0"/>
              <a:t>command checks if text of the value property is visible in the element specified by selector in target property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err="1" smtClean="0"/>
              <a:t>verifyElementPresent</a:t>
            </a:r>
            <a:r>
              <a:rPr lang="en-US" altLang="de-DE" b="1" noProof="0" dirty="0" smtClean="0"/>
              <a:t> </a:t>
            </a:r>
            <a:r>
              <a:rPr lang="en-US" altLang="de-DE" noProof="0" dirty="0" smtClean="0"/>
              <a:t>command checks element specified by selector in target property exists in the DOM tree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Elements can be selected based 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name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css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xpath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linkText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93" y="1119187"/>
            <a:ext cx="35009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Using variables and JavaScript 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JavaScript can be used at various places to perform more actions that are not available via standard Selenium IDE command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One of the option is storing values generated by JavaScript code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store command can be used to store value in the variable under name specified in the value property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Stored variable can be later used by ${</a:t>
            </a:r>
            <a:r>
              <a:rPr lang="en-US" altLang="de-DE" noProof="0" dirty="0" err="1" smtClean="0"/>
              <a:t>varName</a:t>
            </a:r>
            <a:r>
              <a:rPr lang="en-US" altLang="de-DE" noProof="0" dirty="0" smtClean="0"/>
              <a:t>} statement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46" y="1119187"/>
            <a:ext cx="350092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Waiting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Sometimes performing action requires some time and test needs to wait until application finish the task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smtClean="0"/>
              <a:t>pause </a:t>
            </a:r>
            <a:r>
              <a:rPr lang="en-US" altLang="de-DE" noProof="0" dirty="0" smtClean="0"/>
              <a:t>command can be used to wait specified amount of time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varius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waitForXXX</a:t>
            </a:r>
            <a:r>
              <a:rPr lang="en-US" altLang="de-DE" noProof="0" dirty="0" smtClean="0"/>
              <a:t> commands can be used in order to wait for an event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17" y="1119187"/>
            <a:ext cx="350092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Install Selenium IDE add on</a:t>
            </a:r>
            <a:endParaRPr lang="pl-PL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Create</a:t>
            </a:r>
            <a:r>
              <a:rPr lang="pl-PL" altLang="de-DE" dirty="0" smtClean="0"/>
              <a:t> one test </a:t>
            </a:r>
            <a:r>
              <a:rPr lang="pl-PL" altLang="de-DE" dirty="0" err="1" smtClean="0"/>
              <a:t>suite</a:t>
            </a:r>
            <a:endParaRPr lang="en-US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Record tests that will check if application behavior is correct when correct and incorrect answers are submitted.</a:t>
            </a:r>
            <a:endParaRPr lang="pl-PL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Modify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tests</a:t>
            </a:r>
            <a:r>
              <a:rPr lang="pl-PL" altLang="de-DE" dirty="0" smtClean="0"/>
              <a:t> in order to run </a:t>
            </a:r>
            <a:r>
              <a:rPr lang="pl-PL" altLang="de-DE" dirty="0" err="1" smtClean="0"/>
              <a:t>them</a:t>
            </a:r>
            <a:r>
              <a:rPr lang="pl-PL" altLang="de-DE" dirty="0" smtClean="0"/>
              <a:t> on </a:t>
            </a:r>
            <a:r>
              <a:rPr lang="pl-PL" altLang="de-DE" dirty="0" err="1" smtClean="0"/>
              <a:t>demand</a:t>
            </a:r>
            <a:endParaRPr lang="pl-PL" altLang="de-DE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 smtClean="0"/>
              <a:t>Store</a:t>
            </a:r>
            <a:r>
              <a:rPr lang="pl-PL" altLang="de-DE" noProof="0" dirty="0" smtClean="0"/>
              <a:t> </a:t>
            </a:r>
            <a:r>
              <a:rPr lang="pl-PL" altLang="de-DE" noProof="0" smtClean="0"/>
              <a:t>tests </a:t>
            </a:r>
            <a:r>
              <a:rPr lang="pl-PL" altLang="de-DE" noProof="0" dirty="0" smtClean="0"/>
              <a:t>in the </a:t>
            </a:r>
            <a:r>
              <a:rPr lang="pl-PL" altLang="de-DE" noProof="0" dirty="0" err="1" smtClean="0"/>
              <a:t>repository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17" y="1119187"/>
            <a:ext cx="350092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677108"/>
          </a:xfrm>
        </p:spPr>
        <p:txBody>
          <a:bodyPr/>
          <a:lstStyle/>
          <a:p>
            <a:r>
              <a:rPr lang="en-US" noProof="0" dirty="0" smtClean="0"/>
              <a:t>GFT</a:t>
            </a:r>
          </a:p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Email: Jacek.okrojek@gft.com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588"/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000"/>
            <a:r>
              <a:rPr lang="en-US" noProof="0" dirty="0" smtClean="0"/>
              <a:t>General information</a:t>
            </a:r>
          </a:p>
          <a:p>
            <a:pPr marL="360000"/>
            <a:r>
              <a:rPr lang="en-US" noProof="0" dirty="0" smtClean="0"/>
              <a:t>Testing Web applications</a:t>
            </a:r>
          </a:p>
          <a:p>
            <a:pPr marL="360000"/>
            <a:r>
              <a:rPr lang="en-US" noProof="0" dirty="0" smtClean="0"/>
              <a:t>Selenium IDE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Objective of test automation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55474" cy="336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b="0" noProof="0" dirty="0" smtClean="0"/>
              <a:t>Automate frequently executed tests</a:t>
            </a:r>
          </a:p>
          <a:p>
            <a:pPr lvl="1"/>
            <a:r>
              <a:rPr lang="en-US" noProof="0" dirty="0" smtClean="0"/>
              <a:t>Smoke tests – smoke test should be executed after each build to ensure that application is stable enough for testing</a:t>
            </a:r>
          </a:p>
          <a:p>
            <a:pPr lvl="1"/>
            <a:r>
              <a:rPr lang="en-US" noProof="0" dirty="0" smtClean="0"/>
              <a:t>Regression test – ensuring that old functions were not negatively affected by new features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Increase test coverage</a:t>
            </a:r>
          </a:p>
          <a:p>
            <a:pPr lvl="1"/>
            <a:r>
              <a:rPr lang="en-US" altLang="de-DE" noProof="0" dirty="0" smtClean="0"/>
              <a:t>Execution of tests that are difficult or impossible to perform manually (typically this applies to performance, security)</a:t>
            </a:r>
          </a:p>
          <a:p>
            <a:pPr lvl="1"/>
            <a:r>
              <a:rPr lang="en-US" altLang="de-DE" noProof="0" dirty="0" smtClean="0"/>
              <a:t>Execution much bigger number for test cases</a:t>
            </a:r>
          </a:p>
          <a:p>
            <a:pPr marL="0" indent="0">
              <a:buNone/>
            </a:pPr>
            <a:endParaRPr lang="en-US" altLang="de-DE" b="0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General information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Testing pyramid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2618396" cy="336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b="0" noProof="0" dirty="0" smtClean="0"/>
              <a:t>Testing pyramid represents proportion between various levels of test</a:t>
            </a:r>
          </a:p>
          <a:p>
            <a:pPr lvl="1"/>
            <a:r>
              <a:rPr lang="en-US" noProof="0" dirty="0" smtClean="0"/>
              <a:t>Applies to automated and manual tests</a:t>
            </a:r>
          </a:p>
          <a:p>
            <a:pPr lvl="1"/>
            <a:r>
              <a:rPr lang="en-US" noProof="0" dirty="0" smtClean="0"/>
              <a:t>Guideline for efficient testing</a:t>
            </a:r>
          </a:p>
          <a:p>
            <a:pPr lvl="1"/>
            <a:r>
              <a:rPr lang="en-US" noProof="0" dirty="0" smtClean="0"/>
              <a:t>Reduce time spend on creation and maintenance</a:t>
            </a:r>
            <a:endParaRPr lang="en-US" altLang="de-DE" noProof="0" dirty="0" smtClean="0"/>
          </a:p>
          <a:p>
            <a:pPr lvl="1"/>
            <a:endParaRPr lang="en-US" altLang="de-DE" noProof="0" dirty="0" smtClean="0"/>
          </a:p>
          <a:p>
            <a:endParaRPr lang="en-US" altLang="de-DE" b="0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General information</a:t>
            </a:r>
            <a:endParaRPr lang="en-US" noProof="0" dirty="0"/>
          </a:p>
        </p:txBody>
      </p:sp>
      <p:sp>
        <p:nvSpPr>
          <p:cNvPr id="8" name="Isosceles Triangle 2"/>
          <p:cNvSpPr/>
          <p:nvPr/>
        </p:nvSpPr>
        <p:spPr bwMode="auto">
          <a:xfrm>
            <a:off x="3056546" y="1021962"/>
            <a:ext cx="3630440" cy="312969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10"/>
          <p:cNvCxnSpPr/>
          <p:nvPr/>
        </p:nvCxnSpPr>
        <p:spPr bwMode="auto">
          <a:xfrm>
            <a:off x="4215627" y="2235126"/>
            <a:ext cx="1318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11"/>
          <p:cNvCxnSpPr/>
          <p:nvPr/>
        </p:nvCxnSpPr>
        <p:spPr bwMode="auto">
          <a:xfrm>
            <a:off x="3608107" y="3254402"/>
            <a:ext cx="25168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 bwMode="auto">
          <a:xfrm>
            <a:off x="5615931" y="2230248"/>
            <a:ext cx="3077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20"/>
          <p:cNvCxnSpPr/>
          <p:nvPr/>
        </p:nvCxnSpPr>
        <p:spPr bwMode="auto">
          <a:xfrm>
            <a:off x="6227617" y="3254402"/>
            <a:ext cx="246600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22"/>
          <p:cNvSpPr txBox="1"/>
          <p:nvPr/>
        </p:nvSpPr>
        <p:spPr bwMode="auto">
          <a:xfrm>
            <a:off x="4477886" y="1707488"/>
            <a:ext cx="8146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System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4" name="TextBox 23"/>
          <p:cNvSpPr txBox="1"/>
          <p:nvPr/>
        </p:nvSpPr>
        <p:spPr bwMode="auto">
          <a:xfrm>
            <a:off x="4312361" y="2583989"/>
            <a:ext cx="11456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Integration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" name="TextBox 24"/>
          <p:cNvSpPr txBox="1"/>
          <p:nvPr/>
        </p:nvSpPr>
        <p:spPr bwMode="auto">
          <a:xfrm>
            <a:off x="4342940" y="3601697"/>
            <a:ext cx="11456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Unit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6" name="TextBox 25"/>
          <p:cNvSpPr txBox="1"/>
          <p:nvPr/>
        </p:nvSpPr>
        <p:spPr bwMode="auto">
          <a:xfrm>
            <a:off x="5812432" y="1702601"/>
            <a:ext cx="45073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Performed on fully integrated system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7" name="TextBox 26"/>
          <p:cNvSpPr txBox="1"/>
          <p:nvPr/>
        </p:nvSpPr>
        <p:spPr bwMode="auto">
          <a:xfrm>
            <a:off x="7460620" y="3485845"/>
            <a:ext cx="2835121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Performed on a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single unit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8" name="TextBox 27"/>
          <p:cNvSpPr txBox="1"/>
          <p:nvPr/>
        </p:nvSpPr>
        <p:spPr bwMode="auto">
          <a:xfrm>
            <a:off x="6591868" y="2528407"/>
            <a:ext cx="3337874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Well... everything </a:t>
            </a:r>
            <a:r>
              <a:rPr lang="pl-PL" sz="1400" dirty="0" err="1" smtClean="0">
                <a:solidFill>
                  <a:schemeClr val="accent1"/>
                </a:solidFill>
              </a:rPr>
              <a:t>between</a:t>
            </a:r>
            <a:r>
              <a:rPr lang="pl-PL" sz="1400" dirty="0" smtClean="0">
                <a:solidFill>
                  <a:schemeClr val="accent1"/>
                </a:solidFill>
              </a:rPr>
              <a:t>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 smtClean="0">
                <a:solidFill>
                  <a:schemeClr val="accent1"/>
                </a:solidFill>
              </a:rPr>
              <a:t>system and unit tests</a:t>
            </a:r>
            <a:endParaRPr lang="en-GB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Interacting with web application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In order to interact with web application (get or set texts and perform other actions) we need to have technology that allows for selecting element for interaction, typically we can use: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HTML tag elements like id, name or link text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CSS selectors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XPATH selectors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Image recognition</a:t>
            </a:r>
          </a:p>
          <a:p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Testing Web application</a:t>
            </a:r>
            <a:endParaRPr lang="en-US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179388">
              <a:buNone/>
            </a:pPr>
            <a:r>
              <a:rPr lang="en-US" noProof="0" dirty="0" smtClean="0"/>
              <a:t>&lt;html&gt;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</a:t>
            </a:r>
            <a:r>
              <a:rPr lang="en-US" noProof="0" dirty="0" err="1" smtClean="0"/>
              <a:t>rf</a:t>
            </a:r>
            <a:r>
              <a:rPr lang="en-US" noProof="0" dirty="0" smtClean="0"/>
              <a:t>-logo" &gt;Rule Financial - The Sector Specialists&lt;/div&gt;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first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firstName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first name using only alphabetic letters. The length required is between 1 and 20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last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lastName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last name using only alphabetic letters. The length required is between 1 and 40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&lt;/html&gt;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27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 selectors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Notation that allows for selecting HTML elements base on the tag names and attributes: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.</a:t>
            </a:r>
            <a:r>
              <a:rPr lang="en-US" altLang="de-DE" noProof="0" dirty="0" err="1" smtClean="0"/>
              <a:t>rf</a:t>
            </a:r>
            <a:r>
              <a:rPr lang="en-US" altLang="de-DE" noProof="0" dirty="0" smtClean="0"/>
              <a:t>-logo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div.rf</a:t>
            </a:r>
            <a:r>
              <a:rPr lang="en-US" altLang="de-DE" noProof="0" dirty="0" smtClean="0"/>
              <a:t>-logo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div.control</a:t>
            </a:r>
            <a:r>
              <a:rPr lang="en-US" altLang="de-DE" noProof="0" dirty="0" smtClean="0"/>
              <a:t>-group input[name="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lvl="1"/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Testing Web application</a:t>
            </a:r>
            <a:endParaRPr lang="en-US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179388">
              <a:buNone/>
            </a:pPr>
            <a:r>
              <a:rPr lang="en-US" noProof="0" dirty="0" smtClean="0"/>
              <a:t>&lt;html&gt;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</a:t>
            </a:r>
            <a:r>
              <a:rPr lang="en-US" noProof="0" dirty="0" err="1" smtClean="0"/>
              <a:t>rf</a:t>
            </a:r>
            <a:r>
              <a:rPr lang="en-US" noProof="0" dirty="0" smtClean="0"/>
              <a:t>-logo" &gt;Rule Financial - The Sector Specialists&lt;/div&gt;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first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firstName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first name using only alphabetic letters. The length required is between 1 and 20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last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lastName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last name using only alphabetic letters. The length required is between 1 and 40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&lt;/html&gt;</a:t>
            </a:r>
          </a:p>
          <a:p>
            <a:pPr marL="0" indent="0" defTabSz="179388">
              <a:spcBef>
                <a:spcPts val="0"/>
              </a:spcBef>
              <a:spcAft>
                <a:spcPts val="30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89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XPath</a:t>
            </a:r>
            <a:r>
              <a:rPr lang="en-US" noProof="0" dirty="0" smtClean="0"/>
              <a:t> selectors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Notation that allows for selecting XML elements base on the tag names and attributes: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/html/div[1]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/html/div[2]/div/label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/html/div[2]/div/input[@name="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//input[@name="</a:t>
            </a:r>
            <a:r>
              <a:rPr lang="en-US" altLang="de-DE" noProof="0" dirty="0" err="1" smtClean="0"/>
              <a:t>firstName</a:t>
            </a:r>
            <a:r>
              <a:rPr lang="en-US" altLang="de-DE" noProof="0" dirty="0" smtClean="0"/>
              <a:t>"]</a:t>
            </a:r>
            <a:endParaRPr lang="pl-PL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 smtClean="0"/>
              <a:t>//</a:t>
            </a:r>
            <a:r>
              <a:rPr lang="pl-PL" altLang="de-DE" dirty="0" err="1" smtClean="0"/>
              <a:t>lable</a:t>
            </a:r>
            <a:r>
              <a:rPr lang="pl-PL" altLang="de-DE" dirty="0" smtClean="0"/>
              <a:t>[</a:t>
            </a:r>
            <a:r>
              <a:rPr lang="pl-PL" altLang="de-DE" dirty="0" err="1" smtClean="0"/>
              <a:t>text</a:t>
            </a:r>
            <a:r>
              <a:rPr lang="pl-PL" altLang="de-DE" dirty="0" smtClean="0"/>
              <a:t>()="</a:t>
            </a:r>
            <a:r>
              <a:rPr lang="pl-PL" altLang="de-DE" dirty="0" err="1" smtClean="0"/>
              <a:t>Your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first</a:t>
            </a:r>
            <a:r>
              <a:rPr lang="pl-PL" altLang="de-DE" dirty="0" smtClean="0"/>
              <a:t> </a:t>
            </a:r>
            <a:r>
              <a:rPr lang="pl-PL" altLang="de-DE" dirty="0" err="1" smtClean="0"/>
              <a:t>name</a:t>
            </a:r>
            <a:r>
              <a:rPr lang="pl-PL" altLang="de-DE" dirty="0" smtClean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smtClean="0"/>
              <a:t>(//</a:t>
            </a:r>
            <a:r>
              <a:rPr lang="pl-PL" altLang="de-DE" noProof="0" dirty="0" err="1" smtClean="0"/>
              <a:t>button</a:t>
            </a:r>
            <a:r>
              <a:rPr lang="pl-PL" altLang="de-DE" noProof="0" dirty="0" smtClean="0"/>
              <a:t>)[3]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XPath</a:t>
            </a:r>
            <a:r>
              <a:rPr lang="en-US" altLang="de-DE" noProof="0" dirty="0" smtClean="0"/>
              <a:t> allows us to select elements based on its index in the DOM tree</a:t>
            </a:r>
          </a:p>
          <a:p>
            <a:pPr lvl="1"/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Testing Web application</a:t>
            </a:r>
            <a:endParaRPr lang="en-US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179388">
              <a:buNone/>
            </a:pPr>
            <a:r>
              <a:rPr lang="en-US" noProof="0" dirty="0" smtClean="0"/>
              <a:t>&lt;html&gt;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</a:t>
            </a:r>
            <a:r>
              <a:rPr lang="en-US" noProof="0" dirty="0" err="1" smtClean="0"/>
              <a:t>rf</a:t>
            </a:r>
            <a:r>
              <a:rPr lang="en-US" noProof="0" dirty="0" smtClean="0"/>
              <a:t>-logo" &gt;Rule Financial - The Sector Specialists&lt;/div&gt;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first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firstName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first name using only alphabetic letters. The length required is between 1 and 20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&lt;label&gt;Your last name&lt;/label&gt;</a:t>
            </a:r>
          </a:p>
          <a:p>
            <a:pPr marL="0" indent="0" defTabSz="179388">
              <a:buNone/>
            </a:pPr>
            <a:r>
              <a:rPr lang="en-US" noProof="0" dirty="0" smtClean="0"/>
              <a:t>			&lt;input class="</a:t>
            </a:r>
            <a:r>
              <a:rPr lang="en-US" noProof="0" dirty="0" err="1" smtClean="0"/>
              <a:t>gwt-TextBox</a:t>
            </a:r>
            <a:r>
              <a:rPr lang="en-US" noProof="0" dirty="0" smtClean="0"/>
              <a:t>" type="text" name="</a:t>
            </a:r>
            <a:r>
              <a:rPr lang="en-US" noProof="0" dirty="0" err="1" smtClean="0"/>
              <a:t>lastName</a:t>
            </a:r>
            <a:r>
              <a:rPr lang="en-US" noProof="0" dirty="0" smtClean="0"/>
              <a:t>"&gt;</a:t>
            </a:r>
          </a:p>
          <a:p>
            <a:pPr marL="539750" indent="0" defTabSz="179388">
              <a:buNone/>
            </a:pPr>
            <a:r>
              <a:rPr lang="en-US" noProof="0" dirty="0" smtClean="0"/>
              <a:t>&lt;div class="</a:t>
            </a:r>
            <a:r>
              <a:rPr lang="en-US" noProof="0" dirty="0" err="1" smtClean="0"/>
              <a:t>gwt</a:t>
            </a:r>
            <a:r>
              <a:rPr lang="en-US" noProof="0" dirty="0" smtClean="0"/>
              <a:t>-Label" style="display: none;" aria-hidden="true"&gt;Please provide your last name using only alphabetic letters. The length required is between 1 and 40 characters.&lt;/div&gt;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	&lt;/div&gt;</a:t>
            </a:r>
          </a:p>
          <a:p>
            <a:pPr marL="0" indent="0" defTabSz="179388">
              <a:buNone/>
            </a:pPr>
            <a:r>
              <a:rPr lang="en-US" noProof="0" dirty="0" smtClean="0"/>
              <a:t>&lt;/html&gt;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4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Install following tools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Firefox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Firebug add-on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 smtClean="0"/>
              <a:t>Firepath</a:t>
            </a:r>
            <a:r>
              <a:rPr lang="en-US" altLang="de-DE" noProof="0" dirty="0" smtClean="0"/>
              <a:t> add-on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Download and start test application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Open </a:t>
            </a:r>
            <a:r>
              <a:rPr lang="en-US" altLang="de-DE" noProof="0" dirty="0" smtClean="0">
                <a:hlinkClick r:id="rId2"/>
              </a:rPr>
              <a:t>http://localhost:8080/registrationform/</a:t>
            </a:r>
            <a:r>
              <a:rPr lang="en-US" altLang="de-DE" noProof="0" dirty="0" smtClean="0"/>
              <a:t> page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Find simplest CSS and </a:t>
            </a:r>
            <a:r>
              <a:rPr lang="en-US" altLang="de-DE" noProof="0" dirty="0" err="1" smtClean="0"/>
              <a:t>XPath</a:t>
            </a:r>
            <a:r>
              <a:rPr lang="en-US" altLang="de-DE" noProof="0" dirty="0" smtClean="0"/>
              <a:t> selectors for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Java, SQL and .NET buttons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"I hereby agree for …" text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Testing Web application</a:t>
            </a:r>
            <a:endParaRPr lang="en-US" noProof="0" dirty="0"/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5605805" y="982710"/>
            <a:ext cx="3075888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Simple but powerful tool that allows for recording, modifying and replaying actions performed on the web application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Uses simple command structure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Works on Firefox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Allows for using JavaScript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Allows for exporting tests to Java, .NET, Python and more languages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Allows for extensions (there are actually many great extensions available now)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de-DE" sz="1000" noProof="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de-DE" sz="1000" noProof="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sz="1000" noProof="0" dirty="0" smtClean="0"/>
              <a:t>References http://www.seleniumhq.org/docs/02_selenium_ide.jsp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291" y="1104428"/>
            <a:ext cx="3510453" cy="33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purl.org/dc/elements/1.1/"/>
    <ds:schemaRef ds:uri="http://schemas.microsoft.com/office/2006/metadata/properties"/>
    <ds:schemaRef ds:uri="727178e8-9586-4f49-8e7b-77af9c2fb085"/>
    <ds:schemaRef ds:uri="http://schemas.microsoft.com/office/infopath/2007/PartnerControls"/>
    <ds:schemaRef ds:uri="http://purl.org/dc/terms/"/>
    <ds:schemaRef ds:uri="e44e039f-c551-4112-981c-456f1b630ef1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199</TotalTime>
  <Words>836</Words>
  <Application>Microsoft Office PowerPoint</Application>
  <PresentationFormat>Pokaz na ekranie (16:9)</PresentationFormat>
  <Paragraphs>194</Paragraphs>
  <Slides>17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GFT_Master_Template</vt:lpstr>
      <vt:lpstr>think-cell Folie</vt:lpstr>
      <vt:lpstr>Introduction to test automation</vt:lpstr>
      <vt:lpstr>Prezentacja programu PowerPoint</vt:lpstr>
      <vt:lpstr>Objective of test automation</vt:lpstr>
      <vt:lpstr>Testing pyramid</vt:lpstr>
      <vt:lpstr>Interacting with web application</vt:lpstr>
      <vt:lpstr>CSS selectors</vt:lpstr>
      <vt:lpstr>XPath selectors</vt:lpstr>
      <vt:lpstr>Exercise</vt:lpstr>
      <vt:lpstr>Introduction</vt:lpstr>
      <vt:lpstr>Opening and verifying page status before the test</vt:lpstr>
      <vt:lpstr>Typing text</vt:lpstr>
      <vt:lpstr>Clicking on elements</vt:lpstr>
      <vt:lpstr>Verifying texts and presence of elements</vt:lpstr>
      <vt:lpstr>Using variables and JavaScript </vt:lpstr>
      <vt:lpstr>Waiting</vt:lpstr>
      <vt:lpstr>Exercise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 automation</dc:title>
  <dc:creator>Jacek Okrojek</dc:creator>
  <cp:lastModifiedBy>Jacek Okrojek</cp:lastModifiedBy>
  <cp:revision>31</cp:revision>
  <dcterms:created xsi:type="dcterms:W3CDTF">2015-11-12T20:01:24Z</dcterms:created>
  <dcterms:modified xsi:type="dcterms:W3CDTF">2015-11-26T16:59:25Z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