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16"/>
  </p:notesMasterIdLst>
  <p:handoutMasterIdLst>
    <p:handoutMasterId r:id="rId17"/>
  </p:handoutMasterIdLst>
  <p:sldIdLst>
    <p:sldId id="286" r:id="rId6"/>
    <p:sldId id="300" r:id="rId7"/>
    <p:sldId id="339" r:id="rId8"/>
    <p:sldId id="336" r:id="rId9"/>
    <p:sldId id="338" r:id="rId10"/>
    <p:sldId id="342" r:id="rId11"/>
    <p:sldId id="341" r:id="rId12"/>
    <p:sldId id="343" r:id="rId13"/>
    <p:sldId id="344" r:id="rId14"/>
    <p:sldId id="324" r:id="rId15"/>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0794" autoAdjust="0"/>
  </p:normalViewPr>
  <p:slideViewPr>
    <p:cSldViewPr snapToGrid="0" snapToObjects="1">
      <p:cViewPr varScale="1">
        <p:scale>
          <a:sx n="119" d="100"/>
          <a:sy n="119" d="100"/>
        </p:scale>
        <p:origin x="696" y="96"/>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04.12.2015</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04.12.2015</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288917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260477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393721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61868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36638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962578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Possible</a:t>
            </a:r>
            <a:r>
              <a:rPr lang="pl-PL" baseline="0" dirty="0" smtClean="0"/>
              <a:t> issues:</a:t>
            </a:r>
          </a:p>
          <a:p>
            <a:r>
              <a:rPr lang="pl-PL" baseline="0" dirty="0" smtClean="0"/>
              <a:t>Proxy</a:t>
            </a:r>
          </a:p>
          <a:p>
            <a:r>
              <a:rPr lang="pl-PL" baseline="0" dirty="0" smtClean="0"/>
              <a:t>Lack od jdk installed</a:t>
            </a:r>
          </a:p>
          <a:p>
            <a:r>
              <a:rPr lang="pl-PL" baseline="0" dirty="0" smtClean="0"/>
              <a:t>Java_home not set</a:t>
            </a:r>
          </a:p>
          <a:p>
            <a:endParaRPr lang="pl-PL" baseline="0" dirty="0" smtClean="0"/>
          </a:p>
          <a:p>
            <a:endParaRPr lang="pl-PL" dirty="0"/>
          </a:p>
        </p:txBody>
      </p:sp>
      <p:sp>
        <p:nvSpPr>
          <p:cNvPr id="4" name="Slide Number Placehold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905832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0"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0"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de-DE" sz="800" dirty="0" smtClean="0">
                <a:solidFill>
                  <a:srgbClr val="C8C8C8"/>
                </a:solidFill>
              </a:rPr>
              <a:t>03.09.2015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cekokrojek/math.uni.lodz.pl/blob/666704d06247f26925d3e1e1bb0e5bfb0c87ef61/lesson-6/rcapp.zip"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localhost:8080/registrationpanel/" TargetMode="External"/><Relationship Id="rId4" Type="http://schemas.openxmlformats.org/officeDocument/2006/relationships/hyperlink" Target="http://localhost:8080/registrationform/?contestId=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registrationpane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dev.mysql.com/downloads/file/?id=459313"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a:xfrm>
            <a:off x="976311" y="1654969"/>
            <a:ext cx="5232400" cy="169277"/>
          </a:xfrm>
        </p:spPr>
        <p:txBody>
          <a:bodyPr/>
          <a:lstStyle/>
          <a:p>
            <a:r>
              <a:rPr lang="en-US" dirty="0"/>
              <a:t>Foundations of software </a:t>
            </a:r>
            <a:r>
              <a:rPr lang="en-US" dirty="0" smtClean="0"/>
              <a:t>testing</a:t>
            </a:r>
            <a:endParaRPr lang="en-US" dirty="0"/>
          </a:p>
        </p:txBody>
      </p:sp>
      <p:sp>
        <p:nvSpPr>
          <p:cNvPr id="2" name="Titel 1"/>
          <p:cNvSpPr>
            <a:spLocks noGrp="1"/>
          </p:cNvSpPr>
          <p:nvPr>
            <p:ph type="ctrTitle"/>
          </p:nvPr>
        </p:nvSpPr>
        <p:spPr>
          <a:xfrm>
            <a:off x="942975" y="1941508"/>
            <a:ext cx="5265737" cy="1205458"/>
          </a:xfrm>
        </p:spPr>
        <p:txBody>
          <a:bodyPr/>
          <a:lstStyle/>
          <a:p>
            <a:r>
              <a:rPr lang="pl-PL" dirty="0" smtClean="0"/>
              <a:t>Jmeter – powerful testing tool</a:t>
            </a:r>
            <a:endParaRPr lang="de-DE" dirty="0"/>
          </a:p>
        </p:txBody>
      </p:sp>
      <p:sp>
        <p:nvSpPr>
          <p:cNvPr id="4" name="Textplatzhalter 3"/>
          <p:cNvSpPr>
            <a:spLocks noGrp="1"/>
          </p:cNvSpPr>
          <p:nvPr>
            <p:ph type="subTitle" idx="1"/>
          </p:nvPr>
        </p:nvSpPr>
        <p:spPr>
          <a:xfrm>
            <a:off x="976312" y="4348162"/>
            <a:ext cx="5232400" cy="338554"/>
          </a:xfrm>
        </p:spPr>
        <p:txBody>
          <a:bodyPr/>
          <a:lstStyle/>
          <a:p>
            <a:r>
              <a:rPr lang="pl-PL" dirty="0" smtClean="0"/>
              <a:t>Rafał Nikiel</a:t>
            </a:r>
            <a:endParaRPr lang="de-DE" dirty="0" smtClean="0"/>
          </a:p>
          <a:p>
            <a:r>
              <a:rPr lang="pl-PL" dirty="0" smtClean="0"/>
              <a:t>04</a:t>
            </a:r>
            <a:r>
              <a:rPr lang="de-DE" dirty="0" smtClean="0"/>
              <a:t>.</a:t>
            </a:r>
            <a:r>
              <a:rPr lang="pl-PL" dirty="0" smtClean="0"/>
              <a:t>12</a:t>
            </a:r>
            <a:r>
              <a:rPr lang="de-DE" dirty="0" smtClean="0"/>
              <a:t>.2015</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507831"/>
          </a:xfrm>
        </p:spPr>
        <p:txBody>
          <a:bodyPr/>
          <a:lstStyle/>
          <a:p>
            <a:r>
              <a:rPr lang="pl-PL" dirty="0" smtClean="0"/>
              <a:t>Rafał Nikiel</a:t>
            </a:r>
          </a:p>
          <a:p>
            <a:r>
              <a:rPr lang="pl-PL" dirty="0" smtClean="0"/>
              <a:t>GFT</a:t>
            </a:r>
          </a:p>
          <a:p>
            <a:r>
              <a:rPr lang="pl-PL" dirty="0" smtClean="0"/>
              <a:t>Rafal.Nikiel@gft.com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noAutofit/>
          </a:bodyPr>
          <a:lstStyle/>
          <a:p>
            <a:pPr marL="1588"/>
            <a:r>
              <a:rPr lang="de-DE" dirty="0"/>
              <a:t>AGENDA</a:t>
            </a:r>
          </a:p>
        </p:txBody>
      </p:sp>
      <p:sp>
        <p:nvSpPr>
          <p:cNvPr id="6" name="Textplatzhalter 5"/>
          <p:cNvSpPr>
            <a:spLocks noGrp="1"/>
          </p:cNvSpPr>
          <p:nvPr>
            <p:ph type="body" sz="quarter" idx="11"/>
          </p:nvPr>
        </p:nvSpPr>
        <p:spPr/>
        <p:txBody>
          <a:bodyPr>
            <a:normAutofit/>
          </a:bodyPr>
          <a:lstStyle/>
          <a:p>
            <a:pPr marL="360000"/>
            <a:endParaRPr lang="pl-PL" dirty="0" smtClean="0"/>
          </a:p>
          <a:p>
            <a:pPr marL="360000"/>
            <a:r>
              <a:rPr lang="pl-PL" dirty="0" smtClean="0"/>
              <a:t>Recap</a:t>
            </a:r>
            <a:endParaRPr lang="pl-PL" dirty="0"/>
          </a:p>
          <a:p>
            <a:pPr marL="360000"/>
            <a:r>
              <a:rPr lang="pl-PL" dirty="0" smtClean="0"/>
              <a:t>HTTP POST</a:t>
            </a:r>
            <a:endParaRPr lang="en-GB" dirty="0" smtClean="0"/>
          </a:p>
          <a:p>
            <a:pPr marL="360000"/>
            <a:r>
              <a:rPr lang="pl-PL" dirty="0" smtClean="0"/>
              <a:t>Database verification</a:t>
            </a:r>
            <a:endParaRPr lang="en-GB" dirty="0" smtClean="0"/>
          </a:p>
          <a:p>
            <a:pPr marL="360000"/>
            <a:r>
              <a:rPr lang="pl-PL" dirty="0" smtClean="0"/>
              <a:t>External files</a:t>
            </a:r>
          </a:p>
          <a:p>
            <a:pPr marL="360000"/>
            <a:r>
              <a:rPr lang="pl-PL" dirty="0" smtClean="0"/>
              <a:t>Performance</a:t>
            </a:r>
          </a:p>
          <a:p>
            <a:pPr marL="17100" indent="0">
              <a:buNone/>
            </a:pPr>
            <a:endParaRPr lang="en-GB" dirty="0" smtClean="0"/>
          </a:p>
          <a:p>
            <a:pPr marL="0" indent="0">
              <a:buNone/>
            </a:pPr>
            <a:endParaRPr lang="en-GB" dirty="0"/>
          </a:p>
        </p:txBody>
      </p:sp>
    </p:spTree>
    <p:extLst>
      <p:ext uri="{BB962C8B-B14F-4D97-AF65-F5344CB8AC3E}">
        <p14:creationId xmlns:p14="http://schemas.microsoft.com/office/powerpoint/2010/main" val="3273180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Other JMeter posibilities</a:t>
            </a:r>
            <a:endParaRPr lang="de-DE" dirty="0"/>
          </a:p>
        </p:txBody>
      </p:sp>
      <p:sp>
        <p:nvSpPr>
          <p:cNvPr id="5" name="Inhaltsplatzhalter 4"/>
          <p:cNvSpPr>
            <a:spLocks noGrp="1"/>
          </p:cNvSpPr>
          <p:nvPr>
            <p:ph idx="1"/>
          </p:nvPr>
        </p:nvSpPr>
        <p:spPr>
          <a:xfrm>
            <a:off x="336551" y="895350"/>
            <a:ext cx="4833590" cy="3917949"/>
          </a:xfrm>
        </p:spPr>
        <p:txBody>
          <a:bodyPr>
            <a:normAutofit/>
          </a:bodyPr>
          <a:lstStyle/>
          <a:p>
            <a:pPr marL="179388" lvl="1" indent="0">
              <a:spcBef>
                <a:spcPts val="0"/>
              </a:spcBef>
              <a:spcAft>
                <a:spcPts val="300"/>
              </a:spcAft>
              <a:buNone/>
            </a:pPr>
            <a:endParaRPr lang="pl-PL" dirty="0" smtClean="0"/>
          </a:p>
          <a:p>
            <a:r>
              <a:rPr lang="pl-PL" dirty="0" smtClean="0"/>
              <a:t>DB connections and testing</a:t>
            </a:r>
          </a:p>
          <a:p>
            <a:r>
              <a:rPr lang="pl-PL" dirty="0" smtClean="0"/>
              <a:t>Using external files to upload the data</a:t>
            </a:r>
          </a:p>
          <a:p>
            <a:r>
              <a:rPr lang="pl-PL" dirty="0" smtClean="0"/>
              <a:t>Veryfing HTM and web services responses</a:t>
            </a:r>
          </a:p>
          <a:p>
            <a:r>
              <a:rPr lang="pl-PL" dirty="0" smtClean="0"/>
              <a:t>Parsing documents</a:t>
            </a:r>
          </a:p>
          <a:p>
            <a:r>
              <a:rPr lang="pl-PL" dirty="0" smtClean="0"/>
              <a:t>Distributed performance tests</a:t>
            </a:r>
          </a:p>
          <a:p>
            <a:r>
              <a:rPr lang="pl-PL" dirty="0" smtClean="0"/>
              <a:t>Recording tests</a:t>
            </a:r>
          </a:p>
          <a:p>
            <a:r>
              <a:rPr lang="pl-PL" dirty="0" smtClean="0"/>
              <a:t>And many many more...</a:t>
            </a:r>
          </a:p>
          <a:p>
            <a:pPr marL="342900" indent="-342900">
              <a:buFont typeface="+mj-lt"/>
              <a:buAutoNum type="arabicPeriod"/>
            </a:pPr>
            <a:endParaRPr lang="en-US" dirty="0"/>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a:t>
            </a:r>
            <a:endParaRPr lang="de-DE" dirty="0"/>
          </a:p>
        </p:txBody>
      </p:sp>
    </p:spTree>
    <p:extLst>
      <p:ext uri="{BB962C8B-B14F-4D97-AF65-F5344CB8AC3E}">
        <p14:creationId xmlns:p14="http://schemas.microsoft.com/office/powerpoint/2010/main" val="263292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Preparing application</a:t>
            </a:r>
            <a:endParaRPr lang="de-DE" dirty="0"/>
          </a:p>
        </p:txBody>
      </p:sp>
      <p:sp>
        <p:nvSpPr>
          <p:cNvPr id="5" name="Inhaltsplatzhalter 4"/>
          <p:cNvSpPr>
            <a:spLocks noGrp="1"/>
          </p:cNvSpPr>
          <p:nvPr>
            <p:ph idx="1"/>
          </p:nvPr>
        </p:nvSpPr>
        <p:spPr>
          <a:xfrm>
            <a:off x="442800" y="1024521"/>
            <a:ext cx="4218578" cy="3416850"/>
          </a:xfrm>
        </p:spPr>
        <p:txBody>
          <a:bodyPr>
            <a:normAutofit/>
          </a:bodyPr>
          <a:lstStyle/>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r>
              <a:rPr lang="pl-PL" dirty="0" smtClean="0"/>
              <a:t>Download RCApp zip from </a:t>
            </a:r>
            <a:r>
              <a:rPr lang="pl-PL" dirty="0" smtClean="0">
                <a:hlinkClick r:id="rId3"/>
              </a:rPr>
              <a:t>GITRepository</a:t>
            </a:r>
            <a:r>
              <a:rPr lang="pl-PL" dirty="0" smtClean="0"/>
              <a:t> (lesson-6)</a:t>
            </a:r>
          </a:p>
          <a:p>
            <a:pPr marL="407988" lvl="1" indent="-228600">
              <a:spcBef>
                <a:spcPts val="0"/>
              </a:spcBef>
              <a:spcAft>
                <a:spcPts val="300"/>
              </a:spcAft>
              <a:buFont typeface="+mj-lt"/>
              <a:buAutoNum type="arabicPeriod"/>
            </a:pPr>
            <a:r>
              <a:rPr lang="pl-PL" dirty="0"/>
              <a:t>Unzip the archive and go to tomcat bin directory (.. rcapp_external_db\rcapp\apache-tomcat-6.0.44\bin</a:t>
            </a:r>
            <a:r>
              <a:rPr lang="pl-PL" dirty="0" smtClean="0"/>
              <a:t>)</a:t>
            </a:r>
          </a:p>
          <a:p>
            <a:pPr marL="407988" lvl="1" indent="-228600">
              <a:spcBef>
                <a:spcPts val="0"/>
              </a:spcBef>
              <a:spcAft>
                <a:spcPts val="300"/>
              </a:spcAft>
              <a:buFont typeface="+mj-lt"/>
              <a:buAutoNum type="arabicPeriod"/>
            </a:pPr>
            <a:r>
              <a:rPr lang="pl-PL" dirty="0" smtClean="0"/>
              <a:t>Run command line from that path and start tomcat by executing „</a:t>
            </a:r>
            <a:r>
              <a:rPr lang="pl-PL" b="1" dirty="0" smtClean="0"/>
              <a:t>startup</a:t>
            </a:r>
            <a:r>
              <a:rPr lang="pl-PL" dirty="0" smtClean="0"/>
              <a:t>” command</a:t>
            </a:r>
          </a:p>
          <a:p>
            <a:pPr marL="407988" lvl="1" indent="-228600">
              <a:spcBef>
                <a:spcPts val="0"/>
              </a:spcBef>
              <a:spcAft>
                <a:spcPts val="300"/>
              </a:spcAft>
              <a:buFont typeface="+mj-lt"/>
              <a:buAutoNum type="arabicPeriod"/>
            </a:pPr>
            <a:r>
              <a:rPr lang="pl-PL" dirty="0" smtClean="0"/>
              <a:t>Once Tomcat server will be </a:t>
            </a:r>
            <a:r>
              <a:rPr lang="pl-PL" dirty="0"/>
              <a:t>started go following url: </a:t>
            </a:r>
            <a:r>
              <a:rPr lang="pl-PL" dirty="0">
                <a:hlinkClick r:id="rId4"/>
              </a:rPr>
              <a:t>http://localhost:8080/registrationform/?</a:t>
            </a:r>
            <a:r>
              <a:rPr lang="pl-PL" dirty="0" smtClean="0">
                <a:hlinkClick r:id="rId4"/>
              </a:rPr>
              <a:t>contestId=1</a:t>
            </a:r>
            <a:endParaRPr lang="pl-PL" dirty="0" smtClean="0"/>
          </a:p>
          <a:p>
            <a:pPr marL="407988" lvl="1" indent="-228600">
              <a:spcBef>
                <a:spcPts val="0"/>
              </a:spcBef>
              <a:spcAft>
                <a:spcPts val="300"/>
              </a:spcAft>
              <a:buFont typeface="+mj-lt"/>
              <a:buAutoNum type="arabicPeriod"/>
            </a:pPr>
            <a:r>
              <a:rPr lang="pl-PL" dirty="0" smtClean="0"/>
              <a:t>Check if you see the the screen similar to presented on the left</a:t>
            </a:r>
          </a:p>
          <a:p>
            <a:pPr marL="407988" lvl="1" indent="-228600">
              <a:spcBef>
                <a:spcPts val="0"/>
              </a:spcBef>
              <a:spcAft>
                <a:spcPts val="300"/>
              </a:spcAft>
              <a:buFont typeface="+mj-lt"/>
              <a:buAutoNum type="arabicPeriod"/>
            </a:pPr>
            <a:r>
              <a:rPr lang="pl-PL" dirty="0"/>
              <a:t>Administration </a:t>
            </a:r>
            <a:r>
              <a:rPr lang="pl-PL" dirty="0" smtClean="0"/>
              <a:t>panel should </a:t>
            </a:r>
            <a:r>
              <a:rPr lang="pl-PL" dirty="0"/>
              <a:t>be available on  </a:t>
            </a:r>
            <a:r>
              <a:rPr lang="pl-PL" dirty="0">
                <a:hlinkClick r:id="rId5"/>
              </a:rPr>
              <a:t>http://localhost:8080/registrationpanel</a:t>
            </a:r>
            <a:r>
              <a:rPr lang="pl-PL" dirty="0" smtClean="0">
                <a:hlinkClick r:id="rId5"/>
              </a:rPr>
              <a:t>/</a:t>
            </a:r>
            <a:endParaRPr lang="pl-PL" dirty="0" smtClean="0"/>
          </a:p>
          <a:p>
            <a:pPr marL="179388" lvl="1" indent="0">
              <a:spcBef>
                <a:spcPts val="0"/>
              </a:spcBef>
              <a:spcAft>
                <a:spcPts val="300"/>
              </a:spcAft>
              <a:buNone/>
            </a:pPr>
            <a:r>
              <a:rPr lang="pl-PL" dirty="0" smtClean="0"/>
              <a:t>	Login: admin</a:t>
            </a:r>
          </a:p>
          <a:p>
            <a:pPr marL="179388" lvl="1" indent="0">
              <a:spcBef>
                <a:spcPts val="0"/>
              </a:spcBef>
              <a:spcAft>
                <a:spcPts val="300"/>
              </a:spcAft>
              <a:buNone/>
            </a:pPr>
            <a:r>
              <a:rPr lang="pl-PL" dirty="0" smtClean="0"/>
              <a:t>	Passw:</a:t>
            </a:r>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pic>
        <p:nvPicPr>
          <p:cNvPr id="2" name="Picture 1"/>
          <p:cNvPicPr>
            <a:picLocks noChangeAspect="1"/>
          </p:cNvPicPr>
          <p:nvPr/>
        </p:nvPicPr>
        <p:blipFill>
          <a:blip r:embed="rId6"/>
          <a:stretch>
            <a:fillRect/>
          </a:stretch>
        </p:blipFill>
        <p:spPr>
          <a:xfrm>
            <a:off x="4957321" y="873815"/>
            <a:ext cx="2254751" cy="1972514"/>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7"/>
          <a:stretch>
            <a:fillRect/>
          </a:stretch>
        </p:blipFill>
        <p:spPr>
          <a:xfrm>
            <a:off x="4957321" y="2951729"/>
            <a:ext cx="3911981" cy="1864112"/>
          </a:xfrm>
          <a:prstGeom prst="rect">
            <a:avLst/>
          </a:prstGeom>
        </p:spPr>
      </p:pic>
    </p:spTree>
    <p:extLst>
      <p:ext uri="{BB962C8B-B14F-4D97-AF65-F5344CB8AC3E}">
        <p14:creationId xmlns:p14="http://schemas.microsoft.com/office/powerpoint/2010/main" val="275543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Using </a:t>
            </a:r>
            <a:r>
              <a:rPr lang="pl-PL" dirty="0"/>
              <a:t>HTTP Request </a:t>
            </a:r>
            <a:r>
              <a:rPr lang="pl-PL" dirty="0" smtClean="0"/>
              <a:t>[POST] to register new user</a:t>
            </a:r>
            <a:endParaRPr lang="de-DE" dirty="0"/>
          </a:p>
        </p:txBody>
      </p:sp>
      <p:sp>
        <p:nvSpPr>
          <p:cNvPr id="5" name="Inhaltsplatzhalter 4"/>
          <p:cNvSpPr>
            <a:spLocks noGrp="1"/>
          </p:cNvSpPr>
          <p:nvPr>
            <p:ph idx="1"/>
          </p:nvPr>
        </p:nvSpPr>
        <p:spPr>
          <a:xfrm>
            <a:off x="336551" y="895350"/>
            <a:ext cx="4833590" cy="3917949"/>
          </a:xfrm>
        </p:spPr>
        <p:txBody>
          <a:bodyPr>
            <a:normAutofit fontScale="77500" lnSpcReduction="20000"/>
          </a:bodyPr>
          <a:lstStyle/>
          <a:p>
            <a:pPr marL="179388" lvl="1" indent="0">
              <a:spcBef>
                <a:spcPts val="0"/>
              </a:spcBef>
              <a:spcAft>
                <a:spcPts val="300"/>
              </a:spcAft>
              <a:buNone/>
            </a:pPr>
            <a:endParaRPr lang="pl-PL" dirty="0" smtClean="0"/>
          </a:p>
          <a:p>
            <a:pPr marL="342900" indent="-342900">
              <a:buFont typeface="+mj-lt"/>
              <a:buAutoNum type="arabicPeriod"/>
            </a:pPr>
            <a:r>
              <a:rPr lang="en-US" dirty="0"/>
              <a:t>Create an empty Test Plan and change its name to Test Plan – </a:t>
            </a:r>
            <a:r>
              <a:rPr lang="pl-PL" dirty="0" smtClean="0"/>
              <a:t>Task 3c</a:t>
            </a:r>
            <a:endParaRPr lang="en-US" dirty="0"/>
          </a:p>
          <a:p>
            <a:pPr marL="342900" indent="-342900">
              <a:buFont typeface="+mj-lt"/>
              <a:buAutoNum type="arabicPeriod"/>
            </a:pPr>
            <a:r>
              <a:rPr lang="en-US" dirty="0" smtClean="0"/>
              <a:t>Save </a:t>
            </a:r>
            <a:r>
              <a:rPr lang="en-US" dirty="0"/>
              <a:t>the test plan by the name of </a:t>
            </a:r>
            <a:r>
              <a:rPr lang="pl-PL" dirty="0" smtClean="0"/>
              <a:t>Task_3c</a:t>
            </a:r>
            <a:r>
              <a:rPr lang="en-US" dirty="0" smtClean="0"/>
              <a:t>.</a:t>
            </a:r>
            <a:r>
              <a:rPr lang="en-US" dirty="0" err="1" smtClean="0"/>
              <a:t>jmx</a:t>
            </a:r>
            <a:r>
              <a:rPr lang="en-US" dirty="0"/>
              <a:t>.</a:t>
            </a:r>
          </a:p>
          <a:p>
            <a:pPr marL="342900" indent="-342900">
              <a:buFont typeface="+mj-lt"/>
              <a:buAutoNum type="arabicPeriod"/>
            </a:pPr>
            <a:r>
              <a:rPr lang="en-US" dirty="0" smtClean="0"/>
              <a:t>Add Thread </a:t>
            </a:r>
            <a:r>
              <a:rPr lang="en-US" dirty="0"/>
              <a:t>Group.</a:t>
            </a:r>
          </a:p>
          <a:p>
            <a:pPr marL="342900" indent="-342900">
              <a:buFont typeface="+mj-lt"/>
              <a:buAutoNum type="arabicPeriod"/>
            </a:pPr>
            <a:r>
              <a:rPr lang="en-US" dirty="0" smtClean="0"/>
              <a:t>Add </a:t>
            </a:r>
            <a:r>
              <a:rPr lang="en-US" dirty="0"/>
              <a:t>HTTP Request </a:t>
            </a:r>
            <a:r>
              <a:rPr lang="en-US" dirty="0" smtClean="0"/>
              <a:t>and change</a:t>
            </a:r>
            <a:r>
              <a:rPr lang="pl-PL" dirty="0" smtClean="0"/>
              <a:t> </a:t>
            </a:r>
            <a:r>
              <a:rPr lang="en-US" dirty="0" smtClean="0"/>
              <a:t>its </a:t>
            </a:r>
            <a:r>
              <a:rPr lang="en-US" dirty="0"/>
              <a:t>name to HTTP Request – </a:t>
            </a:r>
            <a:r>
              <a:rPr lang="pl-PL" dirty="0" smtClean="0"/>
              <a:t>register user</a:t>
            </a:r>
            <a:r>
              <a:rPr lang="en-US" dirty="0" smtClean="0"/>
              <a:t>. </a:t>
            </a:r>
            <a:r>
              <a:rPr lang="en-US" dirty="0"/>
              <a:t>Change the relevant settings as below</a:t>
            </a:r>
            <a:r>
              <a:rPr lang="en-US" dirty="0" smtClean="0"/>
              <a:t>:</a:t>
            </a:r>
            <a:endParaRPr lang="pl-PL" dirty="0" smtClean="0"/>
          </a:p>
          <a:p>
            <a:pPr marL="342900" indent="-342900">
              <a:buFont typeface="+mj-lt"/>
              <a:buAutoNum type="arabicPeriod"/>
            </a:pPr>
            <a:r>
              <a:rPr lang="pl-PL" dirty="0" smtClean="0"/>
              <a:t/>
            </a:r>
            <a:br>
              <a:rPr lang="pl-PL" dirty="0" smtClean="0"/>
            </a:br>
            <a:endParaRPr lang="en-US" dirty="0" smtClean="0"/>
          </a:p>
          <a:p>
            <a:pPr marL="358775" lvl="2" indent="0">
              <a:buNone/>
            </a:pPr>
            <a:r>
              <a:rPr lang="en-US" sz="1400" dirty="0" smtClean="0"/>
              <a:t>a</a:t>
            </a:r>
            <a:r>
              <a:rPr lang="en-US" sz="1400" dirty="0"/>
              <a:t>. Server Name or IP: 127.0.0.1</a:t>
            </a:r>
          </a:p>
          <a:p>
            <a:pPr marL="358775" lvl="2" indent="0">
              <a:buNone/>
            </a:pPr>
            <a:r>
              <a:rPr lang="pl-PL" sz="1400" dirty="0"/>
              <a:t>b. Port Number: </a:t>
            </a:r>
            <a:r>
              <a:rPr lang="pl-PL" sz="1400" dirty="0" smtClean="0"/>
              <a:t>8080</a:t>
            </a:r>
            <a:endParaRPr lang="pl-PL" sz="1400" dirty="0"/>
          </a:p>
          <a:p>
            <a:pPr marL="358775" lvl="2" indent="0">
              <a:buNone/>
            </a:pPr>
            <a:r>
              <a:rPr lang="pl-PL" sz="1400" dirty="0"/>
              <a:t>c. Protocol [http]: HTTP</a:t>
            </a:r>
          </a:p>
          <a:p>
            <a:pPr marL="358775" lvl="2" indent="0">
              <a:buNone/>
            </a:pPr>
            <a:r>
              <a:rPr lang="pl-PL" sz="1400" dirty="0"/>
              <a:t>d. Method: </a:t>
            </a:r>
            <a:r>
              <a:rPr lang="pl-PL" sz="1400" b="1" dirty="0" smtClean="0"/>
              <a:t>POST</a:t>
            </a:r>
            <a:endParaRPr lang="pl-PL" sz="1400" b="1" dirty="0"/>
          </a:p>
          <a:p>
            <a:pPr marL="358775" lvl="2" indent="0">
              <a:buNone/>
            </a:pPr>
            <a:r>
              <a:rPr lang="pl-PL" sz="1400" dirty="0"/>
              <a:t>e. Content encoding: </a:t>
            </a:r>
            <a:r>
              <a:rPr lang="pl-PL" sz="1400" dirty="0" smtClean="0"/>
              <a:t>UTF-8</a:t>
            </a:r>
          </a:p>
          <a:p>
            <a:pPr marL="358775" lvl="2" indent="0">
              <a:buNone/>
            </a:pPr>
            <a:r>
              <a:rPr lang="pl-PL" sz="1400" dirty="0" smtClean="0"/>
              <a:t>f. Path</a:t>
            </a:r>
            <a:r>
              <a:rPr lang="pl-PL" sz="1400" dirty="0"/>
              <a:t>: /</a:t>
            </a:r>
            <a:r>
              <a:rPr lang="pl-PL" sz="1400" dirty="0" smtClean="0"/>
              <a:t>registrationform/registrations</a:t>
            </a:r>
            <a:br>
              <a:rPr lang="pl-PL" sz="1400" dirty="0" smtClean="0"/>
            </a:br>
            <a:endParaRPr lang="pl-PL" sz="1400" dirty="0"/>
          </a:p>
          <a:p>
            <a:pPr marL="342900" indent="-342900">
              <a:buFont typeface="+mj-lt"/>
              <a:buAutoNum type="arabicPeriod"/>
            </a:pPr>
            <a:r>
              <a:rPr lang="en-US" dirty="0"/>
              <a:t>Switch onto Body Data tab and put there </a:t>
            </a:r>
            <a:r>
              <a:rPr lang="pl-PL" dirty="0" smtClean="0"/>
              <a:t>xml content</a:t>
            </a:r>
          </a:p>
          <a:p>
            <a:pPr marL="342900" indent="-342900">
              <a:buFont typeface="+mj-lt"/>
              <a:buAutoNum type="arabicPeriod"/>
            </a:pPr>
            <a:r>
              <a:rPr lang="en-US" dirty="0" smtClean="0"/>
              <a:t>Run </a:t>
            </a:r>
            <a:r>
              <a:rPr lang="en-US" dirty="0"/>
              <a:t>test </a:t>
            </a:r>
            <a:r>
              <a:rPr lang="pl-PL" dirty="0" smtClean="0"/>
              <a:t>plan – response code 415</a:t>
            </a:r>
          </a:p>
          <a:p>
            <a:pPr marL="342900" indent="-342900">
              <a:buFont typeface="+mj-lt"/>
              <a:buAutoNum type="arabicPeriod"/>
            </a:pPr>
            <a:r>
              <a:rPr lang="pl-PL" dirty="0" smtClean="0"/>
              <a:t>Add HTTP Header Manager and parameter Content-Type: text/xml</a:t>
            </a:r>
          </a:p>
          <a:p>
            <a:pPr marL="342900" indent="-342900">
              <a:buFont typeface="+mj-lt"/>
              <a:buAutoNum type="arabicPeriod"/>
            </a:pPr>
            <a:r>
              <a:rPr lang="pl-PL" dirty="0" smtClean="0"/>
              <a:t>Run Test plan and check if user was registered </a:t>
            </a:r>
          </a:p>
          <a:p>
            <a:pPr marL="342900" indent="-342900">
              <a:buFont typeface="+mj-lt"/>
              <a:buAutoNum type="arabicPeriod"/>
            </a:pPr>
            <a:r>
              <a:rPr lang="pl-PL" dirty="0" smtClean="0"/>
              <a:t>Run test plan again – what happened ?</a:t>
            </a:r>
          </a:p>
          <a:p>
            <a:pPr marL="342900" indent="-342900">
              <a:buFont typeface="+mj-lt"/>
              <a:buAutoNum type="arabicPeriod"/>
            </a:pPr>
            <a:r>
              <a:rPr lang="pl-PL" dirty="0" smtClean="0"/>
              <a:t>Add Assertion for the Response code</a:t>
            </a:r>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sp>
        <p:nvSpPr>
          <p:cNvPr id="2" name="Rectangle 1"/>
          <p:cNvSpPr/>
          <p:nvPr/>
        </p:nvSpPr>
        <p:spPr>
          <a:xfrm>
            <a:off x="5170141" y="1025702"/>
            <a:ext cx="3502907" cy="24468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z="900" dirty="0">
                <a:solidFill>
                  <a:srgbClr val="666600"/>
                </a:solidFill>
                <a:latin typeface="CourierNewPSMT"/>
              </a:rPr>
              <a:t>&lt;?</a:t>
            </a:r>
            <a:r>
              <a:rPr lang="pl-PL" sz="900" dirty="0">
                <a:solidFill>
                  <a:srgbClr val="000000"/>
                </a:solidFill>
                <a:latin typeface="CourierNewPSMT"/>
              </a:rPr>
              <a:t>xml version</a:t>
            </a:r>
            <a:r>
              <a:rPr lang="pl-PL" sz="900" dirty="0">
                <a:solidFill>
                  <a:srgbClr val="666600"/>
                </a:solidFill>
                <a:latin typeface="CourierNewPSMT"/>
              </a:rPr>
              <a:t>=</a:t>
            </a:r>
            <a:r>
              <a:rPr lang="pl-PL" sz="900" dirty="0">
                <a:solidFill>
                  <a:srgbClr val="008900"/>
                </a:solidFill>
                <a:latin typeface="CourierNewPSMT"/>
              </a:rPr>
              <a:t>"1.0" </a:t>
            </a:r>
            <a:r>
              <a:rPr lang="pl-PL" sz="900" dirty="0">
                <a:solidFill>
                  <a:srgbClr val="000000"/>
                </a:solidFill>
                <a:latin typeface="CourierNewPSMT"/>
              </a:rPr>
              <a:t>encoding</a:t>
            </a:r>
            <a:r>
              <a:rPr lang="pl-PL" sz="900" dirty="0">
                <a:solidFill>
                  <a:srgbClr val="666600"/>
                </a:solidFill>
                <a:latin typeface="CourierNewPSMT"/>
              </a:rPr>
              <a:t>=</a:t>
            </a:r>
            <a:r>
              <a:rPr lang="pl-PL" sz="900" dirty="0">
                <a:solidFill>
                  <a:srgbClr val="008900"/>
                </a:solidFill>
                <a:latin typeface="CourierNewPSMT"/>
              </a:rPr>
              <a:t>"UTF-8"</a:t>
            </a:r>
            <a:r>
              <a:rPr lang="pl-PL" sz="900" dirty="0">
                <a:solidFill>
                  <a:srgbClr val="666600"/>
                </a:solidFill>
                <a:latin typeface="CourierNewPSMT"/>
              </a:rPr>
              <a:t>?&gt;</a:t>
            </a:r>
          </a:p>
          <a:p>
            <a:r>
              <a:rPr lang="pl-PL" sz="900" dirty="0">
                <a:solidFill>
                  <a:srgbClr val="000089"/>
                </a:solidFill>
                <a:latin typeface="CourierNewPSMT"/>
              </a:rPr>
              <a:t>&lt;REGISTRATION&gt;</a:t>
            </a:r>
          </a:p>
          <a:p>
            <a:r>
              <a:rPr lang="pl-PL" sz="900" dirty="0">
                <a:solidFill>
                  <a:srgbClr val="000089"/>
                </a:solidFill>
                <a:latin typeface="CourierNewPSMT"/>
              </a:rPr>
              <a:t>&lt;</a:t>
            </a:r>
            <a:r>
              <a:rPr lang="pl-PL" sz="900" dirty="0" smtClean="0">
                <a:solidFill>
                  <a:srgbClr val="000089"/>
                </a:solidFill>
                <a:latin typeface="CourierNewPSMT"/>
              </a:rPr>
              <a:t>FIRST_NAME&gt;</a:t>
            </a:r>
            <a:r>
              <a:rPr lang="pl-PL" sz="900" dirty="0" smtClean="0">
                <a:solidFill>
                  <a:srgbClr val="000000"/>
                </a:solidFill>
                <a:latin typeface="CourierNewPSMT"/>
              </a:rPr>
              <a:t>yourname</a:t>
            </a:r>
            <a:r>
              <a:rPr lang="pl-PL" sz="900" dirty="0" smtClean="0">
                <a:solidFill>
                  <a:srgbClr val="000089"/>
                </a:solidFill>
                <a:latin typeface="CourierNewPSMT"/>
              </a:rPr>
              <a:t>&lt;/</a:t>
            </a:r>
            <a:r>
              <a:rPr lang="pl-PL" sz="900" dirty="0">
                <a:solidFill>
                  <a:srgbClr val="000089"/>
                </a:solidFill>
                <a:latin typeface="CourierNewPSMT"/>
              </a:rPr>
              <a:t>FIRST_NAME&gt;</a:t>
            </a:r>
          </a:p>
          <a:p>
            <a:r>
              <a:rPr lang="pl-PL" sz="900" dirty="0">
                <a:solidFill>
                  <a:srgbClr val="000089"/>
                </a:solidFill>
                <a:latin typeface="CourierNewPSMT"/>
              </a:rPr>
              <a:t>&lt;</a:t>
            </a:r>
            <a:r>
              <a:rPr lang="pl-PL" sz="900" dirty="0" smtClean="0">
                <a:solidFill>
                  <a:srgbClr val="000089"/>
                </a:solidFill>
                <a:latin typeface="CourierNewPSMT"/>
              </a:rPr>
              <a:t>LAST_NAME&gt;</a:t>
            </a:r>
            <a:r>
              <a:rPr lang="pl-PL" sz="900" dirty="0" smtClean="0">
                <a:solidFill>
                  <a:srgbClr val="000000"/>
                </a:solidFill>
                <a:latin typeface="CourierNewPSMT"/>
              </a:rPr>
              <a:t>yourlastname</a:t>
            </a:r>
            <a:r>
              <a:rPr lang="pl-PL" sz="900" dirty="0" smtClean="0">
                <a:solidFill>
                  <a:srgbClr val="000089"/>
                </a:solidFill>
                <a:latin typeface="CourierNewPSMT"/>
              </a:rPr>
              <a:t>&lt;/</a:t>
            </a:r>
            <a:r>
              <a:rPr lang="pl-PL" sz="900" dirty="0">
                <a:solidFill>
                  <a:srgbClr val="000089"/>
                </a:solidFill>
                <a:latin typeface="CourierNewPSMT"/>
              </a:rPr>
              <a:t>LAST_NAME&gt;</a:t>
            </a:r>
          </a:p>
          <a:p>
            <a:r>
              <a:rPr lang="pl-PL" sz="900" dirty="0">
                <a:solidFill>
                  <a:srgbClr val="000089"/>
                </a:solidFill>
                <a:latin typeface="CourierNewPSMT"/>
              </a:rPr>
              <a:t>&lt;</a:t>
            </a:r>
            <a:r>
              <a:rPr lang="pl-PL" sz="900" dirty="0" smtClean="0">
                <a:solidFill>
                  <a:srgbClr val="000089"/>
                </a:solidFill>
                <a:latin typeface="CourierNewPSMT"/>
              </a:rPr>
              <a:t>EMAIL&gt;</a:t>
            </a:r>
            <a:r>
              <a:rPr lang="pl-PL" sz="900" dirty="0">
                <a:solidFill>
                  <a:srgbClr val="000000"/>
                </a:solidFill>
                <a:latin typeface="CourierNewPSMT"/>
              </a:rPr>
              <a:t>your.ma</a:t>
            </a:r>
            <a:r>
              <a:rPr lang="pl-PL" sz="900" dirty="0" smtClean="0">
                <a:solidFill>
                  <a:srgbClr val="000000"/>
                </a:solidFill>
                <a:latin typeface="CourierNewPSMT"/>
              </a:rPr>
              <a:t>ilj@gft.com</a:t>
            </a:r>
            <a:r>
              <a:rPr lang="pl-PL" sz="900" dirty="0">
                <a:solidFill>
                  <a:srgbClr val="000089"/>
                </a:solidFill>
                <a:latin typeface="CourierNewPSMT"/>
              </a:rPr>
              <a:t>&lt;/EMAIL&gt;</a:t>
            </a:r>
          </a:p>
          <a:p>
            <a:r>
              <a:rPr lang="en-US" sz="900" dirty="0">
                <a:solidFill>
                  <a:srgbClr val="000089"/>
                </a:solidFill>
                <a:latin typeface="CourierNewPSMT"/>
              </a:rPr>
              <a:t>&lt;QUESTION&gt;</a:t>
            </a:r>
            <a:r>
              <a:rPr lang="en-US" sz="900" dirty="0">
                <a:solidFill>
                  <a:srgbClr val="000000"/>
                </a:solidFill>
                <a:latin typeface="CourierNewPSMT"/>
              </a:rPr>
              <a:t>Which one of the following keywords allows to sort the query</a:t>
            </a:r>
          </a:p>
          <a:p>
            <a:r>
              <a:rPr lang="pl-PL" sz="900" dirty="0">
                <a:solidFill>
                  <a:srgbClr val="000000"/>
                </a:solidFill>
                <a:latin typeface="CourierNewPSMT"/>
              </a:rPr>
              <a:t>result?</a:t>
            </a:r>
          </a:p>
          <a:p>
            <a:r>
              <a:rPr lang="pl-PL" sz="900" dirty="0">
                <a:solidFill>
                  <a:srgbClr val="000000"/>
                </a:solidFill>
                <a:latin typeface="CourierNewPSMT"/>
              </a:rPr>
              <a:t>GROUP BY</a:t>
            </a:r>
          </a:p>
          <a:p>
            <a:r>
              <a:rPr lang="pl-PL" sz="900" dirty="0">
                <a:solidFill>
                  <a:srgbClr val="000000"/>
                </a:solidFill>
                <a:latin typeface="CourierNewPSMT"/>
              </a:rPr>
              <a:t>ORDER FROM</a:t>
            </a:r>
          </a:p>
          <a:p>
            <a:r>
              <a:rPr lang="pl-PL" sz="900" dirty="0">
                <a:solidFill>
                  <a:srgbClr val="000000"/>
                </a:solidFill>
                <a:latin typeface="CourierNewPSMT"/>
              </a:rPr>
              <a:t>ASC BY</a:t>
            </a:r>
          </a:p>
          <a:p>
            <a:r>
              <a:rPr lang="pl-PL" sz="900" dirty="0">
                <a:solidFill>
                  <a:srgbClr val="000000"/>
                </a:solidFill>
                <a:latin typeface="CourierNewPSMT"/>
              </a:rPr>
              <a:t>ORDER BY</a:t>
            </a:r>
            <a:r>
              <a:rPr lang="pl-PL" sz="900" dirty="0">
                <a:solidFill>
                  <a:srgbClr val="000089"/>
                </a:solidFill>
                <a:latin typeface="CourierNewPSMT"/>
              </a:rPr>
              <a:t>&lt;/QUESTION&gt;</a:t>
            </a:r>
          </a:p>
          <a:p>
            <a:r>
              <a:rPr lang="pl-PL" sz="900" dirty="0">
                <a:solidFill>
                  <a:srgbClr val="000089"/>
                </a:solidFill>
                <a:latin typeface="CourierNewPSMT"/>
              </a:rPr>
              <a:t>&lt;CHALLENGE&gt;</a:t>
            </a:r>
            <a:r>
              <a:rPr lang="pl-PL" sz="900" dirty="0">
                <a:solidFill>
                  <a:srgbClr val="000000"/>
                </a:solidFill>
                <a:latin typeface="CourierNewPSMT"/>
              </a:rPr>
              <a:t>null</a:t>
            </a:r>
            <a:r>
              <a:rPr lang="pl-PL" sz="900" dirty="0">
                <a:solidFill>
                  <a:srgbClr val="000089"/>
                </a:solidFill>
                <a:latin typeface="CourierNewPSMT"/>
              </a:rPr>
              <a:t>&lt;/CHALLENGE&gt;</a:t>
            </a:r>
          </a:p>
          <a:p>
            <a:r>
              <a:rPr lang="pl-PL" sz="900" dirty="0">
                <a:solidFill>
                  <a:srgbClr val="000089"/>
                </a:solidFill>
                <a:latin typeface="CourierNewPSMT"/>
              </a:rPr>
              <a:t>&lt;ANSWER&gt;</a:t>
            </a:r>
            <a:r>
              <a:rPr lang="pl-PL" sz="900" dirty="0">
                <a:solidFill>
                  <a:srgbClr val="000000"/>
                </a:solidFill>
                <a:latin typeface="CourierNewPSMT"/>
              </a:rPr>
              <a:t>null</a:t>
            </a:r>
            <a:r>
              <a:rPr lang="pl-PL" sz="900" dirty="0">
                <a:solidFill>
                  <a:srgbClr val="000089"/>
                </a:solidFill>
                <a:latin typeface="CourierNewPSMT"/>
              </a:rPr>
              <a:t>&lt;/ANSWER&gt;</a:t>
            </a:r>
          </a:p>
          <a:p>
            <a:r>
              <a:rPr lang="pl-PL" sz="900" dirty="0">
                <a:solidFill>
                  <a:srgbClr val="000089"/>
                </a:solidFill>
                <a:latin typeface="CourierNewPSMT"/>
              </a:rPr>
              <a:t>&lt;QUESTION_ID&gt;</a:t>
            </a:r>
            <a:r>
              <a:rPr lang="pl-PL" sz="900" dirty="0">
                <a:solidFill>
                  <a:srgbClr val="000000"/>
                </a:solidFill>
                <a:latin typeface="CourierNewPSMT"/>
              </a:rPr>
              <a:t>7</a:t>
            </a:r>
            <a:r>
              <a:rPr lang="pl-PL" sz="900" dirty="0">
                <a:solidFill>
                  <a:srgbClr val="000089"/>
                </a:solidFill>
                <a:latin typeface="CourierNewPSMT"/>
              </a:rPr>
              <a:t>&lt;/QUESTION_ID&gt;</a:t>
            </a:r>
          </a:p>
          <a:p>
            <a:r>
              <a:rPr lang="pl-PL" sz="900" dirty="0">
                <a:solidFill>
                  <a:srgbClr val="000089"/>
                </a:solidFill>
                <a:latin typeface="CourierNewPSMT"/>
              </a:rPr>
              <a:t>&lt;ANSWER_INDEX&gt;</a:t>
            </a:r>
            <a:r>
              <a:rPr lang="pl-PL" sz="900" dirty="0">
                <a:solidFill>
                  <a:srgbClr val="000000"/>
                </a:solidFill>
                <a:latin typeface="CourierNewPSMT"/>
              </a:rPr>
              <a:t>28</a:t>
            </a:r>
            <a:r>
              <a:rPr lang="pl-PL" sz="900" dirty="0">
                <a:solidFill>
                  <a:srgbClr val="000089"/>
                </a:solidFill>
                <a:latin typeface="CourierNewPSMT"/>
              </a:rPr>
              <a:t>&lt;/ANSWER_INDEX&gt;</a:t>
            </a:r>
          </a:p>
          <a:p>
            <a:r>
              <a:rPr lang="pl-PL" sz="900" dirty="0">
                <a:solidFill>
                  <a:srgbClr val="000089"/>
                </a:solidFill>
                <a:latin typeface="CourierNewPSMT"/>
              </a:rPr>
              <a:t>&lt;/REGISTRATION&gt;</a:t>
            </a:r>
            <a:endParaRPr lang="pl-PL" dirty="0"/>
          </a:p>
        </p:txBody>
      </p:sp>
      <p:sp>
        <p:nvSpPr>
          <p:cNvPr id="7" name="Rectangle 6"/>
          <p:cNvSpPr/>
          <p:nvPr/>
        </p:nvSpPr>
        <p:spPr>
          <a:xfrm>
            <a:off x="5170140" y="4016431"/>
            <a:ext cx="3502907" cy="5770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z="1050" dirty="0">
                <a:hlinkClick r:id="rId3"/>
              </a:rPr>
              <a:t>http://</a:t>
            </a:r>
            <a:r>
              <a:rPr lang="pl-PL" sz="1050" dirty="0" smtClean="0">
                <a:hlinkClick r:id="rId3"/>
              </a:rPr>
              <a:t>localhost:8080/registrationpanel/</a:t>
            </a:r>
            <a:endParaRPr lang="pl-PL" sz="1050" dirty="0" smtClean="0"/>
          </a:p>
          <a:p>
            <a:r>
              <a:rPr lang="pl-PL" sz="1050" dirty="0" smtClean="0"/>
              <a:t>Login: admin</a:t>
            </a:r>
          </a:p>
          <a:p>
            <a:r>
              <a:rPr lang="pl-PL" sz="1050" dirty="0" smtClean="0"/>
              <a:t>Passw: </a:t>
            </a:r>
            <a:endParaRPr lang="pl-PL" sz="1050" dirty="0"/>
          </a:p>
        </p:txBody>
      </p:sp>
      <p:sp>
        <p:nvSpPr>
          <p:cNvPr id="4" name="Right Arrow 3"/>
          <p:cNvSpPr/>
          <p:nvPr/>
        </p:nvSpPr>
        <p:spPr>
          <a:xfrm>
            <a:off x="3664475" y="4185743"/>
            <a:ext cx="1443790" cy="45719"/>
          </a:xfrm>
          <a:prstGeom prst="rightArrow">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pl-PL" sz="1200" dirty="0" smtClean="0">
              <a:solidFill>
                <a:schemeClr val="tx1"/>
              </a:solidFill>
            </a:endParaRPr>
          </a:p>
        </p:txBody>
      </p:sp>
      <p:sp>
        <p:nvSpPr>
          <p:cNvPr id="9" name="Right Arrow 8"/>
          <p:cNvSpPr/>
          <p:nvPr/>
        </p:nvSpPr>
        <p:spPr>
          <a:xfrm rot="20525395">
            <a:off x="4119470" y="3374971"/>
            <a:ext cx="934091" cy="45719"/>
          </a:xfrm>
          <a:prstGeom prst="rightArrow">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pl-PL" sz="1200" dirty="0" smtClean="0">
              <a:solidFill>
                <a:schemeClr val="tx1"/>
              </a:solidFill>
            </a:endParaRPr>
          </a:p>
        </p:txBody>
      </p:sp>
    </p:spTree>
    <p:extLst>
      <p:ext uri="{BB962C8B-B14F-4D97-AF65-F5344CB8AC3E}">
        <p14:creationId xmlns:p14="http://schemas.microsoft.com/office/powerpoint/2010/main" val="2520939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Preparing Jmeter for Database connection</a:t>
            </a:r>
            <a:endParaRPr lang="de-DE" dirty="0"/>
          </a:p>
        </p:txBody>
      </p:sp>
      <p:sp>
        <p:nvSpPr>
          <p:cNvPr id="5" name="Inhaltsplatzhalter 4"/>
          <p:cNvSpPr>
            <a:spLocks noGrp="1"/>
          </p:cNvSpPr>
          <p:nvPr>
            <p:ph idx="1"/>
          </p:nvPr>
        </p:nvSpPr>
        <p:spPr>
          <a:xfrm>
            <a:off x="336551" y="895350"/>
            <a:ext cx="4833590" cy="3917949"/>
          </a:xfrm>
        </p:spPr>
        <p:txBody>
          <a:bodyPr>
            <a:normAutofit/>
          </a:bodyPr>
          <a:lstStyle/>
          <a:p>
            <a:pPr marL="179388" lvl="1" indent="0">
              <a:spcBef>
                <a:spcPts val="0"/>
              </a:spcBef>
              <a:spcAft>
                <a:spcPts val="300"/>
              </a:spcAft>
              <a:buNone/>
            </a:pPr>
            <a:endParaRPr lang="pl-PL" dirty="0" smtClean="0"/>
          </a:p>
          <a:p>
            <a:r>
              <a:rPr lang="pl-PL" dirty="0" smtClean="0"/>
              <a:t>Default Jmeter version comes with no database driver</a:t>
            </a:r>
          </a:p>
          <a:p>
            <a:r>
              <a:rPr lang="pl-PL" dirty="0" smtClean="0"/>
              <a:t>But it’s fairly easy to add i.e MySQL one:</a:t>
            </a:r>
          </a:p>
          <a:p>
            <a:pPr lvl="1"/>
            <a:endParaRPr lang="pl-PL" dirty="0"/>
          </a:p>
          <a:p>
            <a:pPr lvl="1"/>
            <a:r>
              <a:rPr lang="pl-PL" dirty="0" smtClean="0"/>
              <a:t>Go </a:t>
            </a:r>
            <a:r>
              <a:rPr lang="pl-PL" dirty="0"/>
              <a:t>to </a:t>
            </a:r>
            <a:r>
              <a:rPr lang="pl-PL" dirty="0">
                <a:hlinkClick r:id="rId3"/>
              </a:rPr>
              <a:t>http://dev.mysql.com/downloads/file/?</a:t>
            </a:r>
            <a:r>
              <a:rPr lang="pl-PL" dirty="0" smtClean="0">
                <a:hlinkClick r:id="rId3"/>
              </a:rPr>
              <a:t>id=459313</a:t>
            </a:r>
            <a:endParaRPr lang="pl-PL" dirty="0" smtClean="0"/>
          </a:p>
          <a:p>
            <a:pPr lvl="1"/>
            <a:r>
              <a:rPr lang="pl-PL" dirty="0" smtClean="0"/>
              <a:t>Download and unzip the driver</a:t>
            </a:r>
          </a:p>
          <a:p>
            <a:pPr lvl="1"/>
            <a:r>
              <a:rPr lang="pl-PL" dirty="0"/>
              <a:t>Copy jar file (mysql-connector-java-5.1.37-bin</a:t>
            </a:r>
            <a:r>
              <a:rPr lang="pl-PL" dirty="0" smtClean="0"/>
              <a:t>) to Jmeter lib dierectory</a:t>
            </a:r>
          </a:p>
          <a:p>
            <a:pPr lvl="1"/>
            <a:r>
              <a:rPr lang="pl-PL" dirty="0" smtClean="0"/>
              <a:t>Restart Jmeter</a:t>
            </a:r>
          </a:p>
          <a:p>
            <a:pPr marL="179388" lvl="1" indent="0">
              <a:buNone/>
            </a:pPr>
            <a:endParaRPr lang="pl-PL" dirty="0" smtClean="0"/>
          </a:p>
          <a:p>
            <a:r>
              <a:rPr lang="pl-PL" dirty="0" smtClean="0"/>
              <a:t>Main test plan elements when working with databases:</a:t>
            </a:r>
          </a:p>
          <a:p>
            <a:endParaRPr lang="pl-PL" dirty="0" smtClean="0"/>
          </a:p>
          <a:p>
            <a:pPr lvl="1"/>
            <a:r>
              <a:rPr lang="pl-PL" dirty="0" smtClean="0"/>
              <a:t>JDBC </a:t>
            </a:r>
            <a:r>
              <a:rPr lang="pl-PL" dirty="0"/>
              <a:t>Connection Configuration</a:t>
            </a:r>
          </a:p>
          <a:p>
            <a:pPr lvl="1"/>
            <a:r>
              <a:rPr lang="pl-PL" dirty="0"/>
              <a:t>JDBC Request</a:t>
            </a:r>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pic>
        <p:nvPicPr>
          <p:cNvPr id="10" name="Picture 9"/>
          <p:cNvPicPr>
            <a:picLocks noChangeAspect="1"/>
          </p:cNvPicPr>
          <p:nvPr/>
        </p:nvPicPr>
        <p:blipFill>
          <a:blip r:embed="rId4"/>
          <a:stretch>
            <a:fillRect/>
          </a:stretch>
        </p:blipFill>
        <p:spPr>
          <a:xfrm>
            <a:off x="5067013" y="895350"/>
            <a:ext cx="3613649" cy="3857929"/>
          </a:xfrm>
          <a:prstGeom prst="rect">
            <a:avLst/>
          </a:prstGeom>
        </p:spPr>
      </p:pic>
    </p:spTree>
    <p:extLst>
      <p:ext uri="{BB962C8B-B14F-4D97-AF65-F5344CB8AC3E}">
        <p14:creationId xmlns:p14="http://schemas.microsoft.com/office/powerpoint/2010/main" val="208953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Practice JDBC Requests</a:t>
            </a:r>
            <a:endParaRPr lang="de-DE" dirty="0"/>
          </a:p>
        </p:txBody>
      </p:sp>
      <p:sp>
        <p:nvSpPr>
          <p:cNvPr id="5" name="Inhaltsplatzhalter 4"/>
          <p:cNvSpPr>
            <a:spLocks noGrp="1"/>
          </p:cNvSpPr>
          <p:nvPr>
            <p:ph idx="1"/>
          </p:nvPr>
        </p:nvSpPr>
        <p:spPr>
          <a:xfrm>
            <a:off x="336551" y="895350"/>
            <a:ext cx="4833590" cy="3917949"/>
          </a:xfrm>
        </p:spPr>
        <p:txBody>
          <a:bodyPr>
            <a:normAutofit/>
          </a:bodyPr>
          <a:lstStyle/>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sp>
        <p:nvSpPr>
          <p:cNvPr id="12" name="Inhaltsplatzhalter 4"/>
          <p:cNvSpPr>
            <a:spLocks noGrp="1"/>
          </p:cNvSpPr>
          <p:nvPr>
            <p:ph idx="1"/>
          </p:nvPr>
        </p:nvSpPr>
        <p:spPr>
          <a:xfrm>
            <a:off x="488951" y="790648"/>
            <a:ext cx="4371807" cy="3911981"/>
          </a:xfrm>
        </p:spPr>
        <p:txBody>
          <a:bodyPr>
            <a:normAutofit/>
          </a:bodyPr>
          <a:lstStyle/>
          <a:p>
            <a:pPr marL="179388" lvl="1" indent="0">
              <a:spcBef>
                <a:spcPts val="0"/>
              </a:spcBef>
              <a:spcAft>
                <a:spcPts val="300"/>
              </a:spcAft>
              <a:buNone/>
            </a:pPr>
            <a:endParaRPr lang="pl-PL" dirty="0" smtClean="0"/>
          </a:p>
          <a:p>
            <a:pPr marL="342900" indent="-342900">
              <a:buFont typeface="+mj-lt"/>
              <a:buAutoNum type="arabicPeriod"/>
            </a:pPr>
            <a:r>
              <a:rPr lang="pl-PL" dirty="0" smtClean="0"/>
              <a:t>In Test Plan from previous excercise add new config element – JDBC Connection Configuration and fill connection parameters</a:t>
            </a:r>
          </a:p>
          <a:p>
            <a:pPr marL="342900" indent="-342900">
              <a:buFont typeface="+mj-lt"/>
              <a:buAutoNum type="arabicPeriod"/>
            </a:pPr>
            <a:r>
              <a:rPr lang="pl-PL" dirty="0" smtClean="0"/>
              <a:t>Add JDBC Request from Samplers. Use VariableName from configuration and write simple select to check if your POST request was stored in DB</a:t>
            </a:r>
          </a:p>
          <a:p>
            <a:pPr marL="342900" indent="-342900">
              <a:buFont typeface="+mj-lt"/>
              <a:buAutoNum type="arabicPeriod"/>
            </a:pPr>
            <a:r>
              <a:rPr lang="pl-PL" dirty="0" smtClean="0"/>
              <a:t>Using Counter and </a:t>
            </a:r>
            <a:r>
              <a:rPr lang="pl-PL" dirty="0"/>
              <a:t>L</a:t>
            </a:r>
            <a:r>
              <a:rPr lang="pl-PL" dirty="0" smtClean="0"/>
              <a:t>oop elements register more users (counter should be used to make emails unique)</a:t>
            </a:r>
          </a:p>
          <a:p>
            <a:pPr marL="342900" indent="-342900">
              <a:buFont typeface="+mj-lt"/>
              <a:buAutoNum type="arabicPeriod"/>
            </a:pPr>
            <a:r>
              <a:rPr lang="pl-PL" dirty="0" smtClean="0"/>
              <a:t>Create new JDBC Request to clear generated  data (use „like” operator not to delete others data !)</a:t>
            </a:r>
          </a:p>
          <a:p>
            <a:pPr marL="342900" indent="-342900">
              <a:buFont typeface="+mj-lt"/>
              <a:buAutoNum type="arabicPeriod"/>
            </a:pPr>
            <a:endParaRPr lang="pl-PL" dirty="0" smtClean="0"/>
          </a:p>
          <a:p>
            <a:pPr marL="342900" indent="-342900">
              <a:buFont typeface="+mj-lt"/>
              <a:buAutoNum type="arabicPeriod"/>
            </a:pPr>
            <a:endParaRPr lang="en-US" dirty="0"/>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graphicFrame>
        <p:nvGraphicFramePr>
          <p:cNvPr id="14" name="Table 13"/>
          <p:cNvGraphicFramePr>
            <a:graphicFrameLocks noGrp="1"/>
          </p:cNvGraphicFramePr>
          <p:nvPr>
            <p:extLst>
              <p:ext uri="{D42A27DB-BD31-4B8C-83A1-F6EECF244321}">
                <p14:modId xmlns:p14="http://schemas.microsoft.com/office/powerpoint/2010/main" val="2671464204"/>
              </p:ext>
            </p:extLst>
          </p:nvPr>
        </p:nvGraphicFramePr>
        <p:xfrm>
          <a:off x="4963884" y="1133641"/>
          <a:ext cx="3746978" cy="1630680"/>
        </p:xfrm>
        <a:graphic>
          <a:graphicData uri="http://schemas.openxmlformats.org/drawingml/2006/table">
            <a:tbl>
              <a:tblPr firstRow="1" bandRow="1">
                <a:tableStyleId>{5940675A-B579-460E-94D1-54222C63F5DA}</a:tableStyleId>
              </a:tblPr>
              <a:tblGrid>
                <a:gridCol w="1271911"/>
                <a:gridCol w="2475067"/>
              </a:tblGrid>
              <a:tr h="220684">
                <a:tc>
                  <a:txBody>
                    <a:bodyPr/>
                    <a:lstStyle/>
                    <a:p>
                      <a:r>
                        <a:rPr lang="pl-PL" sz="1100" dirty="0" smtClean="0"/>
                        <a:t>VariableName</a:t>
                      </a:r>
                      <a:endParaRPr lang="pl-PL" sz="1100" dirty="0"/>
                    </a:p>
                  </a:txBody>
                  <a:tcPr/>
                </a:tc>
                <a:tc>
                  <a:txBody>
                    <a:bodyPr/>
                    <a:lstStyle/>
                    <a:p>
                      <a:r>
                        <a:rPr lang="pl-PL" sz="1100" dirty="0" smtClean="0"/>
                        <a:t>RCappDB</a:t>
                      </a:r>
                      <a:endParaRPr lang="pl-PL" sz="1100" dirty="0"/>
                    </a:p>
                  </a:txBody>
                  <a:tcPr/>
                </a:tc>
              </a:tr>
              <a:tr h="220684">
                <a:tc>
                  <a:txBody>
                    <a:bodyPr/>
                    <a:lstStyle/>
                    <a:p>
                      <a:r>
                        <a:rPr lang="pl-PL" sz="1100" dirty="0" smtClean="0"/>
                        <a:t>Database</a:t>
                      </a:r>
                      <a:r>
                        <a:rPr lang="pl-PL" sz="1100" baseline="0" dirty="0" smtClean="0"/>
                        <a:t> URL</a:t>
                      </a:r>
                      <a:endParaRPr lang="pl-PL" sz="1100" dirty="0"/>
                    </a:p>
                  </a:txBody>
                  <a:tcPr/>
                </a:tc>
                <a:tc>
                  <a:txBody>
                    <a:bodyPr/>
                    <a:lstStyle/>
                    <a:p>
                      <a:r>
                        <a:rPr lang="pl-PL" sz="1100" dirty="0" smtClean="0"/>
                        <a:t>jdbc:mysql://db4free.net:3306/registrationsmob</a:t>
                      </a:r>
                      <a:endParaRPr lang="pl-PL" sz="1100" dirty="0"/>
                    </a:p>
                  </a:txBody>
                  <a:tcPr/>
                </a:tc>
              </a:tr>
              <a:tr h="220684">
                <a:tc>
                  <a:txBody>
                    <a:bodyPr/>
                    <a:lstStyle/>
                    <a:p>
                      <a:r>
                        <a:rPr lang="pl-PL" sz="1100" dirty="0" smtClean="0"/>
                        <a:t>JDBC Driver Class</a:t>
                      </a:r>
                      <a:endParaRPr lang="pl-PL" sz="1100" dirty="0"/>
                    </a:p>
                  </a:txBody>
                  <a:tcPr/>
                </a:tc>
                <a:tc>
                  <a:txBody>
                    <a:bodyPr/>
                    <a:lstStyle/>
                    <a:p>
                      <a:r>
                        <a:rPr lang="pl-PL" sz="1100" dirty="0" smtClean="0"/>
                        <a:t>com.mysql.jdbc.Driver</a:t>
                      </a:r>
                      <a:endParaRPr lang="pl-PL" sz="1100" dirty="0"/>
                    </a:p>
                  </a:txBody>
                  <a:tcPr/>
                </a:tc>
              </a:tr>
              <a:tr h="220684">
                <a:tc>
                  <a:txBody>
                    <a:bodyPr/>
                    <a:lstStyle/>
                    <a:p>
                      <a:r>
                        <a:rPr lang="pl-PL" sz="1100" dirty="0" smtClean="0"/>
                        <a:t>Username</a:t>
                      </a:r>
                      <a:endParaRPr lang="pl-PL" sz="1100" dirty="0"/>
                    </a:p>
                  </a:txBody>
                  <a:tcPr/>
                </a:tc>
                <a:tc>
                  <a:txBody>
                    <a:bodyPr/>
                    <a:lstStyle/>
                    <a:p>
                      <a:r>
                        <a:rPr lang="pl-PL" sz="1100" dirty="0" smtClean="0"/>
                        <a:t>rcapp</a:t>
                      </a:r>
                      <a:endParaRPr lang="pl-PL" sz="1100" dirty="0"/>
                    </a:p>
                  </a:txBody>
                  <a:tcPr/>
                </a:tc>
              </a:tr>
              <a:tr h="220684">
                <a:tc>
                  <a:txBody>
                    <a:bodyPr/>
                    <a:lstStyle/>
                    <a:p>
                      <a:r>
                        <a:rPr lang="pl-PL" sz="1100" dirty="0" smtClean="0"/>
                        <a:t>Password</a:t>
                      </a:r>
                      <a:endParaRPr lang="pl-PL" sz="1100" dirty="0"/>
                    </a:p>
                  </a:txBody>
                  <a:tcPr/>
                </a:tc>
                <a:tc>
                  <a:txBody>
                    <a:bodyPr/>
                    <a:lstStyle/>
                    <a:p>
                      <a:r>
                        <a:rPr lang="pl-PL" sz="1100" dirty="0" smtClean="0"/>
                        <a:t>Gfgjhjnybr!0</a:t>
                      </a:r>
                      <a:endParaRPr lang="pl-PL" sz="1100" dirty="0"/>
                    </a:p>
                  </a:txBody>
                  <a:tcPr/>
                </a:tc>
              </a:tr>
            </a:tbl>
          </a:graphicData>
        </a:graphic>
      </p:graphicFrame>
      <p:sp>
        <p:nvSpPr>
          <p:cNvPr id="15" name="Rectangle 14"/>
          <p:cNvSpPr/>
          <p:nvPr/>
        </p:nvSpPr>
        <p:spPr>
          <a:xfrm>
            <a:off x="4963884" y="3050146"/>
            <a:ext cx="3746978" cy="5770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z="1050" dirty="0"/>
              <a:t>SELECT * FROM </a:t>
            </a:r>
            <a:r>
              <a:rPr lang="pl-PL" sz="1050" dirty="0" smtClean="0"/>
              <a:t>REGISTRATIONS </a:t>
            </a:r>
            <a:r>
              <a:rPr lang="pl-PL" sz="1050" dirty="0"/>
              <a:t>WHERE EMAIL </a:t>
            </a:r>
            <a:r>
              <a:rPr lang="pl-PL" sz="1050" dirty="0" smtClean="0"/>
              <a:t>= ’your_email';</a:t>
            </a:r>
          </a:p>
          <a:p>
            <a:endParaRPr lang="pl-PL" sz="1050" dirty="0"/>
          </a:p>
        </p:txBody>
      </p:sp>
    </p:spTree>
    <p:extLst>
      <p:ext uri="{BB962C8B-B14F-4D97-AF65-F5344CB8AC3E}">
        <p14:creationId xmlns:p14="http://schemas.microsoft.com/office/powerpoint/2010/main" val="3417091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Using external file in test scenario</a:t>
            </a:r>
            <a:endParaRPr lang="de-DE" dirty="0"/>
          </a:p>
        </p:txBody>
      </p:sp>
      <p:sp>
        <p:nvSpPr>
          <p:cNvPr id="5" name="Inhaltsplatzhalter 4"/>
          <p:cNvSpPr>
            <a:spLocks noGrp="1"/>
          </p:cNvSpPr>
          <p:nvPr>
            <p:ph idx="1"/>
          </p:nvPr>
        </p:nvSpPr>
        <p:spPr>
          <a:xfrm>
            <a:off x="336551" y="895350"/>
            <a:ext cx="4833590" cy="3917949"/>
          </a:xfrm>
        </p:spPr>
        <p:txBody>
          <a:bodyPr>
            <a:normAutofit/>
          </a:bodyPr>
          <a:lstStyle/>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sp>
        <p:nvSpPr>
          <p:cNvPr id="12" name="Inhaltsplatzhalter 4"/>
          <p:cNvSpPr>
            <a:spLocks noGrp="1"/>
          </p:cNvSpPr>
          <p:nvPr>
            <p:ph idx="1"/>
          </p:nvPr>
        </p:nvSpPr>
        <p:spPr>
          <a:xfrm>
            <a:off x="488952" y="790648"/>
            <a:ext cx="5345112" cy="3986140"/>
          </a:xfrm>
        </p:spPr>
        <p:txBody>
          <a:bodyPr>
            <a:normAutofit lnSpcReduction="10000"/>
          </a:bodyPr>
          <a:lstStyle/>
          <a:p>
            <a:pPr marL="179388" lvl="1" indent="0" algn="ctr">
              <a:spcBef>
                <a:spcPts val="0"/>
              </a:spcBef>
              <a:spcAft>
                <a:spcPts val="300"/>
              </a:spcAft>
              <a:buNone/>
            </a:pPr>
            <a:endParaRPr lang="pl-PL" b="1" dirty="0" smtClean="0"/>
          </a:p>
          <a:p>
            <a:pPr marL="179388" lvl="1" indent="0" algn="ctr">
              <a:spcBef>
                <a:spcPts val="0"/>
              </a:spcBef>
              <a:spcAft>
                <a:spcPts val="300"/>
              </a:spcAft>
              <a:buNone/>
            </a:pPr>
            <a:r>
              <a:rPr lang="pl-PL" b="1" dirty="0" smtClean="0"/>
              <a:t>Often in a real world examples there is a common need to prepare and keep test data in external files</a:t>
            </a:r>
            <a:endParaRPr lang="pl-PL" sz="1200" dirty="0" smtClean="0"/>
          </a:p>
          <a:p>
            <a:pPr marL="342900" indent="-342900">
              <a:buFont typeface="+mj-lt"/>
              <a:buAutoNum type="arabicPeriod"/>
            </a:pPr>
            <a:r>
              <a:rPr lang="pl-PL" sz="1100" dirty="0" smtClean="0"/>
              <a:t>Create Users.csv file with few users data (first name, last name, email). Each user in new line and values separated by given delimiter (e.g. coma, pipe). Save file in the same place where JMX file is stored.</a:t>
            </a:r>
          </a:p>
          <a:p>
            <a:pPr marL="342900" indent="-342900">
              <a:buFont typeface="+mj-lt"/>
              <a:buAutoNum type="arabicPeriod"/>
            </a:pPr>
            <a:r>
              <a:rPr lang="pl-PL" sz="1100" dirty="0" smtClean="0"/>
              <a:t>Add new Thread Group and disable recent one. </a:t>
            </a:r>
            <a:r>
              <a:rPr lang="pl-PL" sz="1100" b="1" dirty="0" smtClean="0"/>
              <a:t>Check Forever checkbox.</a:t>
            </a:r>
          </a:p>
          <a:p>
            <a:pPr marL="342900" indent="-342900">
              <a:buFont typeface="+mj-lt"/>
              <a:buAutoNum type="arabicPeriod"/>
            </a:pPr>
            <a:r>
              <a:rPr lang="pl-PL" sz="1100" dirty="0" smtClean="0"/>
              <a:t>Add CSV Data Set Config component and provide filename, encoding(UTF-8), variable names(e.g. </a:t>
            </a:r>
            <a:r>
              <a:rPr lang="pl-PL" sz="1100" i="1" dirty="0"/>
              <a:t>first_name,last_name,email</a:t>
            </a:r>
            <a:r>
              <a:rPr lang="pl-PL" sz="1100" dirty="0" smtClean="0"/>
              <a:t>) and delimiter parameters. Other flags set to:</a:t>
            </a:r>
            <a:br>
              <a:rPr lang="pl-PL" sz="1100" dirty="0" smtClean="0"/>
            </a:br>
            <a:r>
              <a:rPr lang="pl-PL" sz="1100" dirty="0" smtClean="0"/>
              <a:t>Allow quoted data – False</a:t>
            </a:r>
            <a:br>
              <a:rPr lang="pl-PL" sz="1100" dirty="0" smtClean="0"/>
            </a:br>
            <a:r>
              <a:rPr lang="pl-PL" sz="1100" dirty="0" smtClean="0"/>
              <a:t>Recycle on EOF – False</a:t>
            </a:r>
            <a:br>
              <a:rPr lang="pl-PL" sz="1100" dirty="0" smtClean="0"/>
            </a:br>
            <a:r>
              <a:rPr lang="pl-PL" sz="1100" dirty="0" smtClean="0"/>
              <a:t>Stop thread on EOF – True</a:t>
            </a:r>
            <a:br>
              <a:rPr lang="pl-PL" sz="1100" dirty="0" smtClean="0"/>
            </a:br>
            <a:r>
              <a:rPr lang="pl-PL" sz="1100" dirty="0" smtClean="0"/>
              <a:t>Sharing mode – All Threads</a:t>
            </a:r>
          </a:p>
          <a:p>
            <a:pPr marL="342900" indent="-342900">
              <a:buFont typeface="+mj-lt"/>
              <a:buAutoNum type="arabicPeriod"/>
            </a:pPr>
            <a:r>
              <a:rPr lang="pl-PL" sz="1100" dirty="0" smtClean="0"/>
              <a:t>Copy HTTP Post from previous excercises and use email parameter in HTTP Request name and POST body</a:t>
            </a:r>
          </a:p>
          <a:p>
            <a:pPr marL="342900" indent="-342900">
              <a:buFont typeface="+mj-lt"/>
              <a:buAutoNum type="arabicPeriod"/>
            </a:pPr>
            <a:r>
              <a:rPr lang="pl-PL" sz="1100" dirty="0"/>
              <a:t>Add tearDown Thread Group</a:t>
            </a:r>
          </a:p>
          <a:p>
            <a:pPr marL="342900" indent="-342900">
              <a:buFont typeface="+mj-lt"/>
              <a:buAutoNum type="arabicPeriod"/>
            </a:pPr>
            <a:r>
              <a:rPr lang="pl-PL" sz="1100" dirty="0" smtClean="0"/>
              <a:t>Add JDBC Request with Assertion element to check if users from CVS will be registered (use select count(*) and Jmeter variable assertion). </a:t>
            </a:r>
          </a:p>
          <a:p>
            <a:pPr marL="342900" indent="-342900">
              <a:buFont typeface="+mj-lt"/>
              <a:buAutoNum type="arabicPeriod"/>
            </a:pPr>
            <a:r>
              <a:rPr lang="pl-PL" sz="1100" dirty="0" smtClean="0"/>
              <a:t>Add JDBC Request for clearing DB after test.</a:t>
            </a:r>
          </a:p>
          <a:p>
            <a:pPr marL="342900" indent="-342900">
              <a:buFont typeface="+mj-lt"/>
              <a:buAutoNum type="arabicPeriod"/>
            </a:pPr>
            <a:r>
              <a:rPr lang="pl-PL" sz="1100" dirty="0" smtClean="0"/>
              <a:t>Add Result Tree for both Thread groups and run Test Plan</a:t>
            </a:r>
          </a:p>
          <a:p>
            <a:pPr marL="342900" indent="-342900">
              <a:buFont typeface="+mj-lt"/>
              <a:buAutoNum type="arabicPeriod"/>
            </a:pPr>
            <a:endParaRPr lang="en-US" sz="1100" dirty="0"/>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pic>
        <p:nvPicPr>
          <p:cNvPr id="3" name="Picture 2"/>
          <p:cNvPicPr>
            <a:picLocks noChangeAspect="1"/>
          </p:cNvPicPr>
          <p:nvPr/>
        </p:nvPicPr>
        <p:blipFill>
          <a:blip r:embed="rId3"/>
          <a:stretch>
            <a:fillRect/>
          </a:stretch>
        </p:blipFill>
        <p:spPr>
          <a:xfrm>
            <a:off x="5834065" y="1345319"/>
            <a:ext cx="3224930" cy="3018009"/>
          </a:xfrm>
          <a:prstGeom prst="rect">
            <a:avLst/>
          </a:prstGeom>
        </p:spPr>
      </p:pic>
    </p:spTree>
    <p:extLst>
      <p:ext uri="{BB962C8B-B14F-4D97-AF65-F5344CB8AC3E}">
        <p14:creationId xmlns:p14="http://schemas.microsoft.com/office/powerpoint/2010/main" val="1580917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pl-PL" dirty="0" smtClean="0"/>
              <a:t>Preparing and executing Performance test</a:t>
            </a:r>
            <a:endParaRPr lang="de-DE" dirty="0"/>
          </a:p>
        </p:txBody>
      </p:sp>
      <p:sp>
        <p:nvSpPr>
          <p:cNvPr id="5" name="Inhaltsplatzhalter 4"/>
          <p:cNvSpPr>
            <a:spLocks noGrp="1"/>
          </p:cNvSpPr>
          <p:nvPr>
            <p:ph idx="1"/>
          </p:nvPr>
        </p:nvSpPr>
        <p:spPr>
          <a:xfrm>
            <a:off x="336551" y="895350"/>
            <a:ext cx="4833590" cy="3917949"/>
          </a:xfrm>
        </p:spPr>
        <p:txBody>
          <a:bodyPr>
            <a:normAutofit/>
          </a:bodyPr>
          <a:lstStyle/>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
        <p:nvSpPr>
          <p:cNvPr id="8" name="Inhaltsplatzhalter 7"/>
          <p:cNvSpPr>
            <a:spLocks noGrp="1"/>
          </p:cNvSpPr>
          <p:nvPr>
            <p:ph type="body" sz="quarter" idx="13"/>
          </p:nvPr>
        </p:nvSpPr>
        <p:spPr>
          <a:xfrm>
            <a:off x="451645" y="199548"/>
            <a:ext cx="6692104" cy="123111"/>
          </a:xfrm>
        </p:spPr>
        <p:txBody>
          <a:bodyPr/>
          <a:lstStyle/>
          <a:p>
            <a:r>
              <a:rPr lang="pl-PL" dirty="0" smtClean="0"/>
              <a:t>Jmeter ExcerciseS</a:t>
            </a:r>
            <a:endParaRPr lang="de-DE" dirty="0"/>
          </a:p>
        </p:txBody>
      </p:sp>
      <p:sp>
        <p:nvSpPr>
          <p:cNvPr id="12" name="Inhaltsplatzhalter 4"/>
          <p:cNvSpPr>
            <a:spLocks noGrp="1"/>
          </p:cNvSpPr>
          <p:nvPr>
            <p:ph idx="1"/>
          </p:nvPr>
        </p:nvSpPr>
        <p:spPr>
          <a:xfrm>
            <a:off x="488952" y="790648"/>
            <a:ext cx="5345112" cy="3986140"/>
          </a:xfrm>
        </p:spPr>
        <p:txBody>
          <a:bodyPr>
            <a:normAutofit/>
          </a:bodyPr>
          <a:lstStyle/>
          <a:p>
            <a:pPr marL="179388" lvl="1" indent="0" algn="ctr">
              <a:spcBef>
                <a:spcPts val="0"/>
              </a:spcBef>
              <a:spcAft>
                <a:spcPts val="300"/>
              </a:spcAft>
              <a:buNone/>
            </a:pPr>
            <a:endParaRPr lang="pl-PL" b="1" dirty="0" smtClean="0"/>
          </a:p>
          <a:p>
            <a:pPr marL="342900" indent="-342900">
              <a:buFont typeface="+mj-lt"/>
              <a:buAutoNum type="arabicPeriod"/>
            </a:pPr>
            <a:r>
              <a:rPr lang="pl-PL" sz="1100" dirty="0" smtClean="0"/>
              <a:t>Using solutions from previous excercise prepare bigger test data ~100 users</a:t>
            </a:r>
          </a:p>
          <a:p>
            <a:pPr marL="342900" indent="-342900">
              <a:buFont typeface="+mj-lt"/>
              <a:buAutoNum type="arabicPeriod"/>
            </a:pPr>
            <a:r>
              <a:rPr lang="pl-PL" sz="1100" dirty="0" smtClean="0"/>
              <a:t>Add Agregate graph and run test plan to see response times</a:t>
            </a:r>
            <a:endParaRPr lang="en-US" sz="1100" dirty="0"/>
          </a:p>
          <a:p>
            <a:pPr marL="342900" indent="-342900">
              <a:buFont typeface="+mj-lt"/>
              <a:buAutoNum type="arabicPeriod"/>
            </a:pPr>
            <a:endParaRPr lang="pl-PL" dirty="0" smtClean="0"/>
          </a:p>
          <a:p>
            <a:pPr marL="407988" lvl="1" indent="-228600">
              <a:spcBef>
                <a:spcPts val="0"/>
              </a:spcBef>
              <a:spcAft>
                <a:spcPts val="300"/>
              </a:spcAft>
              <a:buFont typeface="+mj-lt"/>
              <a:buAutoNum type="arabicPeriod"/>
            </a:pPr>
            <a:endParaRPr lang="pl-PL" dirty="0" smtClean="0"/>
          </a:p>
          <a:p>
            <a:pPr marL="179388" lvl="1" indent="0">
              <a:spcBef>
                <a:spcPts val="0"/>
              </a:spcBef>
              <a:spcAft>
                <a:spcPts val="300"/>
              </a:spcAft>
              <a:buNone/>
            </a:pPr>
            <a:endParaRPr lang="pl-PL" dirty="0" smtClean="0"/>
          </a:p>
          <a:p>
            <a:pPr marL="407988" lvl="1" indent="-228600">
              <a:spcBef>
                <a:spcPts val="0"/>
              </a:spcBef>
              <a:spcAft>
                <a:spcPts val="300"/>
              </a:spcAft>
              <a:buFont typeface="+mj-lt"/>
              <a:buAutoNum type="arabicPeriod"/>
            </a:pPr>
            <a:endParaRPr lang="pl-PL" dirty="0" smtClean="0"/>
          </a:p>
          <a:p>
            <a:pPr marL="407988" lvl="1" indent="-228600">
              <a:spcBef>
                <a:spcPts val="0"/>
              </a:spcBef>
              <a:spcAft>
                <a:spcPts val="300"/>
              </a:spcAft>
              <a:buFont typeface="+mj-lt"/>
              <a:buAutoNum type="arabicPeriod"/>
            </a:pPr>
            <a:endParaRPr lang="en-GB" dirty="0"/>
          </a:p>
          <a:p>
            <a:pPr marL="179388" lvl="1" indent="0">
              <a:buNone/>
            </a:pPr>
            <a:endParaRPr lang="en-GB" altLang="de-DE" dirty="0"/>
          </a:p>
          <a:p>
            <a:pPr lvl="1"/>
            <a:endParaRPr lang="en-GB" altLang="de-DE" dirty="0" smtClean="0"/>
          </a:p>
          <a:p>
            <a:pPr marL="0" indent="0">
              <a:buNone/>
            </a:pPr>
            <a:endParaRPr lang="en-GB" dirty="0"/>
          </a:p>
        </p:txBody>
      </p:sp>
    </p:spTree>
    <p:extLst>
      <p:ext uri="{BB962C8B-B14F-4D97-AF65-F5344CB8AC3E}">
        <p14:creationId xmlns:p14="http://schemas.microsoft.com/office/powerpoint/2010/main" val="33153494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 xsi:nil="tru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45AAF4-B73F-4E3A-B9D2-4DDAE0F1BE8A}">
  <ds:schemaRefs>
    <ds:schemaRef ds:uri="http://schemas.microsoft.com/office/infopath/2007/PartnerControls"/>
    <ds:schemaRef ds:uri="http://purl.org/dc/dcmitype/"/>
    <ds:schemaRef ds:uri="http://www.w3.org/XML/1998/namespace"/>
    <ds:schemaRef ds:uri="727178e8-9586-4f49-8e7b-77af9c2fb085"/>
    <ds:schemaRef ds:uri="e44e039f-c551-4112-981c-456f1b630ef1"/>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Students materials - 7 - Test automation with Jmeter</Template>
  <TotalTime>4021</TotalTime>
  <Words>685</Words>
  <Application>Microsoft Office PowerPoint</Application>
  <PresentationFormat>Pokaz na ekranie (16:9)</PresentationFormat>
  <Paragraphs>226</Paragraphs>
  <Slides>10</Slides>
  <Notes>7</Notes>
  <HiddenSlides>0</HiddenSlides>
  <MMClips>0</MMClips>
  <ScaleCrop>false</ScaleCrop>
  <HeadingPairs>
    <vt:vector size="8" baseType="variant">
      <vt:variant>
        <vt:lpstr>Używane czcionki</vt:lpstr>
      </vt:variant>
      <vt:variant>
        <vt:i4>4</vt:i4>
      </vt:variant>
      <vt:variant>
        <vt:lpstr>Motyw</vt:lpstr>
      </vt:variant>
      <vt:variant>
        <vt:i4>1</vt:i4>
      </vt:variant>
      <vt:variant>
        <vt:lpstr>Osadzone serwery OLE</vt:lpstr>
      </vt:variant>
      <vt:variant>
        <vt:i4>1</vt:i4>
      </vt:variant>
      <vt:variant>
        <vt:lpstr>Tytuły slajdów</vt:lpstr>
      </vt:variant>
      <vt:variant>
        <vt:i4>10</vt:i4>
      </vt:variant>
    </vt:vector>
  </HeadingPairs>
  <TitlesOfParts>
    <vt:vector size="16" baseType="lpstr">
      <vt:lpstr>Arial</vt:lpstr>
      <vt:lpstr>Calibri</vt:lpstr>
      <vt:lpstr>CourierNewPSMT</vt:lpstr>
      <vt:lpstr>Wingdings</vt:lpstr>
      <vt:lpstr>GFT_Master_Template</vt:lpstr>
      <vt:lpstr>think-cell Folie</vt:lpstr>
      <vt:lpstr>Jmeter – powerful testing tool</vt:lpstr>
      <vt:lpstr>Prezentacja programu PowerPoint</vt:lpstr>
      <vt:lpstr>Other JMeter posibilities</vt:lpstr>
      <vt:lpstr>Preparing application</vt:lpstr>
      <vt:lpstr>Using HTTP Request [POST] to register new user</vt:lpstr>
      <vt:lpstr>Preparing Jmeter for Database connection</vt:lpstr>
      <vt:lpstr>Practice JDBC Requests</vt:lpstr>
      <vt:lpstr>Using external file in test scenario</vt:lpstr>
      <vt:lpstr>Preparing and executing Performance test</vt:lpstr>
      <vt:lpstr>Prezentacja programu PowerPoint</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with Jmeter</dc:title>
  <dc:creator>Rafal Nikiel</dc:creator>
  <cp:lastModifiedBy>Jacek Okrojek</cp:lastModifiedBy>
  <cp:revision>79</cp:revision>
  <dcterms:created xsi:type="dcterms:W3CDTF">2015-11-17T22:29:08Z</dcterms:created>
  <dcterms:modified xsi:type="dcterms:W3CDTF">2015-12-04T06:28:44Z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