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notesMasterIdLst>
    <p:notesMasterId r:id="rId23"/>
  </p:notesMasterIdLst>
  <p:handoutMasterIdLst>
    <p:handoutMasterId r:id="rId24"/>
  </p:handoutMasterIdLst>
  <p:sldIdLst>
    <p:sldId id="286" r:id="rId6"/>
    <p:sldId id="300" r:id="rId7"/>
    <p:sldId id="303" r:id="rId8"/>
    <p:sldId id="331" r:id="rId9"/>
    <p:sldId id="330" r:id="rId10"/>
    <p:sldId id="306" r:id="rId11"/>
    <p:sldId id="326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24" r:id="rId22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28">
          <p15:clr>
            <a:srgbClr val="A4A3A4"/>
          </p15:clr>
        </p15:guide>
        <p15:guide id="3" pos="2823">
          <p15:clr>
            <a:srgbClr val="A4A3A4"/>
          </p15:clr>
        </p15:guide>
        <p15:guide id="4" pos="2880">
          <p15:clr>
            <a:srgbClr val="A4A3A4"/>
          </p15:clr>
        </p15:guide>
        <p15:guide id="5" pos="288">
          <p15:clr>
            <a:srgbClr val="A4A3A4"/>
          </p15:clr>
        </p15:guide>
        <p15:guide id="6" pos="54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ge" initials="LG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94E8"/>
    <a:srgbClr val="131E59"/>
    <a:srgbClr val="008AC9"/>
    <a:srgbClr val="2649FF"/>
    <a:srgbClr val="1187A0"/>
    <a:srgbClr val="0E72A7"/>
    <a:srgbClr val="1083CF"/>
    <a:srgbClr val="192C6C"/>
    <a:srgbClr val="1189B5"/>
    <a:srgbClr val="CF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90794" autoAdjust="0"/>
  </p:normalViewPr>
  <p:slideViewPr>
    <p:cSldViewPr snapToGrid="0" snapToObjects="1">
      <p:cViewPr varScale="1">
        <p:scale>
          <a:sx n="139" d="100"/>
          <a:sy n="139" d="100"/>
        </p:scale>
        <p:origin x="966" y="162"/>
      </p:cViewPr>
      <p:guideLst>
        <p:guide orient="horz" pos="1620"/>
        <p:guide pos="2928"/>
        <p:guide pos="2823"/>
        <p:guide pos="2880"/>
        <p:guide pos="288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43D26-F355-3844-A4EF-19D4FD875597}" type="datetimeFigureOut">
              <a:rPr lang="de-DE" smtClean="0"/>
              <a:pPr/>
              <a:t>20.11.2015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F8682-5238-744E-880D-1D2793086B2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7353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CFE12-C1FB-D740-8B6C-AFB72D5D4002}" type="datetimeFigureOut">
              <a:rPr lang="de-DE" smtClean="0"/>
              <a:pPr/>
              <a:t>20.11.2015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BA478-331B-4C41-B0D5-A69E59A4437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24039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4272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Possible</a:t>
            </a:r>
            <a:r>
              <a:rPr lang="pl-PL" baseline="0" dirty="0" smtClean="0"/>
              <a:t> issues:</a:t>
            </a:r>
          </a:p>
          <a:p>
            <a:r>
              <a:rPr lang="pl-PL" baseline="0" dirty="0" smtClean="0"/>
              <a:t>Proxy</a:t>
            </a:r>
          </a:p>
          <a:p>
            <a:r>
              <a:rPr lang="pl-PL" baseline="0" dirty="0" smtClean="0"/>
              <a:t>Lack od jdk installed</a:t>
            </a:r>
          </a:p>
          <a:p>
            <a:r>
              <a:rPr lang="pl-PL" baseline="0" dirty="0" smtClean="0"/>
              <a:t>Java_home not set</a:t>
            </a:r>
          </a:p>
          <a:p>
            <a:endParaRPr lang="pl-PL" baseline="0" dirty="0" smtClean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9171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Possible</a:t>
            </a:r>
            <a:r>
              <a:rPr lang="pl-PL" baseline="0" dirty="0" smtClean="0"/>
              <a:t> issues:</a:t>
            </a:r>
          </a:p>
          <a:p>
            <a:r>
              <a:rPr lang="pl-PL" baseline="0" dirty="0" smtClean="0"/>
              <a:t>Proxy</a:t>
            </a:r>
          </a:p>
          <a:p>
            <a:r>
              <a:rPr lang="pl-PL" baseline="0" dirty="0" smtClean="0"/>
              <a:t>Lack od jdk installed</a:t>
            </a:r>
          </a:p>
          <a:p>
            <a:r>
              <a:rPr lang="pl-PL" baseline="0" dirty="0" smtClean="0"/>
              <a:t>Java_home not set</a:t>
            </a:r>
          </a:p>
          <a:p>
            <a:endParaRPr lang="pl-PL" baseline="0" dirty="0" smtClean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5954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71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1802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Possible</a:t>
            </a:r>
            <a:r>
              <a:rPr lang="pl-PL" baseline="0" dirty="0" smtClean="0"/>
              <a:t> issues:</a:t>
            </a:r>
          </a:p>
          <a:p>
            <a:r>
              <a:rPr lang="pl-PL" baseline="0" dirty="0" smtClean="0"/>
              <a:t>Proxy</a:t>
            </a:r>
          </a:p>
          <a:p>
            <a:r>
              <a:rPr lang="pl-PL" baseline="0" dirty="0" smtClean="0"/>
              <a:t>Lack od jdk installed</a:t>
            </a:r>
          </a:p>
          <a:p>
            <a:r>
              <a:rPr lang="pl-PL" baseline="0" dirty="0" smtClean="0"/>
              <a:t>Java_home not set</a:t>
            </a:r>
          </a:p>
          <a:p>
            <a:endParaRPr lang="pl-PL" baseline="0" dirty="0" smtClean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2123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Possible</a:t>
            </a:r>
            <a:r>
              <a:rPr lang="pl-PL" baseline="0" dirty="0" smtClean="0"/>
              <a:t> issues:</a:t>
            </a:r>
          </a:p>
          <a:p>
            <a:r>
              <a:rPr lang="pl-PL" baseline="0" dirty="0" smtClean="0"/>
              <a:t>Proxy</a:t>
            </a:r>
          </a:p>
          <a:p>
            <a:r>
              <a:rPr lang="pl-PL" baseline="0" dirty="0" smtClean="0"/>
              <a:t>Lack od jdk installed</a:t>
            </a:r>
          </a:p>
          <a:p>
            <a:r>
              <a:rPr lang="pl-PL" baseline="0" dirty="0" smtClean="0"/>
              <a:t>Java_home not set</a:t>
            </a:r>
          </a:p>
          <a:p>
            <a:endParaRPr lang="pl-PL" baseline="0" dirty="0" smtClean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9947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Possible</a:t>
            </a:r>
            <a:r>
              <a:rPr lang="pl-PL" baseline="0" dirty="0" smtClean="0"/>
              <a:t> issues:</a:t>
            </a:r>
          </a:p>
          <a:p>
            <a:r>
              <a:rPr lang="pl-PL" baseline="0" dirty="0" smtClean="0"/>
              <a:t>Proxy</a:t>
            </a:r>
          </a:p>
          <a:p>
            <a:r>
              <a:rPr lang="pl-PL" baseline="0" dirty="0" smtClean="0"/>
              <a:t>Lack od jdk installed</a:t>
            </a:r>
          </a:p>
          <a:p>
            <a:r>
              <a:rPr lang="pl-PL" baseline="0" dirty="0" smtClean="0"/>
              <a:t>Java_home not set</a:t>
            </a:r>
          </a:p>
          <a:p>
            <a:endParaRPr lang="pl-PL" baseline="0" dirty="0" smtClean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4184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Possible</a:t>
            </a:r>
            <a:r>
              <a:rPr lang="pl-PL" baseline="0" dirty="0" smtClean="0"/>
              <a:t> issues:</a:t>
            </a:r>
          </a:p>
          <a:p>
            <a:r>
              <a:rPr lang="pl-PL" baseline="0" dirty="0" smtClean="0"/>
              <a:t>Proxy</a:t>
            </a:r>
          </a:p>
          <a:p>
            <a:r>
              <a:rPr lang="pl-PL" baseline="0" dirty="0" smtClean="0"/>
              <a:t>Lack od jdk installed</a:t>
            </a:r>
          </a:p>
          <a:p>
            <a:r>
              <a:rPr lang="pl-PL" baseline="0" dirty="0" smtClean="0"/>
              <a:t>Java_home not set</a:t>
            </a:r>
          </a:p>
          <a:p>
            <a:endParaRPr lang="pl-PL" baseline="0" dirty="0" smtClean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4773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Possible</a:t>
            </a:r>
            <a:r>
              <a:rPr lang="pl-PL" baseline="0" dirty="0" smtClean="0"/>
              <a:t> issues:</a:t>
            </a:r>
          </a:p>
          <a:p>
            <a:r>
              <a:rPr lang="pl-PL" baseline="0" dirty="0" smtClean="0"/>
              <a:t>Proxy</a:t>
            </a:r>
          </a:p>
          <a:p>
            <a:r>
              <a:rPr lang="pl-PL" baseline="0" dirty="0" smtClean="0"/>
              <a:t>Lack od jdk installed</a:t>
            </a:r>
          </a:p>
          <a:p>
            <a:r>
              <a:rPr lang="pl-PL" baseline="0" dirty="0" smtClean="0"/>
              <a:t>Java_home not set</a:t>
            </a:r>
          </a:p>
          <a:p>
            <a:endParaRPr lang="pl-PL" baseline="0" dirty="0" smtClean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3891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Possible</a:t>
            </a:r>
            <a:r>
              <a:rPr lang="pl-PL" baseline="0" dirty="0" smtClean="0"/>
              <a:t> issues:</a:t>
            </a:r>
          </a:p>
          <a:p>
            <a:r>
              <a:rPr lang="pl-PL" baseline="0" dirty="0" smtClean="0"/>
              <a:t>Proxy</a:t>
            </a:r>
          </a:p>
          <a:p>
            <a:r>
              <a:rPr lang="pl-PL" baseline="0" dirty="0" smtClean="0"/>
              <a:t>Lack od jdk installed</a:t>
            </a:r>
          </a:p>
          <a:p>
            <a:r>
              <a:rPr lang="pl-PL" baseline="0" dirty="0" smtClean="0"/>
              <a:t>Java_home not set</a:t>
            </a:r>
          </a:p>
          <a:p>
            <a:endParaRPr lang="pl-PL" baseline="0" dirty="0" smtClean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7211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wm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1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Optional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42975" y="1941508"/>
            <a:ext cx="5265737" cy="1205458"/>
          </a:xfrm>
        </p:spPr>
        <p:txBody>
          <a:bodyPr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Title</a:t>
            </a:r>
            <a:br>
              <a:rPr lang="en-GB" noProof="0" dirty="0" smtClean="0"/>
            </a:br>
            <a:r>
              <a:rPr lang="en-GB" noProof="0" dirty="0" smtClean="0"/>
              <a:t>two-line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4348162"/>
            <a:ext cx="5232400" cy="338554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 smtClean="0"/>
              <a:t>Name</a:t>
            </a:r>
          </a:p>
          <a:p>
            <a:r>
              <a:rPr lang="de-DE" dirty="0" smtClean="0"/>
              <a:t>Date</a:t>
            </a:r>
            <a:endParaRPr lang="en-US" dirty="0"/>
          </a:p>
        </p:txBody>
      </p:sp>
      <p:pic>
        <p:nvPicPr>
          <p:cNvPr id="9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43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7724458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Agenda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73931" y="1905430"/>
            <a:ext cx="7710488" cy="2797200"/>
          </a:xfrm>
        </p:spPr>
        <p:txBody>
          <a:bodyPr/>
          <a:lstStyle>
            <a:lvl1pPr marL="342900" indent="-342900">
              <a:buClrTx/>
              <a:buFont typeface="+mj-lt"/>
              <a:buAutoNum type="arabicPeriod"/>
              <a:defRPr sz="2600" b="0" baseline="0">
                <a:solidFill>
                  <a:schemeClr val="bg1"/>
                </a:solidFill>
              </a:defRPr>
            </a:lvl1pPr>
            <a:lvl2pPr marL="407988" indent="-228600">
              <a:buClrTx/>
              <a:buFont typeface="+mj-lt"/>
              <a:buAutoNum type="arabicPeriod"/>
              <a:defRPr sz="1800" b="0">
                <a:solidFill>
                  <a:schemeClr val="bg1"/>
                </a:solidFill>
              </a:defRPr>
            </a:lvl2pPr>
            <a:lvl3pPr marL="588963" indent="-228600">
              <a:buClrTx/>
              <a:buFont typeface="+mj-lt"/>
              <a:buAutoNum type="arabicPeriod"/>
              <a:defRPr sz="1400" b="0">
                <a:solidFill>
                  <a:schemeClr val="bg1"/>
                </a:solidFill>
              </a:defRPr>
            </a:lvl3pPr>
            <a:lvl4pPr marL="766762" indent="-228600">
              <a:buClrTx/>
              <a:buFont typeface="+mj-lt"/>
              <a:buAutoNum type="arabicPeriod"/>
              <a:defRPr b="0" baseline="0">
                <a:solidFill>
                  <a:schemeClr val="bg1"/>
                </a:solidFill>
              </a:defRPr>
            </a:lvl4pPr>
            <a:lvl5pPr marL="946150" indent="-228600">
              <a:buClrTx/>
              <a:buFont typeface="+mj-lt"/>
              <a:buAutoNum type="arabicPeriod"/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283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Insert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42975" y="1941508"/>
            <a:ext cx="5265737" cy="1231106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Edit text master format here</a:t>
            </a:r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1132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9264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2648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4428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32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7184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53231" y="1119187"/>
            <a:ext cx="4038600" cy="3362325"/>
          </a:xfrm>
          <a:solidFill>
            <a:schemeClr val="tx2"/>
          </a:solidFill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GB" noProof="0" dirty="0" smtClean="0"/>
              <a:t>Click to insert image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4709" y="1119187"/>
            <a:ext cx="4038600" cy="33623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0839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9709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67798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think-cell Folie" r:id="rId4" imgW="305" imgH="303" progId="TCLayout.ActiveDocument.1">
                  <p:embed/>
                </p:oleObj>
              </mc:Choice>
              <mc:Fallback>
                <p:oleObj name="think-cell Folie" r:id="rId4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 bwMode="gray">
          <a:xfrm>
            <a:off x="7267291" y="269793"/>
            <a:ext cx="1433479" cy="261226"/>
          </a:xfrm>
          <a:prstGeom prst="rect">
            <a:avLst/>
          </a:prstGeom>
        </p:spPr>
      </p:pic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9" name="Textfeld 8"/>
          <p:cNvSpPr txBox="1"/>
          <p:nvPr userDrawn="1"/>
        </p:nvSpPr>
        <p:spPr bwMode="gray">
          <a:xfrm>
            <a:off x="942975" y="1521619"/>
            <a:ext cx="2885405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800"/>
            <a:r>
              <a:rPr lang="en-GB" sz="4500" b="1" noProof="0" dirty="0" smtClean="0">
                <a:solidFill>
                  <a:prstClr val="white"/>
                </a:solidFill>
              </a:rPr>
              <a:t>Thank you</a:t>
            </a:r>
            <a:endParaRPr lang="en-GB" sz="4500" b="1" noProof="0" dirty="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2867532"/>
            <a:ext cx="7724458" cy="169277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06054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\\psf\Host\Volumes\Bildarchiv\2_Logos\0_GFT_Group_Logos_Pack\02_Screen\01_Vector\GFT\illustrator_6\GFT_Logo_RGB.em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6107590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think-cell Folie" r:id="rId13" imgW="305" imgH="303" progId="TCLayout.ActiveDocument.1">
                  <p:embed/>
                </p:oleObj>
              </mc:Choice>
              <mc:Fallback>
                <p:oleObj name="think-cell Folie" r:id="rId13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3707" y="1119187"/>
            <a:ext cx="8243888" cy="33623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noProof="0" dirty="0" smtClean="0"/>
              <a:t>Edit </a:t>
            </a:r>
            <a:r>
              <a:rPr lang="de-DE" noProof="0" dirty="0" err="1" smtClean="0"/>
              <a:t>text</a:t>
            </a:r>
            <a:r>
              <a:rPr lang="de-DE" noProof="0" dirty="0" smtClean="0"/>
              <a:t> </a:t>
            </a:r>
            <a:r>
              <a:rPr lang="de-DE" noProof="0" dirty="0" err="1" smtClean="0"/>
              <a:t>master</a:t>
            </a:r>
            <a:r>
              <a:rPr lang="de-DE" noProof="0" dirty="0" smtClean="0"/>
              <a:t> </a:t>
            </a:r>
            <a:r>
              <a:rPr lang="de-DE" noProof="0" dirty="0" err="1" smtClean="0"/>
              <a:t>format</a:t>
            </a:r>
            <a:endParaRPr lang="de-DE" noProof="0" dirty="0" smtClean="0"/>
          </a:p>
          <a:p>
            <a:pPr lvl="1"/>
            <a:r>
              <a:rPr lang="de-DE" noProof="0" dirty="0" smtClean="0"/>
              <a:t>2nd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2"/>
            <a:r>
              <a:rPr lang="de-DE" noProof="0" dirty="0" smtClean="0"/>
              <a:t>3rd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3"/>
            <a:r>
              <a:rPr lang="de-DE" noProof="0" dirty="0" smtClean="0"/>
              <a:t>4th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4"/>
            <a:r>
              <a:rPr lang="de-DE" noProof="0" dirty="0" smtClean="0"/>
              <a:t>5th </a:t>
            </a:r>
            <a:r>
              <a:rPr lang="de-DE" noProof="0" dirty="0" err="1" smtClean="0"/>
              <a:t>level</a:t>
            </a:r>
            <a:endParaRPr lang="en-GB" noProof="0" dirty="0"/>
          </a:p>
        </p:txBody>
      </p:sp>
      <p:cxnSp>
        <p:nvCxnSpPr>
          <p:cNvPr id="18" name="Gerader Verbinder 17"/>
          <p:cNvCxnSpPr/>
          <p:nvPr/>
        </p:nvCxnSpPr>
        <p:spPr bwMode="gray">
          <a:xfrm>
            <a:off x="450850" y="791141"/>
            <a:ext cx="824388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 bwMode="gray">
          <a:xfrm>
            <a:off x="-26670" y="4799647"/>
            <a:ext cx="9197340" cy="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44503" y="347341"/>
            <a:ext cx="6692104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25" name="Textfeld 24"/>
          <p:cNvSpPr txBox="1"/>
          <p:nvPr/>
        </p:nvSpPr>
        <p:spPr bwMode="gray">
          <a:xfrm>
            <a:off x="451646" y="4922468"/>
            <a:ext cx="520976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685800"/>
            <a:r>
              <a:rPr lang="de-DE" sz="800" dirty="0" smtClean="0">
                <a:solidFill>
                  <a:srgbClr val="C8C8C8"/>
                </a:solidFill>
              </a:rPr>
              <a:t>GFT Group</a:t>
            </a:r>
            <a:endParaRPr lang="de-DE" sz="800" dirty="0">
              <a:solidFill>
                <a:srgbClr val="C8C8C8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 bwMode="gray">
          <a:xfrm>
            <a:off x="7846708" y="4922468"/>
            <a:ext cx="519373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r>
              <a:rPr lang="de-DE" sz="800" dirty="0" smtClean="0">
                <a:solidFill>
                  <a:srgbClr val="C8C8C8"/>
                </a:solidFill>
              </a:rPr>
              <a:t>03.09.2015</a:t>
            </a:r>
          </a:p>
        </p:txBody>
      </p:sp>
      <p:sp>
        <p:nvSpPr>
          <p:cNvPr id="27" name="Textfeld 26"/>
          <p:cNvSpPr txBox="1"/>
          <p:nvPr/>
        </p:nvSpPr>
        <p:spPr bwMode="gray">
          <a:xfrm>
            <a:off x="8488458" y="4922468"/>
            <a:ext cx="20358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fld id="{9BEB56B1-47F9-4FE5-8C4A-1727C808D5EE}" type="slidenum">
              <a:rPr lang="de-DE" sz="800" smtClean="0">
                <a:solidFill>
                  <a:srgbClr val="C8C8C8"/>
                </a:solidFill>
              </a:rPr>
              <a:pPr algn="r" defTabSz="685800"/>
              <a:t>‹#›</a:t>
            </a:fld>
            <a:endParaRPr lang="de-DE" sz="800" dirty="0">
              <a:solidFill>
                <a:srgbClr val="C8C8C8"/>
              </a:solidFill>
            </a:endParaRPr>
          </a:p>
        </p:txBody>
      </p:sp>
      <p:cxnSp>
        <p:nvCxnSpPr>
          <p:cNvPr id="28" name="Gerader Verbinder 27"/>
          <p:cNvCxnSpPr/>
          <p:nvPr/>
        </p:nvCxnSpPr>
        <p:spPr bwMode="gray">
          <a:xfrm flipV="1">
            <a:off x="8455978" y="4880837"/>
            <a:ext cx="0" cy="206373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51645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4488656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46561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86947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451645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4488656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46561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86947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rot="16200000">
            <a:off x="-142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rot="16200000">
            <a:off x="-142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 rot="16200000">
            <a:off x="-142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rot="16200000">
            <a:off x="9286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rot="16200000">
            <a:off x="9286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rot="16200000">
            <a:off x="9286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84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txStyles>
    <p:titleStyle>
      <a:lvl1pPr algn="l" defTabSz="685800" rtl="0" eaLnBrk="1" latinLnBrk="0" hangingPunct="1">
        <a:lnSpc>
          <a:spcPts val="1700"/>
        </a:lnSpc>
        <a:spcBef>
          <a:spcPct val="0"/>
        </a:spcBef>
        <a:buNone/>
        <a:defRPr sz="1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179388" indent="-179388" algn="l" defTabSz="6858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Wingdings" panose="05000000000000000000" pitchFamily="2" charset="2"/>
        <a:buChar char="§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7800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9388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">
          <p15:clr>
            <a:srgbClr val="FBAE40"/>
          </p15:clr>
        </p15:guide>
        <p15:guide id="2" pos="5477">
          <p15:clr>
            <a:srgbClr val="FBAE40"/>
          </p15:clr>
        </p15:guide>
        <p15:guide id="3" pos="2828">
          <p15:clr>
            <a:srgbClr val="FBAE40"/>
          </p15:clr>
        </p15:guide>
        <p15:guide id="4" pos="2933">
          <p15:clr>
            <a:srgbClr val="FBAE40"/>
          </p15:clr>
        </p15:guide>
        <p15:guide id="5" orient="horz" pos="705">
          <p15:clr>
            <a:srgbClr val="FBAE40"/>
          </p15:clr>
        </p15:guide>
        <p15:guide id="6" orient="horz" pos="2823">
          <p15:clr>
            <a:srgbClr val="FBAE40"/>
          </p15:clr>
        </p15:guide>
        <p15:guide id="7" orient="horz" pos="2996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cekokrojek/math.uni.lodz.pl/blob/666704d06247f26925d3e1e1bb0e5bfb0c87ef61/lesson-6/rcapp.zi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hyperlink" Target="http://localhost:8080/registrationform/?contestId=1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registrationpanel/#RegistrationsPlace:Registration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osworld.pl/testy-wydajnosciowe-za-pomoca-apache-jmeter/" TargetMode="External"/><Relationship Id="rId7" Type="http://schemas.openxmlformats.org/officeDocument/2006/relationships/hyperlink" Target="http://blog.sourcepole.com/2011/01/04/jmeter-serie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incolnloop.com/blog/load-testing-jmeter-part-1-getting-started/" TargetMode="External"/><Relationship Id="rId5" Type="http://schemas.openxmlformats.org/officeDocument/2006/relationships/hyperlink" Target="https://www.urbaninsight.com/2011/07/18/simple-load-test-with-jmeter" TargetMode="External"/><Relationship Id="rId4" Type="http://schemas.openxmlformats.org/officeDocument/2006/relationships/hyperlink" Target="https://www.digitalocean.com/community/tutorials/how-to-use-jmeter-to-record-test-scenario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ngren.net/" TargetMode="External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jdk8-downloads-2133151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jmeter.apache.org/download_jmeter.cg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976311" y="1654969"/>
            <a:ext cx="5232400" cy="169277"/>
          </a:xfrm>
        </p:spPr>
        <p:txBody>
          <a:bodyPr/>
          <a:lstStyle/>
          <a:p>
            <a:r>
              <a:rPr lang="en-US" dirty="0"/>
              <a:t>Foundations of software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42975" y="1941508"/>
            <a:ext cx="5265737" cy="1205458"/>
          </a:xfrm>
        </p:spPr>
        <p:txBody>
          <a:bodyPr/>
          <a:lstStyle/>
          <a:p>
            <a:r>
              <a:rPr lang="pl-PL" dirty="0" smtClean="0"/>
              <a:t>Test automation with Jmeter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subTitle" idx="1"/>
          </p:nvPr>
        </p:nvSpPr>
        <p:spPr>
          <a:xfrm>
            <a:off x="976312" y="4348162"/>
            <a:ext cx="5232400" cy="338554"/>
          </a:xfrm>
        </p:spPr>
        <p:txBody>
          <a:bodyPr/>
          <a:lstStyle/>
          <a:p>
            <a:r>
              <a:rPr lang="pl-PL" dirty="0" smtClean="0"/>
              <a:t>Rafał Nikiel</a:t>
            </a:r>
            <a:endParaRPr lang="de-DE" dirty="0" smtClean="0"/>
          </a:p>
          <a:p>
            <a:r>
              <a:rPr lang="de-DE" dirty="0" smtClean="0"/>
              <a:t>2</a:t>
            </a:r>
            <a:r>
              <a:rPr lang="pl-PL" dirty="0" smtClean="0"/>
              <a:t>0</a:t>
            </a:r>
            <a:r>
              <a:rPr lang="de-DE" dirty="0" smtClean="0"/>
              <a:t>.</a:t>
            </a:r>
            <a:r>
              <a:rPr lang="pl-PL" dirty="0" smtClean="0"/>
              <a:t>11</a:t>
            </a:r>
            <a:r>
              <a:rPr lang="de-DE" dirty="0" smtClean="0"/>
              <a:t>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01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Task 1 – getting familiar with the tool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pl-PL" dirty="0" smtClean="0"/>
              <a:t>Jmeter ExcerciseS</a:t>
            </a:r>
            <a:endParaRPr lang="de-D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186442"/>
              </p:ext>
            </p:extLst>
          </p:nvPr>
        </p:nvGraphicFramePr>
        <p:xfrm>
          <a:off x="451645" y="904908"/>
          <a:ext cx="8168480" cy="344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399"/>
                <a:gridCol w="6339081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Element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Functionality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Thread groups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A</a:t>
                      </a:r>
                      <a:r>
                        <a:rPr lang="en-US" sz="1000" dirty="0" err="1" smtClean="0"/>
                        <a:t>ll</a:t>
                      </a:r>
                      <a:r>
                        <a:rPr lang="en-US" sz="1000" dirty="0" smtClean="0"/>
                        <a:t> controllers and samplers must be under a thread group. Other elements, may be placed directly under the test plan, in which case they will apply to all the thread groups. This element controls the number of threads </a:t>
                      </a:r>
                      <a:r>
                        <a:rPr lang="en-US" sz="1000" dirty="0" err="1" smtClean="0"/>
                        <a:t>JMeter</a:t>
                      </a:r>
                      <a:r>
                        <a:rPr lang="en-US" sz="1000" dirty="0" smtClean="0"/>
                        <a:t> will use to execute your test.</a:t>
                      </a:r>
                      <a:endParaRPr lang="pl-PL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Logical Controllers 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 you customize the logic that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JMeter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uses to decide when to send requests.</a:t>
                      </a:r>
                    </a:p>
                    <a:p>
                      <a:endParaRPr lang="pl-PL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Samplers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ell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JMeter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send requests to a server.</a:t>
                      </a:r>
                    </a:p>
                    <a:p>
                      <a:endParaRPr lang="pl-PL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Listeners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 ways to access or show the information about run results. </a:t>
                      </a:r>
                      <a:endParaRPr lang="pl-PL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example there are Result Graphs or View Results Trees.</a:t>
                      </a:r>
                    </a:p>
                    <a:p>
                      <a:endParaRPr lang="pl-PL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Timers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llows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configure a delay between requests, in order not to overwhelm the server.</a:t>
                      </a:r>
                    </a:p>
                    <a:p>
                      <a:endParaRPr lang="pl-PL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Assertions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tatements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a fact that represents the rule of what must be returned by the application by a certain point.</a:t>
                      </a:r>
                    </a:p>
                    <a:p>
                      <a:endParaRPr lang="pl-PL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Configuration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000" dirty="0" smtClean="0"/>
                        <a:t>T</a:t>
                      </a:r>
                      <a:r>
                        <a:rPr lang="en-US" sz="1000" dirty="0" smtClean="0"/>
                        <a:t>hey work with samples and are able to add or modify requests.</a:t>
                      </a:r>
                    </a:p>
                    <a:p>
                      <a:endParaRPr lang="pl-PL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0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Task 2 – Create simple JavaRequest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42800" y="1024521"/>
            <a:ext cx="4218578" cy="3416850"/>
          </a:xfrm>
        </p:spPr>
        <p:txBody>
          <a:bodyPr>
            <a:normAutofit/>
          </a:bodyPr>
          <a:lstStyle/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l-PL" dirty="0" smtClean="0"/>
              <a:t>Add JavaRequest from Samplers and ResultsTree from Listeners (right click on Thread Group)</a:t>
            </a:r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l-PL" dirty="0" smtClean="0"/>
              <a:t>Change Label parameter in JavaRequest and run test plan (Ctrl+R).</a:t>
            </a:r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l-PL" dirty="0" smtClean="0"/>
              <a:t>Check results in Results Tree</a:t>
            </a:r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l-PL" dirty="0" smtClean="0"/>
              <a:t>Increase Threads Parameters and run test plan again (useful shortcuts -&gt;Ctrl+S, Ctrl+E, Ctrl+R)</a:t>
            </a:r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l-PL" dirty="0" smtClean="0"/>
              <a:t>Change label to „Test  User”</a:t>
            </a:r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l-PL" dirty="0" smtClean="0"/>
              <a:t>Generate function string for __threadNum from FunctionHelperDialog and add this string at the end of Label</a:t>
            </a:r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l-PL" dirty="0" smtClean="0"/>
              <a:t>Run Test Plan and check results</a:t>
            </a:r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l-PL" dirty="0" smtClean="0"/>
              <a:t>Add Counter element and use it also in </a:t>
            </a:r>
            <a:r>
              <a:rPr lang="pl-PL" dirty="0"/>
              <a:t>JavaRequest </a:t>
            </a:r>
            <a:r>
              <a:rPr lang="pl-PL" dirty="0" smtClean="0"/>
              <a:t>Label (use following method ${xx} where xx is Counter Reference name)</a:t>
            </a:r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l-PL" dirty="0"/>
              <a:t>Run Test Plan and check results</a:t>
            </a:r>
          </a:p>
          <a:p>
            <a:pPr marL="179388" lvl="1" indent="0">
              <a:spcBef>
                <a:spcPts val="0"/>
              </a:spcBef>
              <a:spcAft>
                <a:spcPts val="300"/>
              </a:spcAft>
              <a:buNone/>
            </a:pPr>
            <a:endParaRPr lang="pl-PL" dirty="0" smtClean="0"/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endParaRPr lang="pl-PL" dirty="0" smtClean="0"/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endParaRPr lang="pl-PL" dirty="0" smtClean="0"/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endParaRPr lang="pl-PL" dirty="0" smtClean="0"/>
          </a:p>
          <a:p>
            <a:pPr marL="179388" lvl="1" indent="0">
              <a:spcBef>
                <a:spcPts val="0"/>
              </a:spcBef>
              <a:spcAft>
                <a:spcPts val="300"/>
              </a:spcAft>
              <a:buNone/>
            </a:pPr>
            <a:endParaRPr lang="pl-PL" dirty="0" smtClean="0"/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endParaRPr lang="pl-PL" dirty="0" smtClean="0"/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endParaRPr lang="en-GB" dirty="0"/>
          </a:p>
          <a:p>
            <a:pPr marL="179388" lvl="1" indent="0">
              <a:buNone/>
            </a:pPr>
            <a:endParaRPr lang="en-GB" altLang="de-DE" dirty="0"/>
          </a:p>
          <a:p>
            <a:pPr lvl="1"/>
            <a:endParaRPr lang="en-GB" altLang="de-DE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pl-PL" dirty="0" smtClean="0"/>
              <a:t>Jmeter ExcerciseS</a:t>
            </a: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378" y="1024521"/>
            <a:ext cx="4043038" cy="341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8780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Task 3a – Prepare application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42800" y="1024521"/>
            <a:ext cx="4218578" cy="3416850"/>
          </a:xfrm>
        </p:spPr>
        <p:txBody>
          <a:bodyPr>
            <a:normAutofit/>
          </a:bodyPr>
          <a:lstStyle/>
          <a:p>
            <a:pPr marL="179388" lvl="1" indent="0">
              <a:spcBef>
                <a:spcPts val="0"/>
              </a:spcBef>
              <a:spcAft>
                <a:spcPts val="300"/>
              </a:spcAft>
              <a:buNone/>
            </a:pPr>
            <a:endParaRPr lang="pl-PL" dirty="0" smtClean="0"/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l-PL" dirty="0" smtClean="0"/>
              <a:t>Download RCApp zip from </a:t>
            </a:r>
            <a:r>
              <a:rPr lang="pl-PL" dirty="0" smtClean="0">
                <a:hlinkClick r:id="rId3"/>
              </a:rPr>
              <a:t>GITRepository</a:t>
            </a:r>
            <a:endParaRPr lang="pl-PL" dirty="0" smtClean="0"/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l-PL" dirty="0"/>
              <a:t>Unzip the archive and go to tomcat bin directory (.. rcapp_external_db\rcapp\apache-tomcat-6.0.44\bin</a:t>
            </a:r>
            <a:r>
              <a:rPr lang="pl-PL" dirty="0" smtClean="0"/>
              <a:t>)</a:t>
            </a:r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l-PL" dirty="0" smtClean="0"/>
              <a:t>Run command line from that path and start tomcat by executing „</a:t>
            </a:r>
            <a:r>
              <a:rPr lang="pl-PL" b="1" dirty="0" smtClean="0"/>
              <a:t>startup</a:t>
            </a:r>
            <a:r>
              <a:rPr lang="pl-PL" dirty="0" smtClean="0"/>
              <a:t>” command</a:t>
            </a:r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l-PL" dirty="0" smtClean="0"/>
              <a:t>Once Tomcat server will be </a:t>
            </a:r>
            <a:r>
              <a:rPr lang="pl-PL" dirty="0"/>
              <a:t>started go following url: </a:t>
            </a:r>
            <a:r>
              <a:rPr lang="pl-PL" dirty="0">
                <a:hlinkClick r:id="rId4"/>
              </a:rPr>
              <a:t>http://localhost:8080/registrationform/?</a:t>
            </a:r>
            <a:r>
              <a:rPr lang="pl-PL" dirty="0" smtClean="0">
                <a:hlinkClick r:id="rId4"/>
              </a:rPr>
              <a:t>contestId=1</a:t>
            </a:r>
            <a:endParaRPr lang="pl-PL" dirty="0" smtClean="0"/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l-PL" dirty="0" smtClean="0"/>
              <a:t>Check if you see the the screen similar to presented on the left</a:t>
            </a:r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l-PL" dirty="0" smtClean="0"/>
              <a:t>Check basic functionality of the contest (register your answer for whichever question)</a:t>
            </a:r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endParaRPr lang="pl-PL" dirty="0" smtClean="0"/>
          </a:p>
          <a:p>
            <a:pPr marL="179388" lvl="1" indent="0">
              <a:spcBef>
                <a:spcPts val="0"/>
              </a:spcBef>
              <a:spcAft>
                <a:spcPts val="300"/>
              </a:spcAft>
              <a:buNone/>
            </a:pPr>
            <a:endParaRPr lang="pl-PL" dirty="0" smtClean="0"/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endParaRPr lang="pl-PL" dirty="0" smtClean="0"/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endParaRPr lang="pl-PL" dirty="0" smtClean="0"/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endParaRPr lang="pl-PL" dirty="0" smtClean="0"/>
          </a:p>
          <a:p>
            <a:pPr marL="179388" lvl="1" indent="0">
              <a:spcBef>
                <a:spcPts val="0"/>
              </a:spcBef>
              <a:spcAft>
                <a:spcPts val="300"/>
              </a:spcAft>
              <a:buNone/>
            </a:pPr>
            <a:endParaRPr lang="pl-PL" dirty="0" smtClean="0"/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endParaRPr lang="pl-PL" dirty="0" smtClean="0"/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endParaRPr lang="en-GB" dirty="0"/>
          </a:p>
          <a:p>
            <a:pPr marL="179388" lvl="1" indent="0">
              <a:buNone/>
            </a:pPr>
            <a:endParaRPr lang="en-GB" altLang="de-DE" dirty="0"/>
          </a:p>
          <a:p>
            <a:pPr lvl="1"/>
            <a:endParaRPr lang="en-GB" altLang="de-DE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pl-PL" dirty="0" smtClean="0"/>
              <a:t>Jmeter ExcerciseS</a:t>
            </a:r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7321" y="873814"/>
            <a:ext cx="3729480" cy="3718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5543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Task 3b </a:t>
            </a:r>
            <a:r>
              <a:rPr lang="pl-PL" dirty="0"/>
              <a:t>– Using HTTP Request retrieve a JAVA question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47651" y="825500"/>
            <a:ext cx="4922490" cy="3987799"/>
          </a:xfrm>
        </p:spPr>
        <p:txBody>
          <a:bodyPr>
            <a:normAutofit fontScale="77500" lnSpcReduction="20000"/>
          </a:bodyPr>
          <a:lstStyle/>
          <a:p>
            <a:pPr marL="179388" lvl="1" indent="0">
              <a:spcBef>
                <a:spcPts val="0"/>
              </a:spcBef>
              <a:spcAft>
                <a:spcPts val="300"/>
              </a:spcAft>
              <a:buNone/>
            </a:pPr>
            <a:endParaRPr lang="pl-PL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an empty Test Plan and change its name to Test Plan – </a:t>
            </a:r>
            <a:r>
              <a:rPr lang="pl-PL" dirty="0" smtClean="0"/>
              <a:t>Task 3b</a:t>
            </a:r>
            <a:r>
              <a:rPr lang="en-US" dirty="0" smtClean="0"/>
              <a:t>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Save </a:t>
            </a:r>
            <a:r>
              <a:rPr lang="en-US" dirty="0"/>
              <a:t>the test plan by the name of </a:t>
            </a:r>
            <a:r>
              <a:rPr lang="pl-PL" dirty="0" smtClean="0"/>
              <a:t>Task_3b</a:t>
            </a:r>
            <a:r>
              <a:rPr lang="en-US" dirty="0" smtClean="0"/>
              <a:t>.</a:t>
            </a:r>
            <a:r>
              <a:rPr lang="en-US" dirty="0" err="1" smtClean="0"/>
              <a:t>jmx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 Thread </a:t>
            </a:r>
            <a:r>
              <a:rPr lang="en-US" dirty="0"/>
              <a:t>Group.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HTTP Request (Add &gt; Sampler &gt; HTTP Request) to the Thread Group and </a:t>
            </a:r>
            <a:r>
              <a:rPr lang="en-US" dirty="0" smtClean="0"/>
              <a:t>change</a:t>
            </a:r>
            <a:r>
              <a:rPr lang="pl-PL" dirty="0" smtClean="0"/>
              <a:t> </a:t>
            </a:r>
            <a:r>
              <a:rPr lang="en-US" dirty="0" smtClean="0"/>
              <a:t>its </a:t>
            </a:r>
            <a:r>
              <a:rPr lang="en-US" dirty="0"/>
              <a:t>name to HTTP Request – JAVA question. Change the relevant settings as below</a:t>
            </a:r>
            <a:r>
              <a:rPr lang="en-US" dirty="0" smtClean="0"/>
              <a:t>:</a:t>
            </a:r>
            <a:r>
              <a:rPr lang="pl-PL" dirty="0" smtClean="0"/>
              <a:t/>
            </a:r>
            <a:br>
              <a:rPr lang="pl-PL" dirty="0" smtClean="0"/>
            </a:br>
            <a:endParaRPr lang="en-US" dirty="0"/>
          </a:p>
          <a:p>
            <a:pPr marL="358775" lvl="2" indent="0">
              <a:buNone/>
            </a:pPr>
            <a:r>
              <a:rPr lang="en-US" sz="1400" dirty="0"/>
              <a:t>a. Server Name or IP: 127.0.0.1</a:t>
            </a:r>
          </a:p>
          <a:p>
            <a:pPr marL="358775" lvl="2" indent="0">
              <a:buNone/>
            </a:pPr>
            <a:r>
              <a:rPr lang="pl-PL" sz="1400" dirty="0"/>
              <a:t>b. Port Number: </a:t>
            </a:r>
            <a:r>
              <a:rPr lang="pl-PL" sz="1400" dirty="0" smtClean="0"/>
              <a:t>8080</a:t>
            </a:r>
            <a:endParaRPr lang="pl-PL" sz="1400" dirty="0"/>
          </a:p>
          <a:p>
            <a:pPr marL="358775" lvl="2" indent="0">
              <a:buNone/>
            </a:pPr>
            <a:r>
              <a:rPr lang="pl-PL" sz="1400" dirty="0"/>
              <a:t>c. Protocol [http]: HTTP</a:t>
            </a:r>
          </a:p>
          <a:p>
            <a:pPr marL="358775" lvl="2" indent="0">
              <a:buNone/>
            </a:pPr>
            <a:r>
              <a:rPr lang="pl-PL" sz="1400" dirty="0"/>
              <a:t>d. Method: GET</a:t>
            </a:r>
          </a:p>
          <a:p>
            <a:pPr marL="358775" lvl="2" indent="0">
              <a:buNone/>
            </a:pPr>
            <a:r>
              <a:rPr lang="pl-PL" sz="1400" dirty="0"/>
              <a:t>e. Content encoding: </a:t>
            </a:r>
            <a:r>
              <a:rPr lang="pl-PL" sz="1400" dirty="0" smtClean="0"/>
              <a:t>UTF-8</a:t>
            </a:r>
          </a:p>
          <a:p>
            <a:pPr marL="358775" lvl="2" indent="0">
              <a:buNone/>
            </a:pPr>
            <a:r>
              <a:rPr lang="pl-PL" sz="1400" dirty="0" smtClean="0"/>
              <a:t>f. Path</a:t>
            </a:r>
            <a:r>
              <a:rPr lang="pl-PL" sz="1400" dirty="0"/>
              <a:t>: /</a:t>
            </a:r>
            <a:r>
              <a:rPr lang="pl-PL" sz="1400" dirty="0" smtClean="0"/>
              <a:t>registrationform/registrations/JAVA</a:t>
            </a:r>
            <a:br>
              <a:rPr lang="pl-PL" sz="1400" dirty="0" smtClean="0"/>
            </a:br>
            <a:endParaRPr lang="pl-PL" sz="14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View Result Tree to the Test Plan </a:t>
            </a:r>
            <a:r>
              <a:rPr lang="en-US" dirty="0" smtClean="0"/>
              <a:t>to observe</a:t>
            </a:r>
            <a:r>
              <a:rPr lang="pl-PL" dirty="0" smtClean="0"/>
              <a:t> flow </a:t>
            </a:r>
            <a:r>
              <a:rPr lang="pl-PL" dirty="0"/>
              <a:t>of the test.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Run </a:t>
            </a:r>
            <a:r>
              <a:rPr lang="en-US" dirty="0"/>
              <a:t>test </a:t>
            </a:r>
            <a:r>
              <a:rPr lang="pl-PL" dirty="0" smtClean="0"/>
              <a:t>plan (please note that API will repond with randomly chosen question)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Click </a:t>
            </a:r>
            <a:r>
              <a:rPr lang="en-US" dirty="0"/>
              <a:t>on View Result Tree to see Response </a:t>
            </a:r>
            <a:r>
              <a:rPr lang="en-US" dirty="0" smtClean="0"/>
              <a:t>Data</a:t>
            </a:r>
            <a:r>
              <a:rPr lang="pl-PL" dirty="0" smtClean="0"/>
              <a:t> (change response format to XML)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 smtClean="0"/>
              <a:t>Add two more similar HTTP Requests for SQL and DOTNET (only last parameter in PATH should be different)</a:t>
            </a:r>
          </a:p>
          <a:p>
            <a:pPr marL="342900" indent="-342900">
              <a:buFont typeface="+mj-lt"/>
              <a:buAutoNum type="arabicPeriod"/>
            </a:pPr>
            <a:endParaRPr lang="pl-PL" dirty="0" smtClean="0"/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endParaRPr lang="pl-PL" dirty="0" smtClean="0"/>
          </a:p>
          <a:p>
            <a:pPr marL="179388" lvl="1" indent="0">
              <a:spcBef>
                <a:spcPts val="0"/>
              </a:spcBef>
              <a:spcAft>
                <a:spcPts val="300"/>
              </a:spcAft>
              <a:buNone/>
            </a:pPr>
            <a:endParaRPr lang="pl-PL" dirty="0" smtClean="0"/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endParaRPr lang="pl-PL" dirty="0" smtClean="0"/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endParaRPr lang="en-GB" dirty="0"/>
          </a:p>
          <a:p>
            <a:pPr marL="179388" lvl="1" indent="0">
              <a:buNone/>
            </a:pPr>
            <a:endParaRPr lang="en-GB" altLang="de-DE" dirty="0"/>
          </a:p>
          <a:p>
            <a:pPr lvl="1"/>
            <a:endParaRPr lang="en-GB" altLang="de-DE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pl-PL" dirty="0" smtClean="0"/>
              <a:t>Jmeter ExcerciseS</a:t>
            </a: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140" y="1024520"/>
            <a:ext cx="3565089" cy="3547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4169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Task </a:t>
            </a:r>
            <a:r>
              <a:rPr lang="pl-PL" dirty="0" smtClean="0"/>
              <a:t>3c </a:t>
            </a:r>
            <a:r>
              <a:rPr lang="pl-PL" dirty="0"/>
              <a:t>– Using HTTP Request </a:t>
            </a:r>
            <a:r>
              <a:rPr lang="pl-PL" dirty="0" smtClean="0"/>
              <a:t>[POST] register new user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36551" y="895350"/>
            <a:ext cx="4833590" cy="3917949"/>
          </a:xfrm>
        </p:spPr>
        <p:txBody>
          <a:bodyPr>
            <a:normAutofit fontScale="77500" lnSpcReduction="20000"/>
          </a:bodyPr>
          <a:lstStyle/>
          <a:p>
            <a:pPr marL="179388" lvl="1" indent="0">
              <a:spcBef>
                <a:spcPts val="0"/>
              </a:spcBef>
              <a:spcAft>
                <a:spcPts val="300"/>
              </a:spcAft>
              <a:buNone/>
            </a:pPr>
            <a:endParaRPr lang="pl-PL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an empty Test Plan and change its name to Test Plan – </a:t>
            </a:r>
            <a:r>
              <a:rPr lang="pl-PL" dirty="0" smtClean="0"/>
              <a:t>Task 3c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Save </a:t>
            </a:r>
            <a:r>
              <a:rPr lang="en-US" dirty="0"/>
              <a:t>the test plan by the name of </a:t>
            </a:r>
            <a:r>
              <a:rPr lang="pl-PL" dirty="0" smtClean="0"/>
              <a:t>Task_3c</a:t>
            </a:r>
            <a:r>
              <a:rPr lang="en-US" dirty="0" smtClean="0"/>
              <a:t>.</a:t>
            </a:r>
            <a:r>
              <a:rPr lang="en-US" dirty="0" err="1" smtClean="0"/>
              <a:t>jmx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 Thread </a:t>
            </a:r>
            <a:r>
              <a:rPr lang="en-US" dirty="0"/>
              <a:t>Group.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HTTP Request </a:t>
            </a:r>
            <a:r>
              <a:rPr lang="en-US" dirty="0" smtClean="0"/>
              <a:t>and change</a:t>
            </a:r>
            <a:r>
              <a:rPr lang="pl-PL" dirty="0" smtClean="0"/>
              <a:t> </a:t>
            </a:r>
            <a:r>
              <a:rPr lang="en-US" dirty="0" smtClean="0"/>
              <a:t>its </a:t>
            </a:r>
            <a:r>
              <a:rPr lang="en-US" dirty="0"/>
              <a:t>name to HTTP Request – </a:t>
            </a:r>
            <a:r>
              <a:rPr lang="pl-PL" dirty="0" smtClean="0"/>
              <a:t>register user</a:t>
            </a:r>
            <a:r>
              <a:rPr lang="en-US" dirty="0" smtClean="0"/>
              <a:t>. </a:t>
            </a:r>
            <a:r>
              <a:rPr lang="en-US" dirty="0"/>
              <a:t>Change the relevant settings as below</a:t>
            </a:r>
            <a:r>
              <a:rPr lang="en-US" dirty="0" smtClean="0"/>
              <a:t>:</a:t>
            </a:r>
            <a:endParaRPr lang="pl-PL" dirty="0" smtClean="0"/>
          </a:p>
          <a:p>
            <a:pPr marL="342900" indent="-342900">
              <a:buFont typeface="+mj-lt"/>
              <a:buAutoNum type="arabicPeriod"/>
            </a:pPr>
            <a:r>
              <a:rPr lang="pl-PL" dirty="0" smtClean="0"/>
              <a:t/>
            </a:r>
            <a:br>
              <a:rPr lang="pl-PL" dirty="0" smtClean="0"/>
            </a:br>
            <a:endParaRPr lang="en-US" dirty="0" smtClean="0"/>
          </a:p>
          <a:p>
            <a:pPr marL="358775" lvl="2" indent="0">
              <a:buNone/>
            </a:pPr>
            <a:r>
              <a:rPr lang="en-US" sz="1400" dirty="0" smtClean="0"/>
              <a:t>a</a:t>
            </a:r>
            <a:r>
              <a:rPr lang="en-US" sz="1400" dirty="0"/>
              <a:t>. Server Name or IP: 127.0.0.1</a:t>
            </a:r>
          </a:p>
          <a:p>
            <a:pPr marL="358775" lvl="2" indent="0">
              <a:buNone/>
            </a:pPr>
            <a:r>
              <a:rPr lang="pl-PL" sz="1400" dirty="0"/>
              <a:t>b. Port Number: </a:t>
            </a:r>
            <a:r>
              <a:rPr lang="pl-PL" sz="1400" dirty="0" smtClean="0"/>
              <a:t>8080</a:t>
            </a:r>
            <a:endParaRPr lang="pl-PL" sz="1400" dirty="0"/>
          </a:p>
          <a:p>
            <a:pPr marL="358775" lvl="2" indent="0">
              <a:buNone/>
            </a:pPr>
            <a:r>
              <a:rPr lang="pl-PL" sz="1400" dirty="0"/>
              <a:t>c. Protocol [http]: HTTP</a:t>
            </a:r>
          </a:p>
          <a:p>
            <a:pPr marL="358775" lvl="2" indent="0">
              <a:buNone/>
            </a:pPr>
            <a:r>
              <a:rPr lang="pl-PL" sz="1400" dirty="0"/>
              <a:t>d. Method: </a:t>
            </a:r>
            <a:r>
              <a:rPr lang="pl-PL" sz="1400" b="1" dirty="0" smtClean="0"/>
              <a:t>POST</a:t>
            </a:r>
            <a:endParaRPr lang="pl-PL" sz="1400" b="1" dirty="0"/>
          </a:p>
          <a:p>
            <a:pPr marL="358775" lvl="2" indent="0">
              <a:buNone/>
            </a:pPr>
            <a:r>
              <a:rPr lang="pl-PL" sz="1400" dirty="0"/>
              <a:t>e. Content encoding: </a:t>
            </a:r>
            <a:r>
              <a:rPr lang="pl-PL" sz="1400" dirty="0" smtClean="0"/>
              <a:t>UTF-8</a:t>
            </a:r>
          </a:p>
          <a:p>
            <a:pPr marL="358775" lvl="2" indent="0">
              <a:buNone/>
            </a:pPr>
            <a:r>
              <a:rPr lang="pl-PL" sz="1400" dirty="0" smtClean="0"/>
              <a:t>f. Path</a:t>
            </a:r>
            <a:r>
              <a:rPr lang="pl-PL" sz="1400" dirty="0"/>
              <a:t>: /</a:t>
            </a:r>
            <a:r>
              <a:rPr lang="pl-PL" sz="1400" dirty="0" smtClean="0"/>
              <a:t>registrationform/registrations/</a:t>
            </a:r>
            <a:br>
              <a:rPr lang="pl-PL" sz="1400" dirty="0" smtClean="0"/>
            </a:br>
            <a:endParaRPr lang="pl-PL" sz="140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Switch onto Body Data tab and put there </a:t>
            </a:r>
            <a:r>
              <a:rPr lang="pl-PL" dirty="0" smtClean="0"/>
              <a:t>xml content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Run </a:t>
            </a:r>
            <a:r>
              <a:rPr lang="en-US" dirty="0"/>
              <a:t>test </a:t>
            </a:r>
            <a:r>
              <a:rPr lang="pl-PL" dirty="0" smtClean="0"/>
              <a:t>plan – response code 415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 smtClean="0"/>
              <a:t>Add HTTP Header Manager and parameter Content-Type: text\xml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 smtClean="0"/>
              <a:t>Run Test plan and check if user was registered 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 smtClean="0"/>
              <a:t>Run test plan again – what happened ?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 smtClean="0"/>
              <a:t>Add Assertion for the Response code</a:t>
            </a:r>
          </a:p>
          <a:p>
            <a:pPr marL="342900" indent="-342900">
              <a:buFont typeface="+mj-lt"/>
              <a:buAutoNum type="arabicPeriod"/>
            </a:pPr>
            <a:endParaRPr lang="pl-PL" dirty="0" smtClean="0"/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endParaRPr lang="pl-PL" dirty="0" smtClean="0"/>
          </a:p>
          <a:p>
            <a:pPr marL="179388" lvl="1" indent="0">
              <a:spcBef>
                <a:spcPts val="0"/>
              </a:spcBef>
              <a:spcAft>
                <a:spcPts val="300"/>
              </a:spcAft>
              <a:buNone/>
            </a:pPr>
            <a:endParaRPr lang="pl-PL" dirty="0" smtClean="0"/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endParaRPr lang="pl-PL" dirty="0" smtClean="0"/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endParaRPr lang="en-GB" dirty="0"/>
          </a:p>
          <a:p>
            <a:pPr marL="179388" lvl="1" indent="0">
              <a:buNone/>
            </a:pPr>
            <a:endParaRPr lang="en-GB" altLang="de-DE" dirty="0"/>
          </a:p>
          <a:p>
            <a:pPr lvl="1"/>
            <a:endParaRPr lang="en-GB" altLang="de-DE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pl-PL" dirty="0" smtClean="0"/>
              <a:t>Jmeter ExcerciseS</a:t>
            </a:r>
            <a:endParaRPr lang="de-DE" dirty="0"/>
          </a:p>
        </p:txBody>
      </p:sp>
      <p:sp>
        <p:nvSpPr>
          <p:cNvPr id="2" name="Rectangle 1"/>
          <p:cNvSpPr/>
          <p:nvPr/>
        </p:nvSpPr>
        <p:spPr>
          <a:xfrm>
            <a:off x="5170141" y="1025702"/>
            <a:ext cx="3502907" cy="24468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sz="900" dirty="0">
                <a:solidFill>
                  <a:srgbClr val="666600"/>
                </a:solidFill>
                <a:latin typeface="CourierNewPSMT"/>
              </a:rPr>
              <a:t>&lt;?</a:t>
            </a:r>
            <a:r>
              <a:rPr lang="pl-PL" sz="900" dirty="0">
                <a:solidFill>
                  <a:srgbClr val="000000"/>
                </a:solidFill>
                <a:latin typeface="CourierNewPSMT"/>
              </a:rPr>
              <a:t>xml version</a:t>
            </a:r>
            <a:r>
              <a:rPr lang="pl-PL" sz="900" dirty="0">
                <a:solidFill>
                  <a:srgbClr val="666600"/>
                </a:solidFill>
                <a:latin typeface="CourierNewPSMT"/>
              </a:rPr>
              <a:t>=</a:t>
            </a:r>
            <a:r>
              <a:rPr lang="pl-PL" sz="900" dirty="0">
                <a:solidFill>
                  <a:srgbClr val="008900"/>
                </a:solidFill>
                <a:latin typeface="CourierNewPSMT"/>
              </a:rPr>
              <a:t>"1.0" </a:t>
            </a:r>
            <a:r>
              <a:rPr lang="pl-PL" sz="900" dirty="0">
                <a:solidFill>
                  <a:srgbClr val="000000"/>
                </a:solidFill>
                <a:latin typeface="CourierNewPSMT"/>
              </a:rPr>
              <a:t>encoding</a:t>
            </a:r>
            <a:r>
              <a:rPr lang="pl-PL" sz="900" dirty="0">
                <a:solidFill>
                  <a:srgbClr val="666600"/>
                </a:solidFill>
                <a:latin typeface="CourierNewPSMT"/>
              </a:rPr>
              <a:t>=</a:t>
            </a:r>
            <a:r>
              <a:rPr lang="pl-PL" sz="900" dirty="0">
                <a:solidFill>
                  <a:srgbClr val="008900"/>
                </a:solidFill>
                <a:latin typeface="CourierNewPSMT"/>
              </a:rPr>
              <a:t>"UTF-8"</a:t>
            </a:r>
            <a:r>
              <a:rPr lang="pl-PL" sz="900" dirty="0">
                <a:solidFill>
                  <a:srgbClr val="666600"/>
                </a:solidFill>
                <a:latin typeface="CourierNewPSMT"/>
              </a:rPr>
              <a:t>?&gt;</a:t>
            </a:r>
          </a:p>
          <a:p>
            <a:r>
              <a:rPr lang="pl-PL" sz="900" dirty="0">
                <a:solidFill>
                  <a:srgbClr val="000089"/>
                </a:solidFill>
                <a:latin typeface="CourierNewPSMT"/>
              </a:rPr>
              <a:t>&lt;REGISTRATION&gt;</a:t>
            </a:r>
          </a:p>
          <a:p>
            <a:r>
              <a:rPr lang="pl-PL" sz="900" dirty="0">
                <a:solidFill>
                  <a:srgbClr val="000089"/>
                </a:solidFill>
                <a:latin typeface="CourierNewPSMT"/>
              </a:rPr>
              <a:t>&lt;</a:t>
            </a:r>
            <a:r>
              <a:rPr lang="pl-PL" sz="900" dirty="0" smtClean="0">
                <a:solidFill>
                  <a:srgbClr val="000089"/>
                </a:solidFill>
                <a:latin typeface="CourierNewPSMT"/>
              </a:rPr>
              <a:t>FIRST_NAME&gt;</a:t>
            </a:r>
            <a:r>
              <a:rPr lang="pl-PL" sz="900" dirty="0" smtClean="0">
                <a:solidFill>
                  <a:srgbClr val="000000"/>
                </a:solidFill>
                <a:latin typeface="CourierNewPSMT"/>
              </a:rPr>
              <a:t>name</a:t>
            </a:r>
            <a:r>
              <a:rPr lang="pl-PL" sz="900" dirty="0" smtClean="0">
                <a:solidFill>
                  <a:srgbClr val="000089"/>
                </a:solidFill>
                <a:latin typeface="CourierNewPSMT"/>
              </a:rPr>
              <a:t>&lt;/</a:t>
            </a:r>
            <a:r>
              <a:rPr lang="pl-PL" sz="900" dirty="0">
                <a:solidFill>
                  <a:srgbClr val="000089"/>
                </a:solidFill>
                <a:latin typeface="CourierNewPSMT"/>
              </a:rPr>
              <a:t>FIRST_NAME&gt;</a:t>
            </a:r>
          </a:p>
          <a:p>
            <a:r>
              <a:rPr lang="pl-PL" sz="900" dirty="0">
                <a:solidFill>
                  <a:srgbClr val="000089"/>
                </a:solidFill>
                <a:latin typeface="CourierNewPSMT"/>
              </a:rPr>
              <a:t>&lt;</a:t>
            </a:r>
            <a:r>
              <a:rPr lang="pl-PL" sz="900" dirty="0" smtClean="0">
                <a:solidFill>
                  <a:srgbClr val="000089"/>
                </a:solidFill>
                <a:latin typeface="CourierNewPSMT"/>
              </a:rPr>
              <a:t>LAST_NAME&gt;</a:t>
            </a:r>
            <a:r>
              <a:rPr lang="pl-PL" sz="900" dirty="0" smtClean="0">
                <a:solidFill>
                  <a:srgbClr val="000000"/>
                </a:solidFill>
                <a:latin typeface="CourierNewPSMT"/>
              </a:rPr>
              <a:t>name2</a:t>
            </a:r>
            <a:r>
              <a:rPr lang="pl-PL" sz="900" dirty="0" smtClean="0">
                <a:solidFill>
                  <a:srgbClr val="000089"/>
                </a:solidFill>
                <a:latin typeface="CourierNewPSMT"/>
              </a:rPr>
              <a:t>&lt;/</a:t>
            </a:r>
            <a:r>
              <a:rPr lang="pl-PL" sz="900" dirty="0">
                <a:solidFill>
                  <a:srgbClr val="000089"/>
                </a:solidFill>
                <a:latin typeface="CourierNewPSMT"/>
              </a:rPr>
              <a:t>LAST_NAME&gt;</a:t>
            </a:r>
          </a:p>
          <a:p>
            <a:r>
              <a:rPr lang="pl-PL" sz="900" dirty="0">
                <a:solidFill>
                  <a:srgbClr val="000089"/>
                </a:solidFill>
                <a:latin typeface="CourierNewPSMT"/>
              </a:rPr>
              <a:t>&lt;</a:t>
            </a:r>
            <a:r>
              <a:rPr lang="pl-PL" sz="900" dirty="0" smtClean="0">
                <a:solidFill>
                  <a:srgbClr val="000089"/>
                </a:solidFill>
                <a:latin typeface="CourierNewPSMT"/>
              </a:rPr>
              <a:t>EMAIL&gt;</a:t>
            </a:r>
            <a:r>
              <a:rPr lang="pl-PL" sz="900" dirty="0" smtClean="0">
                <a:solidFill>
                  <a:srgbClr val="000000"/>
                </a:solidFill>
                <a:latin typeface="CourierNewPSMT"/>
              </a:rPr>
              <a:t>mailj@gft.com</a:t>
            </a:r>
            <a:r>
              <a:rPr lang="pl-PL" sz="900" dirty="0">
                <a:solidFill>
                  <a:srgbClr val="000089"/>
                </a:solidFill>
                <a:latin typeface="CourierNewPSMT"/>
              </a:rPr>
              <a:t>&lt;/EMAIL&gt;</a:t>
            </a:r>
          </a:p>
          <a:p>
            <a:r>
              <a:rPr lang="en-US" sz="900" dirty="0">
                <a:solidFill>
                  <a:srgbClr val="000089"/>
                </a:solidFill>
                <a:latin typeface="CourierNewPSMT"/>
              </a:rPr>
              <a:t>&lt;QUESTION&gt;</a:t>
            </a:r>
            <a:r>
              <a:rPr lang="en-US" sz="900" dirty="0">
                <a:solidFill>
                  <a:srgbClr val="000000"/>
                </a:solidFill>
                <a:latin typeface="CourierNewPSMT"/>
              </a:rPr>
              <a:t>Which one of the following keywords allows to sort the query</a:t>
            </a:r>
          </a:p>
          <a:p>
            <a:r>
              <a:rPr lang="pl-PL" sz="900" dirty="0">
                <a:solidFill>
                  <a:srgbClr val="000000"/>
                </a:solidFill>
                <a:latin typeface="CourierNewPSMT"/>
              </a:rPr>
              <a:t>result?</a:t>
            </a:r>
          </a:p>
          <a:p>
            <a:r>
              <a:rPr lang="pl-PL" sz="900" dirty="0">
                <a:solidFill>
                  <a:srgbClr val="000000"/>
                </a:solidFill>
                <a:latin typeface="CourierNewPSMT"/>
              </a:rPr>
              <a:t>GROUP BY</a:t>
            </a:r>
          </a:p>
          <a:p>
            <a:r>
              <a:rPr lang="pl-PL" sz="900" dirty="0">
                <a:solidFill>
                  <a:srgbClr val="000000"/>
                </a:solidFill>
                <a:latin typeface="CourierNewPSMT"/>
              </a:rPr>
              <a:t>ORDER FROM</a:t>
            </a:r>
          </a:p>
          <a:p>
            <a:r>
              <a:rPr lang="pl-PL" sz="900" dirty="0">
                <a:solidFill>
                  <a:srgbClr val="000000"/>
                </a:solidFill>
                <a:latin typeface="CourierNewPSMT"/>
              </a:rPr>
              <a:t>ASC BY</a:t>
            </a:r>
          </a:p>
          <a:p>
            <a:r>
              <a:rPr lang="pl-PL" sz="900" dirty="0">
                <a:solidFill>
                  <a:srgbClr val="000000"/>
                </a:solidFill>
                <a:latin typeface="CourierNewPSMT"/>
              </a:rPr>
              <a:t>ORDER BY</a:t>
            </a:r>
            <a:r>
              <a:rPr lang="pl-PL" sz="900" dirty="0">
                <a:solidFill>
                  <a:srgbClr val="000089"/>
                </a:solidFill>
                <a:latin typeface="CourierNewPSMT"/>
              </a:rPr>
              <a:t>&lt;/QUESTION&gt;</a:t>
            </a:r>
          </a:p>
          <a:p>
            <a:r>
              <a:rPr lang="pl-PL" sz="900" dirty="0">
                <a:solidFill>
                  <a:srgbClr val="000089"/>
                </a:solidFill>
                <a:latin typeface="CourierNewPSMT"/>
              </a:rPr>
              <a:t>&lt;CHALLENGE&gt;</a:t>
            </a:r>
            <a:r>
              <a:rPr lang="pl-PL" sz="900" dirty="0">
                <a:solidFill>
                  <a:srgbClr val="000000"/>
                </a:solidFill>
                <a:latin typeface="CourierNewPSMT"/>
              </a:rPr>
              <a:t>null</a:t>
            </a:r>
            <a:r>
              <a:rPr lang="pl-PL" sz="900" dirty="0">
                <a:solidFill>
                  <a:srgbClr val="000089"/>
                </a:solidFill>
                <a:latin typeface="CourierNewPSMT"/>
              </a:rPr>
              <a:t>&lt;/CHALLENGE&gt;</a:t>
            </a:r>
          </a:p>
          <a:p>
            <a:r>
              <a:rPr lang="pl-PL" sz="900" dirty="0">
                <a:solidFill>
                  <a:srgbClr val="000089"/>
                </a:solidFill>
                <a:latin typeface="CourierNewPSMT"/>
              </a:rPr>
              <a:t>&lt;ANSWER&gt;</a:t>
            </a:r>
            <a:r>
              <a:rPr lang="pl-PL" sz="900" dirty="0">
                <a:solidFill>
                  <a:srgbClr val="000000"/>
                </a:solidFill>
                <a:latin typeface="CourierNewPSMT"/>
              </a:rPr>
              <a:t>null</a:t>
            </a:r>
            <a:r>
              <a:rPr lang="pl-PL" sz="900" dirty="0">
                <a:solidFill>
                  <a:srgbClr val="000089"/>
                </a:solidFill>
                <a:latin typeface="CourierNewPSMT"/>
              </a:rPr>
              <a:t>&lt;/ANSWER&gt;</a:t>
            </a:r>
          </a:p>
          <a:p>
            <a:r>
              <a:rPr lang="pl-PL" sz="900" dirty="0">
                <a:solidFill>
                  <a:srgbClr val="000089"/>
                </a:solidFill>
                <a:latin typeface="CourierNewPSMT"/>
              </a:rPr>
              <a:t>&lt;QUESTION_ID&gt;</a:t>
            </a:r>
            <a:r>
              <a:rPr lang="pl-PL" sz="900" dirty="0">
                <a:solidFill>
                  <a:srgbClr val="000000"/>
                </a:solidFill>
                <a:latin typeface="CourierNewPSMT"/>
              </a:rPr>
              <a:t>7</a:t>
            </a:r>
            <a:r>
              <a:rPr lang="pl-PL" sz="900" dirty="0">
                <a:solidFill>
                  <a:srgbClr val="000089"/>
                </a:solidFill>
                <a:latin typeface="CourierNewPSMT"/>
              </a:rPr>
              <a:t>&lt;/QUESTION_ID&gt;</a:t>
            </a:r>
          </a:p>
          <a:p>
            <a:r>
              <a:rPr lang="pl-PL" sz="900" dirty="0">
                <a:solidFill>
                  <a:srgbClr val="000089"/>
                </a:solidFill>
                <a:latin typeface="CourierNewPSMT"/>
              </a:rPr>
              <a:t>&lt;ANSWER_INDEX&gt;</a:t>
            </a:r>
            <a:r>
              <a:rPr lang="pl-PL" sz="900" dirty="0">
                <a:solidFill>
                  <a:srgbClr val="000000"/>
                </a:solidFill>
                <a:latin typeface="CourierNewPSMT"/>
              </a:rPr>
              <a:t>28</a:t>
            </a:r>
            <a:r>
              <a:rPr lang="pl-PL" sz="900" dirty="0">
                <a:solidFill>
                  <a:srgbClr val="000089"/>
                </a:solidFill>
                <a:latin typeface="CourierNewPSMT"/>
              </a:rPr>
              <a:t>&lt;/ANSWER_INDEX&gt;</a:t>
            </a:r>
          </a:p>
          <a:p>
            <a:r>
              <a:rPr lang="pl-PL" sz="900" dirty="0">
                <a:solidFill>
                  <a:srgbClr val="000089"/>
                </a:solidFill>
                <a:latin typeface="CourierNewPSMT"/>
              </a:rPr>
              <a:t>&lt;/REGISTRATION&gt;</a:t>
            </a:r>
            <a:endParaRPr lang="pl-PL" dirty="0"/>
          </a:p>
        </p:txBody>
      </p:sp>
      <p:sp>
        <p:nvSpPr>
          <p:cNvPr id="7" name="Rectangle 6"/>
          <p:cNvSpPr/>
          <p:nvPr/>
        </p:nvSpPr>
        <p:spPr>
          <a:xfrm>
            <a:off x="5170140" y="4016431"/>
            <a:ext cx="3502907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sz="1050" dirty="0">
                <a:hlinkClick r:id="rId3"/>
              </a:rPr>
              <a:t>http://localhost:8080/registrationpanel/#</a:t>
            </a:r>
            <a:r>
              <a:rPr lang="pl-PL" sz="1050" dirty="0" smtClean="0">
                <a:hlinkClick r:id="rId3"/>
              </a:rPr>
              <a:t>RegistrationsPlace:Registrations</a:t>
            </a:r>
            <a:endParaRPr lang="pl-PL" sz="1050" dirty="0" smtClean="0"/>
          </a:p>
          <a:p>
            <a:r>
              <a:rPr lang="pl-PL" sz="1050" dirty="0" smtClean="0"/>
              <a:t>Login: admin</a:t>
            </a:r>
          </a:p>
          <a:p>
            <a:r>
              <a:rPr lang="pl-PL" sz="1050" dirty="0" smtClean="0"/>
              <a:t>Passw: </a:t>
            </a:r>
            <a:endParaRPr lang="pl-PL" sz="1050" dirty="0"/>
          </a:p>
        </p:txBody>
      </p:sp>
      <p:sp>
        <p:nvSpPr>
          <p:cNvPr id="4" name="Right Arrow 3"/>
          <p:cNvSpPr/>
          <p:nvPr/>
        </p:nvSpPr>
        <p:spPr>
          <a:xfrm>
            <a:off x="3664475" y="4185743"/>
            <a:ext cx="1443790" cy="45719"/>
          </a:xfrm>
          <a:prstGeom prst="rightArrow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20525395">
            <a:off x="4119470" y="3374971"/>
            <a:ext cx="934091" cy="45719"/>
          </a:xfrm>
          <a:prstGeom prst="rightArrow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93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Other JMeter posibilities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36551" y="895350"/>
            <a:ext cx="4833590" cy="3917949"/>
          </a:xfrm>
        </p:spPr>
        <p:txBody>
          <a:bodyPr>
            <a:normAutofit/>
          </a:bodyPr>
          <a:lstStyle/>
          <a:p>
            <a:pPr marL="179388" lvl="1" indent="0">
              <a:spcBef>
                <a:spcPts val="0"/>
              </a:spcBef>
              <a:spcAft>
                <a:spcPts val="300"/>
              </a:spcAft>
              <a:buNone/>
            </a:pPr>
            <a:endParaRPr lang="pl-PL" dirty="0" smtClean="0"/>
          </a:p>
          <a:p>
            <a:r>
              <a:rPr lang="pl-PL" dirty="0" smtClean="0"/>
              <a:t>DB connections and testing</a:t>
            </a:r>
          </a:p>
          <a:p>
            <a:r>
              <a:rPr lang="pl-PL" dirty="0" smtClean="0"/>
              <a:t>Using external files to upload the data</a:t>
            </a:r>
          </a:p>
          <a:p>
            <a:r>
              <a:rPr lang="pl-PL" dirty="0" smtClean="0"/>
              <a:t>Veryfing HTM and web services responses</a:t>
            </a:r>
          </a:p>
          <a:p>
            <a:r>
              <a:rPr lang="pl-PL" dirty="0" smtClean="0"/>
              <a:t>Parsing documents</a:t>
            </a:r>
          </a:p>
          <a:p>
            <a:r>
              <a:rPr lang="pl-PL" dirty="0" smtClean="0"/>
              <a:t>Distributed performance tests</a:t>
            </a:r>
          </a:p>
          <a:p>
            <a:r>
              <a:rPr lang="pl-PL" dirty="0" smtClean="0"/>
              <a:t>Recording tests</a:t>
            </a:r>
          </a:p>
          <a:p>
            <a:r>
              <a:rPr lang="pl-PL" dirty="0" smtClean="0"/>
              <a:t>And many many more...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pl-PL" dirty="0" smtClean="0"/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endParaRPr lang="pl-PL" dirty="0" smtClean="0"/>
          </a:p>
          <a:p>
            <a:pPr marL="179388" lvl="1" indent="0">
              <a:spcBef>
                <a:spcPts val="0"/>
              </a:spcBef>
              <a:spcAft>
                <a:spcPts val="300"/>
              </a:spcAft>
              <a:buNone/>
            </a:pPr>
            <a:endParaRPr lang="pl-PL" dirty="0" smtClean="0"/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endParaRPr lang="pl-PL" dirty="0" smtClean="0"/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endParaRPr lang="en-GB" dirty="0"/>
          </a:p>
          <a:p>
            <a:pPr marL="179388" lvl="1" indent="0">
              <a:buNone/>
            </a:pPr>
            <a:endParaRPr lang="en-GB" altLang="de-DE" dirty="0"/>
          </a:p>
          <a:p>
            <a:pPr lvl="1"/>
            <a:endParaRPr lang="en-GB" altLang="de-DE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pl-PL" dirty="0" smtClean="0"/>
              <a:t>Jmeter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292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Links and materials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36551" y="895350"/>
            <a:ext cx="8374312" cy="3917949"/>
          </a:xfrm>
        </p:spPr>
        <p:txBody>
          <a:bodyPr>
            <a:normAutofit/>
          </a:bodyPr>
          <a:lstStyle/>
          <a:p>
            <a:pPr lvl="1">
              <a:spcBef>
                <a:spcPts val="0"/>
              </a:spcBef>
              <a:spcAft>
                <a:spcPts val="300"/>
              </a:spcAft>
            </a:pPr>
            <a:endParaRPr lang="pl-PL" dirty="0" smtClean="0"/>
          </a:p>
          <a:p>
            <a:r>
              <a:rPr lang="en-US" dirty="0">
                <a:hlinkClick r:id="rId3"/>
              </a:rPr>
              <a:t>http://osworld.pl/testy-wydajnosciowe-za-pomoca-apache-jmeter</a:t>
            </a:r>
            <a:r>
              <a:rPr lang="en-US" dirty="0" smtClean="0">
                <a:hlinkClick r:id="rId3"/>
              </a:rPr>
              <a:t>/</a:t>
            </a:r>
            <a:endParaRPr lang="pl-PL" dirty="0" smtClean="0"/>
          </a:p>
          <a:p>
            <a:r>
              <a:rPr lang="pl-PL" dirty="0">
                <a:hlinkClick r:id="rId4"/>
              </a:rPr>
              <a:t>https://</a:t>
            </a:r>
            <a:r>
              <a:rPr lang="pl-PL" dirty="0" smtClean="0">
                <a:hlinkClick r:id="rId4"/>
              </a:rPr>
              <a:t>www.digitalocean.com/community/tutorials/how-to-use-jmeter-to-record-test-scenarios</a:t>
            </a:r>
            <a:endParaRPr lang="pl-PL" dirty="0" smtClean="0"/>
          </a:p>
          <a:p>
            <a:r>
              <a:rPr lang="pl-PL" dirty="0">
                <a:hlinkClick r:id="rId5"/>
              </a:rPr>
              <a:t>https://</a:t>
            </a:r>
            <a:r>
              <a:rPr lang="pl-PL" dirty="0" smtClean="0">
                <a:hlinkClick r:id="rId5"/>
              </a:rPr>
              <a:t>www.urbaninsight.com/2011/07/18/simple-load-test-with-jmeter</a:t>
            </a:r>
            <a:endParaRPr lang="pl-PL" dirty="0" smtClean="0"/>
          </a:p>
          <a:p>
            <a:r>
              <a:rPr lang="pl-PL" dirty="0">
                <a:hlinkClick r:id="rId6"/>
              </a:rPr>
              <a:t>https://lincolnloop.com/blog/load-testing-jmeter-part-1-getting-started</a:t>
            </a:r>
            <a:r>
              <a:rPr lang="pl-PL" dirty="0" smtClean="0">
                <a:hlinkClick r:id="rId6"/>
              </a:rPr>
              <a:t>/</a:t>
            </a:r>
            <a:endParaRPr lang="pl-PL" dirty="0" smtClean="0"/>
          </a:p>
          <a:p>
            <a:r>
              <a:rPr lang="pl-PL" dirty="0">
                <a:hlinkClick r:id="rId7"/>
              </a:rPr>
              <a:t>http://blog.sourcepole.com/2011/01/04/jmeter-series</a:t>
            </a:r>
            <a:r>
              <a:rPr lang="pl-PL" dirty="0" smtClean="0">
                <a:hlinkClick r:id="rId7"/>
              </a:rPr>
              <a:t>/</a:t>
            </a:r>
            <a:endParaRPr lang="pl-PL" dirty="0" smtClean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pl-PL" dirty="0" smtClean="0"/>
              <a:t>Jmeter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630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976312" y="2867532"/>
            <a:ext cx="7724458" cy="507831"/>
          </a:xfrm>
        </p:spPr>
        <p:txBody>
          <a:bodyPr/>
          <a:lstStyle/>
          <a:p>
            <a:r>
              <a:rPr lang="pl-PL" dirty="0" smtClean="0"/>
              <a:t>Rafał Nikiel</a:t>
            </a:r>
          </a:p>
          <a:p>
            <a:r>
              <a:rPr lang="pl-PL" dirty="0" smtClean="0"/>
              <a:t>GFT</a:t>
            </a:r>
          </a:p>
          <a:p>
            <a:r>
              <a:rPr lang="pl-PL" dirty="0" smtClean="0"/>
              <a:t>Rafal.Nikiel@gft.com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517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1588"/>
            <a:r>
              <a:rPr lang="de-DE" dirty="0"/>
              <a:t>AGENDA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60000"/>
            <a:endParaRPr lang="pl-PL" dirty="0" smtClean="0"/>
          </a:p>
          <a:p>
            <a:pPr marL="360000"/>
            <a:r>
              <a:rPr lang="pl-PL" dirty="0"/>
              <a:t>Introduction to performance tests</a:t>
            </a:r>
          </a:p>
          <a:p>
            <a:pPr marL="360000"/>
            <a:r>
              <a:rPr lang="pl-PL" dirty="0" smtClean="0"/>
              <a:t>What is Jmeter ? </a:t>
            </a:r>
            <a:endParaRPr lang="en-GB" dirty="0" smtClean="0"/>
          </a:p>
          <a:p>
            <a:pPr marL="360000"/>
            <a:r>
              <a:rPr lang="pl-PL" dirty="0" smtClean="0"/>
              <a:t>What we can do with Jmeter?</a:t>
            </a:r>
            <a:endParaRPr lang="en-GB" dirty="0" smtClean="0"/>
          </a:p>
          <a:p>
            <a:pPr marL="360000"/>
            <a:r>
              <a:rPr lang="pl-PL" dirty="0" smtClean="0"/>
              <a:t>Excercises</a:t>
            </a:r>
          </a:p>
          <a:p>
            <a:pPr marL="360000"/>
            <a:r>
              <a:rPr lang="pl-PL" dirty="0" smtClean="0"/>
              <a:t>Summary</a:t>
            </a:r>
          </a:p>
          <a:p>
            <a:pPr marL="1710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318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Non-functional testing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8150" y="1119188"/>
            <a:ext cx="7820479" cy="1304698"/>
          </a:xfrm>
        </p:spPr>
        <p:txBody>
          <a:bodyPr>
            <a:no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testing of software attributes which are not related to any specific function or user action like performance, scalability, security or behavior of application under certain constraints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Non functional testing has a great influence on customer and user satisfaction with the product.</a:t>
            </a:r>
          </a:p>
          <a:p>
            <a:pPr lvl="1"/>
            <a:r>
              <a:rPr lang="pl-PL" altLang="de-DE" dirty="0" smtClean="0"/>
              <a:t>Why? Any examples ?</a:t>
            </a:r>
          </a:p>
          <a:p>
            <a:pPr lvl="1"/>
            <a:endParaRPr lang="pl-PL" alt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Introduction to Performance TESTS</a:t>
            </a:r>
            <a:endParaRPr lang="de-DE" dirty="0"/>
          </a:p>
        </p:txBody>
      </p:sp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809" y="2443215"/>
            <a:ext cx="2377001" cy="21868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559" y="2423886"/>
            <a:ext cx="2703598" cy="1448987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>
          <a:xfrm>
            <a:off x="1511868" y="4234622"/>
            <a:ext cx="2135754" cy="503314"/>
          </a:xfrm>
          <a:prstGeom prst="wedgeRoundRectCallout">
            <a:avLst>
              <a:gd name="adj1" fmla="val -57875"/>
              <a:gd name="adj2" fmla="val 5136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marL="0" lvl="1" algn="ctr"/>
            <a:r>
              <a:rPr 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"Nobody's madder than me about the website not working as well as it should, which means it's going to get fixed,"</a:t>
            </a:r>
            <a:endParaRPr lang="en-GB" altLang="de-DE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pl-PL" sz="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4159179"/>
            <a:ext cx="867962" cy="5787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1" y="2505531"/>
            <a:ext cx="3209472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18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Types of performance testing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Introduction to Performance TESTS</a:t>
            </a:r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34" y="982714"/>
            <a:ext cx="3522451" cy="3635270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444499" y="915266"/>
            <a:ext cx="2351993" cy="664657"/>
          </a:xfrm>
          <a:prstGeom prst="wedgeRoundRectCallout">
            <a:avLst>
              <a:gd name="adj1" fmla="val 108734"/>
              <a:gd name="adj2" fmla="val -4103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en-US" sz="1000" dirty="0"/>
              <a:t>Validate that the system performs as expected when concurrent users access the application and gets the expected response </a:t>
            </a:r>
            <a:r>
              <a:rPr lang="en-US" sz="1000" dirty="0" smtClean="0"/>
              <a:t>time</a:t>
            </a:r>
            <a:r>
              <a:rPr lang="pl-PL" sz="1000" dirty="0" smtClean="0"/>
              <a:t>.</a:t>
            </a:r>
            <a:endParaRPr lang="pl-PL" sz="1000" dirty="0" smtClean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49264" y="1754155"/>
            <a:ext cx="2351993" cy="664657"/>
          </a:xfrm>
          <a:prstGeom prst="wedgeRoundRectCallout">
            <a:avLst>
              <a:gd name="adj1" fmla="val 63685"/>
              <a:gd name="adj2" fmla="val -3011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en-US" sz="1000" dirty="0"/>
              <a:t>Stress testing is the test to find the ways to break the system. The test also gives the idea for the maximum load the system can hold.</a:t>
            </a:r>
            <a:endParaRPr lang="pl-PL" sz="1000" dirty="0" smtClean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444500" y="3953327"/>
            <a:ext cx="2351993" cy="664657"/>
          </a:xfrm>
          <a:prstGeom prst="wedgeRoundRectCallout">
            <a:avLst>
              <a:gd name="adj1" fmla="val 67079"/>
              <a:gd name="adj2" fmla="val -60880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000" dirty="0" smtClean="0"/>
              <a:t>Dramatic increase of the load and then decrease. S</a:t>
            </a:r>
            <a:r>
              <a:rPr lang="en-US" sz="1000" dirty="0" err="1" smtClean="0"/>
              <a:t>hould</a:t>
            </a:r>
            <a:r>
              <a:rPr lang="en-US" sz="1000" dirty="0" smtClean="0"/>
              <a:t> verify </a:t>
            </a:r>
            <a:r>
              <a:rPr lang="en-US" sz="1000" dirty="0"/>
              <a:t>that an application recovers between periods of spike activity.</a:t>
            </a:r>
            <a:endParaRPr lang="pl-PL" sz="1000" dirty="0" smtClean="0">
              <a:solidFill>
                <a:schemeClr val="tx1"/>
              </a:solidFill>
            </a:endParaRPr>
          </a:p>
        </p:txBody>
      </p:sp>
      <p:pic>
        <p:nvPicPr>
          <p:cNvPr id="11" name="Obraz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2418813"/>
            <a:ext cx="2347229" cy="1457208"/>
          </a:xfrm>
          <a:prstGeom prst="rect">
            <a:avLst/>
          </a:prstGeom>
        </p:spPr>
      </p:pic>
      <p:sp>
        <p:nvSpPr>
          <p:cNvPr id="13" name="Rounded Rectangular Callout 12"/>
          <p:cNvSpPr/>
          <p:nvPr/>
        </p:nvSpPr>
        <p:spPr>
          <a:xfrm>
            <a:off x="6528690" y="982714"/>
            <a:ext cx="2351993" cy="664657"/>
          </a:xfrm>
          <a:prstGeom prst="wedgeRoundRectCallout">
            <a:avLst>
              <a:gd name="adj1" fmla="val -72500"/>
              <a:gd name="adj2" fmla="val 72442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000" dirty="0"/>
              <a:t>A</a:t>
            </a:r>
            <a:r>
              <a:rPr lang="en-US" sz="1000" dirty="0" smtClean="0"/>
              <a:t> </a:t>
            </a:r>
            <a:r>
              <a:rPr lang="en-US" sz="1000" dirty="0"/>
              <a:t>long-running test that is used to determine application performance and/or stability over </a:t>
            </a:r>
            <a:r>
              <a:rPr lang="en-US" sz="1000" dirty="0" smtClean="0"/>
              <a:t>time</a:t>
            </a:r>
            <a:r>
              <a:rPr lang="pl-PL" sz="1000" dirty="0" smtClean="0"/>
              <a:t>. Often used to find memory leaks.</a:t>
            </a:r>
            <a:endParaRPr lang="pl-PL" sz="1000" dirty="0" smtClean="0">
              <a:solidFill>
                <a:schemeClr val="tx1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6550462" y="2086484"/>
            <a:ext cx="2351993" cy="664657"/>
          </a:xfrm>
          <a:prstGeom prst="wedgeRoundRectCallout">
            <a:avLst>
              <a:gd name="adj1" fmla="val -72500"/>
              <a:gd name="adj2" fmla="val 72442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en-US" sz="1000" dirty="0"/>
              <a:t>Volume test is to verify </a:t>
            </a:r>
            <a:r>
              <a:rPr lang="pl-PL" sz="1000" dirty="0" smtClean="0"/>
              <a:t>if </a:t>
            </a:r>
            <a:r>
              <a:rPr lang="en-US" sz="1000" dirty="0" smtClean="0"/>
              <a:t>the </a:t>
            </a:r>
            <a:r>
              <a:rPr lang="en-US" sz="1000" dirty="0"/>
              <a:t>performance of the application is not affected by volume of data that is being handled by the application</a:t>
            </a:r>
            <a:endParaRPr lang="pl-PL" sz="1000" dirty="0" smtClean="0">
              <a:solidFill>
                <a:schemeClr val="tx1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6550462" y="3663681"/>
            <a:ext cx="2351993" cy="664657"/>
          </a:xfrm>
          <a:prstGeom prst="wedgeRoundRectCallout">
            <a:avLst>
              <a:gd name="adj1" fmla="val -105824"/>
              <a:gd name="adj2" fmla="val 49685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000" dirty="0" smtClean="0"/>
              <a:t>Quite similar to load testing but focused more on checking what can be improved on hardware site to keep the good performance.</a:t>
            </a:r>
            <a:endParaRPr lang="pl-PL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91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Testing pyramid</a:t>
            </a:r>
            <a:r>
              <a:rPr lang="pl-PL" noProof="0" dirty="0" smtClean="0"/>
              <a:t> - automation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noProof="0" dirty="0" smtClean="0"/>
              <a:t>Introduction to performance tests</a:t>
            </a:r>
            <a:endParaRPr lang="en-US" noProof="0" dirty="0"/>
          </a:p>
        </p:txBody>
      </p:sp>
      <p:sp>
        <p:nvSpPr>
          <p:cNvPr id="8" name="Isosceles Triangle 2"/>
          <p:cNvSpPr/>
          <p:nvPr/>
        </p:nvSpPr>
        <p:spPr bwMode="auto">
          <a:xfrm>
            <a:off x="265933" y="963562"/>
            <a:ext cx="3630440" cy="312969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9" name="Straight Connector 10"/>
          <p:cNvCxnSpPr/>
          <p:nvPr/>
        </p:nvCxnSpPr>
        <p:spPr bwMode="auto">
          <a:xfrm>
            <a:off x="1425014" y="2176726"/>
            <a:ext cx="131812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11"/>
          <p:cNvCxnSpPr/>
          <p:nvPr/>
        </p:nvCxnSpPr>
        <p:spPr bwMode="auto">
          <a:xfrm>
            <a:off x="817494" y="3196002"/>
            <a:ext cx="251680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Box 22"/>
          <p:cNvSpPr txBox="1"/>
          <p:nvPr/>
        </p:nvSpPr>
        <p:spPr bwMode="auto">
          <a:xfrm>
            <a:off x="1687273" y="1649088"/>
            <a:ext cx="81462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pl-PL" sz="1400" dirty="0" smtClean="0">
                <a:solidFill>
                  <a:schemeClr val="accent1"/>
                </a:solidFill>
              </a:rPr>
              <a:t>System tests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14" name="TextBox 23"/>
          <p:cNvSpPr txBox="1"/>
          <p:nvPr/>
        </p:nvSpPr>
        <p:spPr bwMode="auto">
          <a:xfrm>
            <a:off x="1521748" y="2525589"/>
            <a:ext cx="114567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pl-PL" sz="1400" dirty="0" smtClean="0">
                <a:solidFill>
                  <a:schemeClr val="accent1"/>
                </a:solidFill>
              </a:rPr>
              <a:t>Integration tests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15" name="TextBox 24"/>
          <p:cNvSpPr txBox="1"/>
          <p:nvPr/>
        </p:nvSpPr>
        <p:spPr bwMode="auto">
          <a:xfrm>
            <a:off x="1552327" y="3543297"/>
            <a:ext cx="114567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pl-PL" sz="1400" dirty="0" smtClean="0">
                <a:solidFill>
                  <a:schemeClr val="accent1"/>
                </a:solidFill>
              </a:rPr>
              <a:t>Unit tests</a:t>
            </a:r>
            <a:endParaRPr lang="en-GB" sz="1400" dirty="0">
              <a:solidFill>
                <a:schemeClr val="accent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376" y="873651"/>
            <a:ext cx="4058532" cy="330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2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Automating performance tests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42800" y="1119187"/>
            <a:ext cx="4851096" cy="3362325"/>
          </a:xfrm>
        </p:spPr>
        <p:txBody>
          <a:bodyPr/>
          <a:lstStyle/>
          <a:p>
            <a:pPr marL="179388" lvl="1" indent="-179388">
              <a:spcBef>
                <a:spcPts val="0"/>
              </a:spcBef>
              <a:spcAft>
                <a:spcPts val="300"/>
              </a:spcAft>
            </a:pPr>
            <a:r>
              <a:rPr lang="en-US" sz="1400" dirty="0"/>
              <a:t>Measure what is measurable and what is not measurable – Make measurable” -</a:t>
            </a:r>
            <a:r>
              <a:rPr lang="pl-PL" sz="1400" dirty="0"/>
              <a:t> </a:t>
            </a:r>
            <a:r>
              <a:rPr lang="en-US" sz="1400" dirty="0"/>
              <a:t>Galileo Galilei</a:t>
            </a:r>
            <a:endParaRPr lang="pl-PL" sz="1400" dirty="0"/>
          </a:p>
          <a:p>
            <a:pPr marL="179388" lvl="1" indent="-179388">
              <a:spcBef>
                <a:spcPts val="0"/>
              </a:spcBef>
              <a:spcAft>
                <a:spcPts val="300"/>
              </a:spcAft>
            </a:pPr>
            <a:endParaRPr lang="en-GB" altLang="de-DE" dirty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pl-PL" dirty="0" smtClean="0"/>
              <a:t>Why automation is the best choise for that types of tests:</a:t>
            </a:r>
          </a:p>
          <a:p>
            <a:pPr lvl="1"/>
            <a:r>
              <a:rPr lang="pl-PL" dirty="0"/>
              <a:t>Hard to perform manually</a:t>
            </a:r>
            <a:endParaRPr lang="de-DE" dirty="0"/>
          </a:p>
          <a:p>
            <a:pPr lvl="1"/>
            <a:r>
              <a:rPr lang="pl-PL" dirty="0"/>
              <a:t>Hard to measure manually</a:t>
            </a:r>
          </a:p>
          <a:p>
            <a:pPr lvl="1"/>
            <a:r>
              <a:rPr lang="pl-PL" dirty="0"/>
              <a:t>Hard to repeat </a:t>
            </a:r>
            <a:r>
              <a:rPr lang="pl-PL" dirty="0" smtClean="0"/>
              <a:t>manually</a:t>
            </a:r>
          </a:p>
          <a:p>
            <a:pPr lvl="1"/>
            <a:endParaRPr lang="pl-PL" dirty="0" smtClean="0"/>
          </a:p>
          <a:p>
            <a:pPr lvl="1"/>
            <a:endParaRPr lang="de-DE" dirty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pl-PL" dirty="0" smtClean="0"/>
              <a:t>Performance testing tools can :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pl-PL" dirty="0" smtClean="0"/>
              <a:t>Simulate real or stress performance scenarios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pl-PL" dirty="0" smtClean="0"/>
              <a:t>Monitor and report the metrics and fails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GB" dirty="0"/>
          </a:p>
          <a:p>
            <a:pPr marL="179388" lvl="1" indent="0">
              <a:buNone/>
            </a:pPr>
            <a:endParaRPr lang="en-GB" altLang="de-DE" dirty="0"/>
          </a:p>
          <a:p>
            <a:pPr lvl="1"/>
            <a:endParaRPr lang="en-GB" altLang="de-DE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pl-PL" dirty="0" smtClean="0"/>
              <a:t>Introduction to performance tests</a:t>
            </a: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997" y="1119187"/>
            <a:ext cx="3073639" cy="307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1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35" y="1851502"/>
            <a:ext cx="6908298" cy="195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3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Why JMeter ?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pl-PL" dirty="0" smtClean="0"/>
              <a:t>Jmeter</a:t>
            </a:r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452" y="1726629"/>
            <a:ext cx="4690219" cy="3035673"/>
          </a:xfrm>
          <a:prstGeom prst="rect">
            <a:avLst/>
          </a:prstGeom>
        </p:spPr>
      </p:pic>
      <p:grpSp>
        <p:nvGrpSpPr>
          <p:cNvPr id="11" name="Grupa 20"/>
          <p:cNvGrpSpPr/>
          <p:nvPr/>
        </p:nvGrpSpPr>
        <p:grpSpPr>
          <a:xfrm>
            <a:off x="651865" y="1244421"/>
            <a:ext cx="4614529" cy="2722562"/>
            <a:chOff x="778912" y="954254"/>
            <a:chExt cx="7738317" cy="5374674"/>
          </a:xfrm>
        </p:grpSpPr>
        <p:sp>
          <p:nvSpPr>
            <p:cNvPr id="12" name="Shape 97"/>
            <p:cNvSpPr/>
            <p:nvPr/>
          </p:nvSpPr>
          <p:spPr>
            <a:xfrm>
              <a:off x="6733926" y="954254"/>
              <a:ext cx="1783303" cy="1645642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</p:spPr>
        </p:sp>
        <p:sp>
          <p:nvSpPr>
            <p:cNvPr id="14" name="Shape 99"/>
            <p:cNvSpPr/>
            <p:nvPr/>
          </p:nvSpPr>
          <p:spPr>
            <a:xfrm rot="960164">
              <a:off x="778912" y="4949421"/>
              <a:ext cx="1796756" cy="1379507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</p:spPr>
        </p:sp>
        <p:cxnSp>
          <p:nvCxnSpPr>
            <p:cNvPr id="15" name="Łącznik prosty 16"/>
            <p:cNvCxnSpPr/>
            <p:nvPr/>
          </p:nvCxnSpPr>
          <p:spPr>
            <a:xfrm flipV="1">
              <a:off x="2389909" y="2471024"/>
              <a:ext cx="4432439" cy="2578958"/>
            </a:xfrm>
            <a:prstGeom prst="line">
              <a:avLst/>
            </a:prstGeom>
            <a:ln w="28575"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Pięciokąt 17"/>
            <p:cNvSpPr/>
            <p:nvPr/>
          </p:nvSpPr>
          <p:spPr>
            <a:xfrm rot="14317577">
              <a:off x="4760803" y="3084681"/>
              <a:ext cx="893544" cy="404447"/>
            </a:xfrm>
            <a:prstGeom prst="homePlate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pic>
          <p:nvPicPr>
            <p:cNvPr id="17" name="Obraz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16403">
              <a:off x="3660010" y="1985244"/>
              <a:ext cx="1876425" cy="895350"/>
            </a:xfrm>
            <a:prstGeom prst="rect">
              <a:avLst/>
            </a:prstGeom>
          </p:spPr>
        </p:pic>
        <p:pic>
          <p:nvPicPr>
            <p:cNvPr id="18" name="Obraz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574" y="4607169"/>
              <a:ext cx="1514475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731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Task 1 – getting familiar with the tool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42800" y="1024521"/>
            <a:ext cx="6383450" cy="1483729"/>
          </a:xfrm>
        </p:spPr>
        <p:txBody>
          <a:bodyPr>
            <a:normAutofit/>
          </a:bodyPr>
          <a:lstStyle/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l-PL" dirty="0" smtClean="0"/>
              <a:t>Ensure that you have JDK installed</a:t>
            </a:r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l-PL" dirty="0" smtClean="0"/>
              <a:t>Ensure that JAVA_HOME is properly set</a:t>
            </a:r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l-PL" dirty="0"/>
              <a:t>Download Jmeter </a:t>
            </a:r>
            <a:r>
              <a:rPr lang="pl-PL" dirty="0" smtClean="0"/>
              <a:t>2.13</a:t>
            </a:r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l-PL" dirty="0" smtClean="0"/>
              <a:t>Unzip and run executable jar file</a:t>
            </a:r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l-PL" dirty="0" smtClean="0"/>
              <a:t>Add Thread Group to the Test Plan</a:t>
            </a:r>
            <a:endParaRPr lang="pl-PL" dirty="0"/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l-PL" dirty="0" smtClean="0"/>
              <a:t>Get familiar with the structure and elements that can be added to the Thread Group</a:t>
            </a:r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endParaRPr lang="pl-PL" dirty="0" smtClean="0"/>
          </a:p>
          <a:p>
            <a:pPr marL="179388" lvl="1" indent="0">
              <a:spcBef>
                <a:spcPts val="0"/>
              </a:spcBef>
              <a:spcAft>
                <a:spcPts val="300"/>
              </a:spcAft>
              <a:buNone/>
            </a:pPr>
            <a:endParaRPr lang="pl-PL" dirty="0" smtClean="0"/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endParaRPr lang="pl-PL" dirty="0" smtClean="0"/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endParaRPr lang="en-GB" dirty="0"/>
          </a:p>
          <a:p>
            <a:pPr marL="179388" lvl="1" indent="0">
              <a:buNone/>
            </a:pPr>
            <a:endParaRPr lang="en-GB" altLang="de-DE" dirty="0"/>
          </a:p>
          <a:p>
            <a:pPr lvl="1"/>
            <a:endParaRPr lang="en-GB" altLang="de-DE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pl-PL" dirty="0" smtClean="0"/>
              <a:t>Jmeter ExcerciseS</a:t>
            </a:r>
            <a:endParaRPr lang="de-DE" dirty="0"/>
          </a:p>
        </p:txBody>
      </p:sp>
      <p:sp>
        <p:nvSpPr>
          <p:cNvPr id="7" name="Inhaltsplatzhalter 4"/>
          <p:cNvSpPr>
            <a:spLocks noGrp="1"/>
          </p:cNvSpPr>
          <p:nvPr>
            <p:ph idx="1"/>
          </p:nvPr>
        </p:nvSpPr>
        <p:spPr>
          <a:xfrm>
            <a:off x="3651153" y="3181935"/>
            <a:ext cx="5053264" cy="116146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pl-PL" dirty="0">
                <a:hlinkClick r:id="rId3"/>
              </a:rPr>
              <a:t>http://</a:t>
            </a:r>
            <a:r>
              <a:rPr lang="pl-PL" dirty="0" smtClean="0">
                <a:hlinkClick r:id="rId3"/>
              </a:rPr>
              <a:t>www.oracle.com/technetwork/java/javase/downloads/jdk8-downloads-2133151.html</a:t>
            </a:r>
            <a:endParaRPr lang="pl-PL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pl-PL" dirty="0"/>
              <a:t>e</a:t>
            </a:r>
            <a:r>
              <a:rPr lang="pl-PL" dirty="0" smtClean="0"/>
              <a:t>cho %JAVA_HOME%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pl-PL" dirty="0" smtClean="0"/>
              <a:t>set </a:t>
            </a:r>
            <a:r>
              <a:rPr lang="pl-PL" dirty="0"/>
              <a:t>JAVA_HOME = C:\Program </a:t>
            </a:r>
            <a:r>
              <a:rPr lang="pl-PL" dirty="0" smtClean="0"/>
              <a:t>Files\Java\jdk1.8.0_xx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pl-PL" dirty="0" smtClean="0">
                <a:hlinkClick r:id="rId4"/>
              </a:rPr>
              <a:t>http</a:t>
            </a:r>
            <a:r>
              <a:rPr lang="pl-PL" dirty="0">
                <a:hlinkClick r:id="rId4"/>
              </a:rPr>
              <a:t>://</a:t>
            </a:r>
            <a:r>
              <a:rPr lang="pl-PL" dirty="0" smtClean="0">
                <a:hlinkClick r:id="rId4"/>
              </a:rPr>
              <a:t>jmeter.apache.org/download_jmeter.cgi</a:t>
            </a:r>
            <a:endParaRPr lang="pl-PL" dirty="0" smtClean="0"/>
          </a:p>
          <a:p>
            <a:pPr marL="179388" lvl="1" indent="0">
              <a:spcBef>
                <a:spcPts val="0"/>
              </a:spcBef>
              <a:spcAft>
                <a:spcPts val="300"/>
              </a:spcAft>
              <a:buNone/>
            </a:pPr>
            <a:endParaRPr lang="pl-PL" dirty="0" smtClean="0"/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endParaRPr lang="pl-PL" dirty="0" smtClean="0"/>
          </a:p>
          <a:p>
            <a:pPr marL="407988" lvl="1" indent="-2286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endParaRPr lang="en-GB" dirty="0"/>
          </a:p>
          <a:p>
            <a:pPr marL="179388" lvl="1" indent="0">
              <a:buNone/>
            </a:pPr>
            <a:endParaRPr lang="en-GB" altLang="de-DE" dirty="0"/>
          </a:p>
          <a:p>
            <a:pPr lvl="1"/>
            <a:endParaRPr lang="en-GB" altLang="de-DE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049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FT_Master_Template">
  <a:themeElements>
    <a:clrScheme name="GFT">
      <a:dk1>
        <a:srgbClr val="213E7F"/>
      </a:dk1>
      <a:lt1>
        <a:sysClr val="window" lastClr="FFFFFF"/>
      </a:lt1>
      <a:dk2>
        <a:srgbClr val="8C8C8C"/>
      </a:dk2>
      <a:lt2>
        <a:srgbClr val="EBEBEB"/>
      </a:lt2>
      <a:accent1>
        <a:srgbClr val="213E7F"/>
      </a:accent1>
      <a:accent2>
        <a:srgbClr val="0097D9"/>
      </a:accent2>
      <a:accent3>
        <a:srgbClr val="0098B0"/>
      </a:accent3>
      <a:accent4>
        <a:srgbClr val="AAAAAA"/>
      </a:accent4>
      <a:accent5>
        <a:srgbClr val="C8C8C8"/>
      </a:accent5>
      <a:accent6>
        <a:srgbClr val="DCDCDC"/>
      </a:accent6>
      <a:hlink>
        <a:srgbClr val="213E7F"/>
      </a:hlink>
      <a:folHlink>
        <a:srgbClr val="213E7F"/>
      </a:folHlink>
    </a:clrScheme>
    <a:fontScheme name="G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0800">
          <a:solidFill>
            <a:schemeClr val="accent1"/>
          </a:solidFill>
        </a:ln>
      </a:spPr>
      <a:bodyPr lIns="108000" tIns="108000" rIns="108000" bIns="108000"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FT_Chartpool_2015.pptx" id="{A28C9458-9558-44C8-89F4-D7A2CBC04405}" vid="{0F156D25-70FA-498B-891B-4FDE46BF104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3B9935CA02AD4F90F0A0FD564FDD82" ma:contentTypeVersion="17" ma:contentTypeDescription="Create a new document." ma:contentTypeScope="" ma:versionID="6168266ad0b2c1ccdc9d2ae0268a5eb6">
  <xsd:schema xmlns:xsd="http://www.w3.org/2001/XMLSchema" xmlns:xs="http://www.w3.org/2001/XMLSchema" xmlns:p="http://schemas.microsoft.com/office/2006/metadata/properties" xmlns:ns2="e44e039f-c551-4112-981c-456f1b630ef1" xmlns:ns3="727178e8-9586-4f49-8e7b-77af9c2fb085" targetNamespace="http://schemas.microsoft.com/office/2006/metadata/properties" ma:root="true" ma:fieldsID="b9b29daf9bb73cd90369de1b0e977594" ns2:_="" ns3:_="">
    <xsd:import namespace="e44e039f-c551-4112-981c-456f1b630ef1"/>
    <xsd:import namespace="727178e8-9586-4f49-8e7b-77af9c2fb085"/>
    <xsd:element name="properties">
      <xsd:complexType>
        <xsd:sequence>
          <xsd:element name="documentManagement">
            <xsd:complexType>
              <xsd:all>
                <xsd:element ref="ns2:Responsible" minOccurs="0"/>
                <xsd:element ref="ns3:_dlc_DocId" minOccurs="0"/>
                <xsd:element ref="ns3:_dlc_DocIdUrl" minOccurs="0"/>
                <xsd:element ref="ns3:_dlc_DocIdPersistId" minOccurs="0"/>
                <xsd:element ref="ns2:Client_x0020_Name" minOccurs="0"/>
                <xsd:element ref="ns2:Reference_x0020_Title" minOccurs="0"/>
                <xsd:element ref="ns2:Business_x0020_Sector" minOccurs="0"/>
                <xsd:element ref="ns2:Client_x0020_Category"/>
                <xsd:element ref="ns2:Area" minOccurs="0"/>
                <xsd:element ref="ns2:Functional_x0020_Area" minOccurs="0"/>
                <xsd:element ref="ns2:Description0" minOccurs="0"/>
                <xsd:element ref="ns2:Plattform_x0020__x0026__x0020_tools" minOccurs="0"/>
                <xsd:element ref="ns2:Author_x0020__x002f__x0020_Contact" minOccurs="0"/>
                <xsd:element ref="ns2:Client_x0020_Country" minOccurs="0"/>
                <xsd:element ref="ns2:Client_x0020_approval" minOccurs="0"/>
                <xsd:element ref="ns2:Year" minOccurs="0"/>
                <xsd:element ref="ns2:Project_x0020_ID" minOccurs="0"/>
                <xsd:element ref="ns2:Project_x0020_size_x0020__x0028_resources_x0029_" minOccurs="0"/>
                <xsd:element ref="ns2:Comments" minOccurs="0"/>
                <xsd:element ref="ns2:Methods_x0020_and_x0020_standar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4e039f-c551-4112-981c-456f1b630ef1" elementFormDefault="qualified">
    <xsd:import namespace="http://schemas.microsoft.com/office/2006/documentManagement/types"/>
    <xsd:import namespace="http://schemas.microsoft.com/office/infopath/2007/PartnerControls"/>
    <xsd:element name="Responsible" ma:index="8" nillable="true" ma:displayName="Responsible" ma:description="Christina Vontin" ma:internalName="Responsible">
      <xsd:simpleType>
        <xsd:restriction base="dms:Text">
          <xsd:maxLength value="255"/>
        </xsd:restriction>
      </xsd:simpleType>
    </xsd:element>
    <xsd:element name="Client_x0020_Name" ma:index="12" nillable="true" ma:displayName="Client Name" ma:internalName="Client_x0020_Name">
      <xsd:simpleType>
        <xsd:restriction base="dms:Text">
          <xsd:maxLength value="255"/>
        </xsd:restriction>
      </xsd:simpleType>
    </xsd:element>
    <xsd:element name="Reference_x0020_Title" ma:index="13" nillable="true" ma:displayName="Reference Title" ma:internalName="Reference_x0020_Title">
      <xsd:simpleType>
        <xsd:restriction base="dms:Text">
          <xsd:maxLength value="255"/>
        </xsd:restriction>
      </xsd:simpleType>
    </xsd:element>
    <xsd:element name="Business_x0020_Sector" ma:index="14" nillable="true" ma:displayName="Business Sector" ma:default="Banking" ma:format="Dropdown" ma:internalName="Business_x0020_Sector">
      <xsd:simpleType>
        <xsd:restriction base="dms:Choice">
          <xsd:enumeration value="Banking"/>
          <xsd:enumeration value="Insurance"/>
        </xsd:restriction>
      </xsd:simpleType>
    </xsd:element>
    <xsd:element name="Client_x0020_Category" ma:index="15" ma:displayName="Client Category" ma:default="Central" ma:format="Dropdown" ma:internalName="Client_x0020_Category">
      <xsd:simpleType>
        <xsd:restriction base="dms:Choice">
          <xsd:enumeration value="Central"/>
          <xsd:enumeration value="Private/Asset Management"/>
        </xsd:restriction>
      </xsd:simpleType>
    </xsd:element>
    <xsd:element name="Area" ma:index="16" nillable="true" ma:displayName="Area" ma:default="Area 1" ma:format="Dropdown" ma:internalName="Area">
      <xsd:simpleType>
        <xsd:restriction base="dms:Choice">
          <xsd:enumeration value="Area 1"/>
          <xsd:enumeration value="Area 2"/>
        </xsd:restriction>
      </xsd:simpleType>
    </xsd:element>
    <xsd:element name="Functional_x0020_Area" ma:index="17" nillable="true" ma:displayName="Functional Area" ma:default="Functional Area 1" ma:format="Dropdown" ma:internalName="Functional_x0020_Area">
      <xsd:simpleType>
        <xsd:restriction base="dms:Choice">
          <xsd:enumeration value="Functional Area 1"/>
          <xsd:enumeration value="Functional Area 2"/>
          <xsd:enumeration value="Functional Area 3"/>
        </xsd:restriction>
      </xsd:simpleType>
    </xsd:element>
    <xsd:element name="Description0" ma:index="18" nillable="true" ma:displayName="Description" ma:internalName="Description0">
      <xsd:simpleType>
        <xsd:restriction base="dms:Note">
          <xsd:maxLength value="255"/>
        </xsd:restriction>
      </xsd:simpleType>
    </xsd:element>
    <xsd:element name="Plattform_x0020__x0026__x0020_tools" ma:index="19" nillable="true" ma:displayName="Plattform &amp; tools" ma:internalName="Plattform_x0020__x0026__x0020_tools">
      <xsd:simpleType>
        <xsd:restriction base="dms:Note">
          <xsd:maxLength value="255"/>
        </xsd:restriction>
      </xsd:simpleType>
    </xsd:element>
    <xsd:element name="Author_x0020__x002f__x0020_Contact" ma:index="20" nillable="true" ma:displayName="Author / Contact" ma:list="UserInfo" ma:SharePointGroup="0" ma:internalName="Author_x0020__x002f__x0020_Contact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lient_x0020_Country" ma:index="21" nillable="true" ma:displayName="Client Country" ma:default="Germany" ma:format="Dropdown" ma:internalName="Client_x0020_Country">
      <xsd:simpleType>
        <xsd:restriction base="dms:Choice">
          <xsd:enumeration value="Afghanistan"/>
          <xsd:enumeration value="Albania"/>
          <xsd:enumeration value="Algeria"/>
          <xsd:enumeration value="Andorra"/>
          <xsd:enumeration value="Angola"/>
          <xsd:enumeration value="Antigua &amp; Deps"/>
          <xsd:enumeration value="Argentina"/>
          <xsd:enumeration value="Armenia"/>
          <xsd:enumeration value="Australia"/>
          <xsd:enumeration value="Austria"/>
          <xsd:enumeration value="Azerbaijan"/>
          <xsd:enumeration value="Bahamas"/>
          <xsd:enumeration value="Bahrain"/>
          <xsd:enumeration value="Bangladesh"/>
          <xsd:enumeration value="Barbados"/>
          <xsd:enumeration value="Belarus"/>
          <xsd:enumeration value="Belgium"/>
          <xsd:enumeration value="Belize"/>
          <xsd:enumeration value="Benin"/>
          <xsd:enumeration value="Bhutan"/>
          <xsd:enumeration value="Bolivia"/>
          <xsd:enumeration value="Bosnia Herzegovina"/>
          <xsd:enumeration value="Botswana"/>
          <xsd:enumeration value="Brazil"/>
          <xsd:enumeration value="Brunei"/>
          <xsd:enumeration value="Bulgaria"/>
          <xsd:enumeration value="Burkina"/>
          <xsd:enumeration value="Burundi"/>
          <xsd:enumeration value="Cambodia"/>
          <xsd:enumeration value="Cameroon"/>
          <xsd:enumeration value="Canada"/>
          <xsd:enumeration value="Cape Verde"/>
          <xsd:enumeration value="Central African Rep"/>
          <xsd:enumeration value="Chad"/>
          <xsd:enumeration value="Chile"/>
          <xsd:enumeration value="China"/>
          <xsd:enumeration value="Colombia"/>
          <xsd:enumeration value="Comoros"/>
          <xsd:enumeration value="Congo"/>
          <xsd:enumeration value="Congo {Democratic Rep}"/>
          <xsd:enumeration value="Costa Rica"/>
          <xsd:enumeration value="Croatia"/>
          <xsd:enumeration value="Cuba"/>
          <xsd:enumeration value="Cyprus"/>
          <xsd:enumeration value="Czech Republic"/>
          <xsd:enumeration value="Denmark"/>
          <xsd:enumeration value="Djibouti"/>
          <xsd:enumeration value="Dominica"/>
          <xsd:enumeration value="Dominican Republic"/>
          <xsd:enumeration value="East Timor"/>
          <xsd:enumeration value="Ecuador"/>
          <xsd:enumeration value="Egypt"/>
          <xsd:enumeration value="El Salvador"/>
          <xsd:enumeration value="Equatorial Guinea"/>
          <xsd:enumeration value="Eritrea"/>
          <xsd:enumeration value="Estonia"/>
          <xsd:enumeration value="Ethiopia"/>
          <xsd:enumeration value="Fiji"/>
          <xsd:enumeration value="Finland"/>
          <xsd:enumeration value="France"/>
          <xsd:enumeration value="Gabon"/>
          <xsd:enumeration value="Gambia"/>
          <xsd:enumeration value="Georgia"/>
          <xsd:enumeration value="Germany"/>
          <xsd:enumeration value="Ghana"/>
          <xsd:enumeration value="Greece"/>
          <xsd:enumeration value="Grenada"/>
          <xsd:enumeration value="Guatemala"/>
          <xsd:enumeration value="Guinea"/>
          <xsd:enumeration value="Guinea-Bissau"/>
          <xsd:enumeration value="Guyana"/>
          <xsd:enumeration value="Haiti"/>
          <xsd:enumeration value="Honduras"/>
          <xsd:enumeration value="Hungary"/>
          <xsd:enumeration value="Iceland"/>
          <xsd:enumeration value="India"/>
          <xsd:enumeration value="Indonesia"/>
          <xsd:enumeration value="Iran"/>
          <xsd:enumeration value="Iraq"/>
          <xsd:enumeration value="Ireland {Republic}"/>
          <xsd:enumeration value="Israel"/>
          <xsd:enumeration value="Italy"/>
          <xsd:enumeration value="Ivory Coast"/>
          <xsd:enumeration value="Jamaica"/>
          <xsd:enumeration value="Japan"/>
          <xsd:enumeration value="Jordan"/>
          <xsd:enumeration value="Kazakhstan"/>
          <xsd:enumeration value="Kenya"/>
          <xsd:enumeration value="Kiribati"/>
          <xsd:enumeration value="Korea North"/>
          <xsd:enumeration value="Korea South"/>
          <xsd:enumeration value="Kosovo"/>
          <xsd:enumeration value="Kuwait"/>
          <xsd:enumeration value="Kyrgyzstan"/>
          <xsd:enumeration value="Laos"/>
          <xsd:enumeration value="Latvia"/>
          <xsd:enumeration value="Lebanon"/>
          <xsd:enumeration value="Lesotho"/>
          <xsd:enumeration value="Liberia"/>
          <xsd:enumeration value="Libya"/>
          <xsd:enumeration value="Liechtenstein"/>
          <xsd:enumeration value="Lithuania"/>
          <xsd:enumeration value="Luxembourg"/>
          <xsd:enumeration value="Macedonia"/>
          <xsd:enumeration value="Madagascar"/>
          <xsd:enumeration value="Malawi"/>
          <xsd:enumeration value="Malaysia"/>
          <xsd:enumeration value="Maldives"/>
          <xsd:enumeration value="Mali"/>
          <xsd:enumeration value="Malta"/>
          <xsd:enumeration value="Marshall Islands"/>
          <xsd:enumeration value="Mauritania"/>
          <xsd:enumeration value="Mauritius"/>
          <xsd:enumeration value="Mexico"/>
          <xsd:enumeration value="Micronesia"/>
          <xsd:enumeration value="Moldova"/>
          <xsd:enumeration value="Monaco"/>
          <xsd:enumeration value="Mongolia"/>
          <xsd:enumeration value="Montenegro"/>
          <xsd:enumeration value="Morocco"/>
          <xsd:enumeration value="Mozambique"/>
          <xsd:enumeration value="Myanmar, {Burma}"/>
          <xsd:enumeration value="Namibia"/>
          <xsd:enumeration value="Nauru"/>
          <xsd:enumeration value="Nepal"/>
          <xsd:enumeration value="Netherlands"/>
          <xsd:enumeration value="New Zealand"/>
          <xsd:enumeration value="Nicaragua"/>
          <xsd:enumeration value="Niger"/>
          <xsd:enumeration value="Nigeria"/>
          <xsd:enumeration value="Norway"/>
          <xsd:enumeration value="Oman"/>
          <xsd:enumeration value="Pakistan"/>
          <xsd:enumeration value="Palau"/>
          <xsd:enumeration value="Panama"/>
          <xsd:enumeration value="Papua New Guinea"/>
          <xsd:enumeration value="Paraguay"/>
          <xsd:enumeration value="Peru"/>
          <xsd:enumeration value="Philippines"/>
          <xsd:enumeration value="Poland"/>
          <xsd:enumeration value="Portugal"/>
          <xsd:enumeration value="Qatar"/>
          <xsd:enumeration value="Romania"/>
          <xsd:enumeration value="Russian Federation"/>
          <xsd:enumeration value="Rwanda"/>
          <xsd:enumeration value="St Kitts &amp; Nevis"/>
          <xsd:enumeration value="St Lucia"/>
          <xsd:enumeration value="Saint Vincent &amp; the Grenadines"/>
          <xsd:enumeration value="Samoa"/>
          <xsd:enumeration value="San Marino"/>
          <xsd:enumeration value="Sao Tome &amp; Principe"/>
          <xsd:enumeration value="Saudi Arabia"/>
          <xsd:enumeration value="Senegal"/>
          <xsd:enumeration value="Serbia"/>
          <xsd:enumeration value="Seychelles"/>
          <xsd:enumeration value="Sierra Leone"/>
          <xsd:enumeration value="Singapore"/>
          <xsd:enumeration value="Slovakia"/>
          <xsd:enumeration value="Slovenia"/>
          <xsd:enumeration value="Solomon Islands"/>
          <xsd:enumeration value="Somalia"/>
          <xsd:enumeration value="South Africa"/>
          <xsd:enumeration value="Spain"/>
          <xsd:enumeration value="Sri Lanka"/>
          <xsd:enumeration value="Sudan"/>
          <xsd:enumeration value="Suriname"/>
          <xsd:enumeration value="Swaziland"/>
          <xsd:enumeration value="Sweden"/>
          <xsd:enumeration value="Switzerland"/>
          <xsd:enumeration value="Syria"/>
          <xsd:enumeration value="Taiwan"/>
          <xsd:enumeration value="Tajikistan"/>
          <xsd:enumeration value="Tanzania"/>
          <xsd:enumeration value="Thailand"/>
          <xsd:enumeration value="Togo"/>
          <xsd:enumeration value="Tonga"/>
          <xsd:enumeration value="Trinidad &amp; Tobago"/>
          <xsd:enumeration value="Tunisia"/>
          <xsd:enumeration value="Turkey"/>
          <xsd:enumeration value="Turkmenistan"/>
          <xsd:enumeration value="Tuvalu"/>
          <xsd:enumeration value="Uganda"/>
          <xsd:enumeration value="Ukraine"/>
          <xsd:enumeration value="United Arab Emirates"/>
          <xsd:enumeration value="United Kingdom"/>
          <xsd:enumeration value="United States"/>
          <xsd:enumeration value="Uruguay"/>
          <xsd:enumeration value="Uzbekistan"/>
          <xsd:enumeration value="Vanuatu"/>
          <xsd:enumeration value="Vatican City"/>
          <xsd:enumeration value="Venezuela"/>
          <xsd:enumeration value="Vietnam"/>
          <xsd:enumeration value="Yemen"/>
          <xsd:enumeration value="Zambia"/>
          <xsd:enumeration value="Zimbabwe"/>
        </xsd:restriction>
      </xsd:simpleType>
    </xsd:element>
    <xsd:element name="Client_x0020_approval" ma:index="22" nillable="true" ma:displayName="Client approval" ma:default="No" ma:format="RadioButtons" ma:internalName="Client_x0020_approval">
      <xsd:simpleType>
        <xsd:restriction base="dms:Choice">
          <xsd:enumeration value="Yes"/>
          <xsd:enumeration value="No"/>
        </xsd:restriction>
      </xsd:simpleType>
    </xsd:element>
    <xsd:element name="Year" ma:index="23" nillable="true" ma:displayName="Year" ma:decimals="0" ma:internalName="Year">
      <xsd:simpleType>
        <xsd:restriction base="dms:Number">
          <xsd:maxInclusive value="2100"/>
          <xsd:minInclusive value="1986"/>
        </xsd:restriction>
      </xsd:simpleType>
    </xsd:element>
    <xsd:element name="Project_x0020_ID" ma:index="24" nillable="true" ma:displayName="Project ID" ma:internalName="Project_x0020_ID">
      <xsd:simpleType>
        <xsd:restriction base="dms:Text">
          <xsd:maxLength value="255"/>
        </xsd:restriction>
      </xsd:simpleType>
    </xsd:element>
    <xsd:element name="Project_x0020_size_x0020__x0028_resources_x0029_" ma:index="25" nillable="true" ma:displayName="Project size (resources)" ma:decimals="0" ma:internalName="Project_x0020_size_x0020__x0028_resources_x0029_">
      <xsd:simpleType>
        <xsd:restriction base="dms:Number"/>
      </xsd:simpleType>
    </xsd:element>
    <xsd:element name="Comments" ma:index="26" nillable="true" ma:displayName="Comments" ma:internalName="Comments">
      <xsd:simpleType>
        <xsd:restriction base="dms:Note">
          <xsd:maxLength value="255"/>
        </xsd:restriction>
      </xsd:simpleType>
    </xsd:element>
    <xsd:element name="Methods_x0020_and_x0020_standards" ma:index="27" nillable="true" ma:displayName="Methods and standards" ma:internalName="Methods_x0020_and_x0020_standard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7178e8-9586-4f49-8e7b-77af9c2fb08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27178e8-9586-4f49-8e7b-77af9c2fb085">CVD5QAC74SYH-2-13943</_dlc_DocId>
    <_dlc_DocIdUrl xmlns="727178e8-9586-4f49-8e7b-77af9c2fb085">
      <Url>https://share.gft.com/sites/Corporate-Marketing/_layouts/DocIdRedir.aspx?ID=CVD5QAC74SYH-2-13943</Url>
      <Description>CVD5QAC74SYH-2-13943</Description>
    </_dlc_DocIdUrl>
    <Functional_x0020_Area xmlns="e44e039f-c551-4112-981c-456f1b630ef1">Functional Area 1</Functional_x0020_Area>
    <Reference_x0020_Title xmlns="e44e039f-c551-4112-981c-456f1b630ef1" xsi:nil="true"/>
    <Area xmlns="e44e039f-c551-4112-981c-456f1b630ef1">Area 1</Area>
    <Project_x0020_size_x0020__x0028_resources_x0029_ xmlns="e44e039f-c551-4112-981c-456f1b630ef1" xsi:nil="true"/>
    <Comments xmlns="e44e039f-c551-4112-981c-456f1b630ef1" xsi:nil="true"/>
    <Business_x0020_Sector xmlns="e44e039f-c551-4112-981c-456f1b630ef1">Banking</Business_x0020_Sector>
    <Client_x0020_Category xmlns="e44e039f-c551-4112-981c-456f1b630ef1">Central</Client_x0020_Category>
    <Methods_x0020_and_x0020_standards xmlns="e44e039f-c551-4112-981c-456f1b630ef1" xsi:nil="true"/>
    <Responsible xmlns="e44e039f-c551-4112-981c-456f1b630ef1" xsi:nil="true"/>
    <Client_x0020_Name xmlns="e44e039f-c551-4112-981c-456f1b630ef1" xsi:nil="true"/>
    <Client_x0020_approval xmlns="e44e039f-c551-4112-981c-456f1b630ef1">No</Client_x0020_approval>
    <Plattform_x0020__x0026__x0020_tools xmlns="e44e039f-c551-4112-981c-456f1b630ef1" xsi:nil="true"/>
    <Project_x0020_ID xmlns="e44e039f-c551-4112-981c-456f1b630ef1" xsi:nil="true"/>
    <Description0 xmlns="e44e039f-c551-4112-981c-456f1b630ef1" xsi:nil="true"/>
    <Author_x0020__x002f__x0020_Contact xmlns="e44e039f-c551-4112-981c-456f1b630ef1">
      <UserInfo>
        <DisplayName/>
        <AccountId xsi:nil="true"/>
        <AccountType/>
      </UserInfo>
    </Author_x0020__x002f__x0020_Contact>
    <Client_x0020_Country xmlns="e44e039f-c551-4112-981c-456f1b630ef1">Germany</Client_x0020_Country>
    <Year xmlns="e44e039f-c551-4112-981c-456f1b630ef1" xsi:nil="true"/>
  </documentManagement>
</p:properties>
</file>

<file path=customXml/itemProps1.xml><?xml version="1.0" encoding="utf-8"?>
<ds:datastoreItem xmlns:ds="http://schemas.openxmlformats.org/officeDocument/2006/customXml" ds:itemID="{9217953E-6BB7-40C6-9A84-608D0A8D65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CA1130-EAC1-4116-82E4-DF5A51FE3A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4e039f-c551-4112-981c-456f1b630ef1"/>
    <ds:schemaRef ds:uri="727178e8-9586-4f49-8e7b-77af9c2fb0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F3EA8F-EBA0-438A-80BD-6A96E2E10054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7445AAF4-B73F-4E3A-B9D2-4DDAE0F1BE8A}">
  <ds:schemaRefs>
    <ds:schemaRef ds:uri="http://schemas.microsoft.com/office/infopath/2007/PartnerControls"/>
    <ds:schemaRef ds:uri="http://purl.org/dc/dcmitype/"/>
    <ds:schemaRef ds:uri="http://www.w3.org/XML/1998/namespace"/>
    <ds:schemaRef ds:uri="727178e8-9586-4f49-8e7b-77af9c2fb085"/>
    <ds:schemaRef ds:uri="e44e039f-c551-4112-981c-456f1b630ef1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Students materials - 7 - Test automation with Jmeter</Template>
  <TotalTime>1822</TotalTime>
  <Words>1175</Words>
  <Application>Microsoft Office PowerPoint</Application>
  <PresentationFormat>On-screen Show (16:9)</PresentationFormat>
  <Paragraphs>264</Paragraphs>
  <Slides>17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CourierNewPSMT</vt:lpstr>
      <vt:lpstr>Wingdings</vt:lpstr>
      <vt:lpstr>GFT_Master_Template</vt:lpstr>
      <vt:lpstr>think-cell Folie</vt:lpstr>
      <vt:lpstr>Test automation with Jmeter</vt:lpstr>
      <vt:lpstr>PowerPoint Presentation</vt:lpstr>
      <vt:lpstr>Non-functional testing</vt:lpstr>
      <vt:lpstr>Types of performance testing</vt:lpstr>
      <vt:lpstr>Testing pyramid - automation</vt:lpstr>
      <vt:lpstr>Automating performance tests</vt:lpstr>
      <vt:lpstr>PowerPoint Presentation</vt:lpstr>
      <vt:lpstr>Why JMeter ?</vt:lpstr>
      <vt:lpstr>Task 1 – getting familiar with the tool</vt:lpstr>
      <vt:lpstr>Task 1 – getting familiar with the tool</vt:lpstr>
      <vt:lpstr>Task 2 – Create simple JavaRequest</vt:lpstr>
      <vt:lpstr>Task 3a – Prepare application</vt:lpstr>
      <vt:lpstr>Task 3b – Using HTTP Request retrieve a JAVA question</vt:lpstr>
      <vt:lpstr>Task 3c – Using HTTP Request [POST] register new user</vt:lpstr>
      <vt:lpstr>Other JMeter posibilities</vt:lpstr>
      <vt:lpstr>Links and materials</vt:lpstr>
      <vt:lpstr>PowerPoint Presentation</vt:lpstr>
    </vt:vector>
  </TitlesOfParts>
  <Company>GFT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with Jmeter</dc:title>
  <dc:creator>Rafal Nikiel</dc:creator>
  <cp:lastModifiedBy>Rafal Nikiel</cp:lastModifiedBy>
  <cp:revision>49</cp:revision>
  <dcterms:created xsi:type="dcterms:W3CDTF">2015-11-17T22:29:08Z</dcterms:created>
  <dcterms:modified xsi:type="dcterms:W3CDTF">2015-11-20T09:59:24Z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601cc075-5f61-4a97-89fb-fd38c2b87e4a</vt:lpwstr>
  </property>
  <property fmtid="{D5CDD505-2E9C-101B-9397-08002B2CF9AE}" pid="3" name="ContentTypeId">
    <vt:lpwstr>0x010100793B9935CA02AD4F90F0A0FD564FDD82</vt:lpwstr>
  </property>
</Properties>
</file>