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2"/>
  </p:notesMasterIdLst>
  <p:sldIdLst>
    <p:sldId id="257" r:id="rId2"/>
    <p:sldId id="258" r:id="rId3"/>
    <p:sldId id="289" r:id="rId4"/>
    <p:sldId id="301" r:id="rId5"/>
    <p:sldId id="290" r:id="rId6"/>
    <p:sldId id="286" r:id="rId7"/>
    <p:sldId id="297" r:id="rId8"/>
    <p:sldId id="293" r:id="rId9"/>
    <p:sldId id="295" r:id="rId10"/>
    <p:sldId id="296" r:id="rId11"/>
    <p:sldId id="302" r:id="rId12"/>
    <p:sldId id="303" r:id="rId13"/>
    <p:sldId id="304" r:id="rId14"/>
    <p:sldId id="305" r:id="rId15"/>
    <p:sldId id="300" r:id="rId16"/>
    <p:sldId id="291" r:id="rId17"/>
    <p:sldId id="292" r:id="rId18"/>
    <p:sldId id="309" r:id="rId19"/>
    <p:sldId id="266" r:id="rId20"/>
    <p:sldId id="280" r:id="rId21"/>
  </p:sldIdLst>
  <p:sldSz cx="12192000" cy="6858000"/>
  <p:notesSz cx="6858000" cy="9144000"/>
  <p:embeddedFontLst>
    <p:embeddedFont>
      <p:font typeface="Exo Black" panose="020B0604020202020204" charset="-18"/>
      <p:bold r:id="rId23"/>
      <p:boldItalic r:id="rId24"/>
    </p:embeddedFont>
    <p:embeddedFont>
      <p:font typeface="Raleway" panose="020B0604020202020204" charset="-18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a99dedd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0a99dedd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7548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a99dedd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0a99dedd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090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a99dedd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0a99dedd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6442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a99dedd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0a99dedd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966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a99dedd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0a99dedd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7227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a99dedd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0a99dedd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268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f96029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32f96029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262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f96029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32f96029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164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f96029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32f96029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321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d9b4d0d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0d9b4d0d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f96029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32f96029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0a99dedd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30a99dedd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f96029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32f96029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7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d9b4d0d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0d9b4d0d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4005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f96029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32f96029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064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a99dedd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0a99dedd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080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a99dedd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0a99dedd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729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a99dedd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0a99dedd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2562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a99dedd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0a99dedd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07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>
  <p:cSld name="Tytuł i tekst pionowy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>
  <p:cSld name="Zawartość z podpisem">
    <p:bg>
      <p:bgPr>
        <a:solidFill>
          <a:srgbClr val="EFF2F5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>
  <p:cSld name="Tytuł pionowy i tekst">
    <p:bg>
      <p:bgPr>
        <a:solidFill>
          <a:srgbClr val="E6F0F9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>
  <p:cSld name="Obraz z podpisem">
    <p:bg>
      <p:bgPr>
        <a:solidFill>
          <a:schemeClr val="dk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braz z podpisem">
  <p:cSld name="1_Obraz z podpisem">
    <p:bg>
      <p:bgPr>
        <a:solidFill>
          <a:schemeClr val="accen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Obraz z podpisem">
  <p:cSld name="2_Obraz z podpisem">
    <p:bg>
      <p:bgPr>
        <a:solidFill>
          <a:schemeClr val="accen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Obraz z podpisem">
  <p:cSld name="3_Obraz z podpisem">
    <p:bg>
      <p:bgPr>
        <a:solidFill>
          <a:schemeClr val="accent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Obraz z podpisem">
  <p:cSld name="4_Obraz z podpisem">
    <p:bg>
      <p:bgPr>
        <a:solidFill>
          <a:schemeClr val="accent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Obraz z podpisem">
  <p:cSld name="5_Obraz z podpisem">
    <p:bg>
      <p:bgPr>
        <a:solidFill>
          <a:schemeClr val="accent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Obraz z podpisem">
  <p:cSld name="6_Obraz z podpisem">
    <p:bg>
      <p:bgPr>
        <a:solidFill>
          <a:schemeClr val="accent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Zawartość z podpisem">
  <p:cSld name="1_Zawartość z podpisem">
    <p:bg>
      <p:bgPr>
        <a:solidFill>
          <a:srgbClr val="EFF2F5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0" y="0"/>
            <a:ext cx="12192000" cy="6877413"/>
          </a:xfrm>
          <a:prstGeom prst="rect">
            <a:avLst/>
          </a:prstGeom>
          <a:solidFill>
            <a:srgbClr val="EAE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Exo Black"/>
              <a:buNone/>
              <a:defRPr sz="4400" b="0" i="0" u="none" strike="noStrike" cap="none">
                <a:solidFill>
                  <a:schemeClr val="dk1"/>
                </a:solidFill>
                <a:latin typeface="Exo Black"/>
                <a:ea typeface="Exo Black"/>
                <a:cs typeface="Exo Black"/>
                <a:sym typeface="Exo Blac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 Black"/>
              <a:buNone/>
              <a:defRPr sz="6000" b="0" i="0" u="none" strike="noStrike" cap="none">
                <a:solidFill>
                  <a:schemeClr val="dk1"/>
                </a:solidFill>
                <a:latin typeface="Exo Black"/>
                <a:ea typeface="Exo Black"/>
                <a:cs typeface="Exo Black"/>
                <a:sym typeface="Exo Blac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993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99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9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9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9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99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9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99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9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99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9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99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9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99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9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99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9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99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Exo Black"/>
              <a:buNone/>
              <a:defRPr sz="4400" b="0" i="0" u="none" strike="noStrike" cap="none">
                <a:solidFill>
                  <a:schemeClr val="dk1"/>
                </a:solidFill>
                <a:latin typeface="Exo Black"/>
                <a:ea typeface="Exo Black"/>
                <a:cs typeface="Exo Black"/>
                <a:sym typeface="Exo Blac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Exo Black"/>
              <a:buNone/>
              <a:defRPr sz="4400" b="0" i="0" u="none" strike="noStrike" cap="none">
                <a:solidFill>
                  <a:schemeClr val="dk1"/>
                </a:solidFill>
                <a:latin typeface="Exo Black"/>
                <a:ea typeface="Exo Black"/>
                <a:cs typeface="Exo Black"/>
                <a:sym typeface="Exo Blac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Exo Black"/>
              <a:buNone/>
              <a:defRPr sz="4400" b="0" i="0" u="none" strike="noStrike" cap="none">
                <a:solidFill>
                  <a:schemeClr val="dk1"/>
                </a:solidFill>
                <a:latin typeface="Exo Black"/>
                <a:ea typeface="Exo Black"/>
                <a:cs typeface="Exo Black"/>
                <a:sym typeface="Exo Blac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usty" type="blank">
  <p:cSld name="BLANK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>
  <p:cSld name="Pusty">
    <p:bg>
      <p:bgPr>
        <a:solidFill>
          <a:srgbClr val="F5F9FC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www.testarmy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www.testarmy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://www.testarmy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://www.testarmy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ascraft.com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soasta.com/blog/ebook-usertiming-performance-monitorin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ftwareishard.com/blog/har-viewer/" TargetMode="External"/><Relationship Id="rId11" Type="http://schemas.openxmlformats.org/officeDocument/2006/relationships/hyperlink" Target="http://www.stevesouders.com/blog/2015/05/12/hero-image-custom-metrics/#comments" TargetMode="External"/><Relationship Id="rId5" Type="http://schemas.openxmlformats.org/officeDocument/2006/relationships/hyperlink" Target="https://dzone.com/articles/a-brief-history-of-web-performance-roi?edition=117053&amp;amp;utm_source=Spotlight&amp;amp;utm_medium=email&amp;amp;utm_campaign=performance%202015-11-27" TargetMode="External"/><Relationship Id="rId10" Type="http://schemas.openxmlformats.org/officeDocument/2006/relationships/hyperlink" Target="https://blog.twitter.com/2012/improving-performance-on-twittercom" TargetMode="External"/><Relationship Id="rId4" Type="http://schemas.openxmlformats.org/officeDocument/2006/relationships/hyperlink" Target="http://www.testarmy.com/" TargetMode="External"/><Relationship Id="rId9" Type="http://schemas.openxmlformats.org/officeDocument/2006/relationships/hyperlink" Target="https://code.facebook.com/posts/991252547593574/the-technology-behind-preview-photo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starmy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testarmy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starmy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www.testarmy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testarmy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www.testarmy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www.testarmy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www.testarm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555661"/>
            <a:ext cx="1576135" cy="420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2"/>
          <p:cNvPicPr preferRelativeResize="0"/>
          <p:nvPr/>
        </p:nvPicPr>
        <p:blipFill rotWithShape="1">
          <a:blip r:embed="rId4">
            <a:alphaModFix/>
          </a:blip>
          <a:srcRect l="2326" t="26681" r="31937" b="17815"/>
          <a:stretch/>
        </p:blipFill>
        <p:spPr>
          <a:xfrm>
            <a:off x="4114862" y="-11556"/>
            <a:ext cx="80771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2"/>
          <p:cNvSpPr txBox="1"/>
          <p:nvPr/>
        </p:nvSpPr>
        <p:spPr>
          <a:xfrm>
            <a:off x="577517" y="6192240"/>
            <a:ext cx="4428664" cy="2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None/>
            </a:pPr>
            <a:r>
              <a:rPr lang="pl-PL"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www.testarmy.com</a:t>
            </a:r>
            <a:endParaRPr/>
          </a:p>
        </p:txBody>
      </p:sp>
      <p:sp>
        <p:nvSpPr>
          <p:cNvPr id="67" name="Google Shape;67;p22"/>
          <p:cNvSpPr/>
          <p:nvPr/>
        </p:nvSpPr>
        <p:spPr>
          <a:xfrm rot="10800000">
            <a:off x="0" y="6769128"/>
            <a:ext cx="12192000" cy="108284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577517" y="2556084"/>
            <a:ext cx="11020425" cy="1384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xo Black"/>
              <a:buNone/>
            </a:pPr>
            <a:r>
              <a:rPr lang="pl-PL" sz="4800" dirty="0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Web </a:t>
            </a:r>
            <a:r>
              <a:rPr lang="pl-PL" sz="4800" dirty="0" err="1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application</a:t>
            </a:r>
            <a:r>
              <a:rPr lang="pl-PL" sz="4800" dirty="0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 Performance </a:t>
            </a:r>
            <a:r>
              <a:rPr lang="pl-PL" sz="4800" dirty="0" err="1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Testing</a:t>
            </a:r>
            <a:r>
              <a:rPr lang="pl-PL" sz="4800" dirty="0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 From User </a:t>
            </a:r>
            <a:r>
              <a:rPr lang="pl-PL" sz="4800" dirty="0" err="1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Perspective</a:t>
            </a:r>
            <a:br>
              <a:rPr lang="pl-PL" sz="4800" dirty="0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</a:br>
            <a:endParaRPr sz="3200" b="0" i="0" u="none" strike="noStrike" cap="none" dirty="0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345638"/>
            <a:ext cx="1576135" cy="42004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 txBox="1"/>
          <p:nvPr/>
        </p:nvSpPr>
        <p:spPr>
          <a:xfrm>
            <a:off x="577518" y="6090082"/>
            <a:ext cx="44286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None/>
            </a:pPr>
            <a:r>
              <a:rPr lang="pl-PL" sz="1200" b="0" i="0" u="sng" strike="noStrike" cap="non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www.testarmy.com</a:t>
            </a:r>
            <a:r>
              <a:rPr lang="pl-PL"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sp>
        <p:nvSpPr>
          <p:cNvPr id="140" name="Google Shape;140;p30"/>
          <p:cNvSpPr/>
          <p:nvPr/>
        </p:nvSpPr>
        <p:spPr>
          <a:xfrm rot="10800000">
            <a:off x="0" y="6769112"/>
            <a:ext cx="12192000" cy="1083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9B08E-1260-4142-9684-6150AA694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17" y="1152012"/>
            <a:ext cx="10892366" cy="455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0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345638"/>
            <a:ext cx="1576135" cy="42004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 txBox="1"/>
          <p:nvPr/>
        </p:nvSpPr>
        <p:spPr>
          <a:xfrm>
            <a:off x="577518" y="6090082"/>
            <a:ext cx="8335476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1200"/>
            </a:pPr>
            <a:r>
              <a:rPr lang="pl-PL" sz="1200" dirty="0" err="1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source</a:t>
            </a:r>
            <a:r>
              <a:rPr lang="pl-PL" sz="1200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: https://speedcurve.com/blog/web-performance-monitoring-hero-times/</a:t>
            </a:r>
            <a:endParaRPr dirty="0"/>
          </a:p>
        </p:txBody>
      </p:sp>
      <p:sp>
        <p:nvSpPr>
          <p:cNvPr id="140" name="Google Shape;140;p30"/>
          <p:cNvSpPr/>
          <p:nvPr/>
        </p:nvSpPr>
        <p:spPr>
          <a:xfrm rot="10800000">
            <a:off x="0" y="6769112"/>
            <a:ext cx="12192000" cy="1083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3D37D9F-1932-4E8F-B0C8-854501424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110" y="974243"/>
            <a:ext cx="8907780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9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345638"/>
            <a:ext cx="1576135" cy="42004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 txBox="1"/>
          <p:nvPr/>
        </p:nvSpPr>
        <p:spPr>
          <a:xfrm>
            <a:off x="577518" y="6090082"/>
            <a:ext cx="44286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1200"/>
            </a:pPr>
            <a:r>
              <a:rPr lang="pl-PL" sz="1200" dirty="0" err="1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pl-PL" sz="1200" b="0" i="0" strike="noStrike" cap="none" dirty="0" err="1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ource</a:t>
            </a:r>
            <a:r>
              <a:rPr lang="pl-PL" sz="1200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: https://speedcurve.com/blog/last-painted-hero/</a:t>
            </a:r>
            <a:endParaRPr dirty="0"/>
          </a:p>
        </p:txBody>
      </p:sp>
      <p:sp>
        <p:nvSpPr>
          <p:cNvPr id="140" name="Google Shape;140;p30"/>
          <p:cNvSpPr/>
          <p:nvPr/>
        </p:nvSpPr>
        <p:spPr>
          <a:xfrm rot="10800000">
            <a:off x="0" y="6769112"/>
            <a:ext cx="12192000" cy="1083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1F91F1F-FDD2-4E1B-89DC-9223977FB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110" y="974243"/>
            <a:ext cx="8907780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8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345638"/>
            <a:ext cx="1576135" cy="42004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 txBox="1"/>
          <p:nvPr/>
        </p:nvSpPr>
        <p:spPr>
          <a:xfrm>
            <a:off x="577518" y="6090082"/>
            <a:ext cx="44286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1200"/>
            </a:pPr>
            <a:r>
              <a:rPr lang="pl-PL" sz="1200" dirty="0" err="1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pl-PL" sz="1200" b="0" i="0" strike="noStrike" cap="none" dirty="0" err="1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ource</a:t>
            </a:r>
            <a:r>
              <a:rPr lang="pl-PL" sz="1200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: https://speedcurve.com/blog/last-painted-hero/</a:t>
            </a:r>
            <a:endParaRPr dirty="0"/>
          </a:p>
        </p:txBody>
      </p:sp>
      <p:sp>
        <p:nvSpPr>
          <p:cNvPr id="140" name="Google Shape;140;p30"/>
          <p:cNvSpPr/>
          <p:nvPr/>
        </p:nvSpPr>
        <p:spPr>
          <a:xfrm rot="10800000">
            <a:off x="0" y="6769112"/>
            <a:ext cx="12192000" cy="1083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1F91F1F-FDD2-4E1B-89DC-9223977FB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110" y="974243"/>
            <a:ext cx="8907780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345638"/>
            <a:ext cx="1576135" cy="42004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 txBox="1"/>
          <p:nvPr/>
        </p:nvSpPr>
        <p:spPr>
          <a:xfrm>
            <a:off x="577518" y="6090082"/>
            <a:ext cx="44286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1200"/>
            </a:pPr>
            <a:r>
              <a:rPr lang="pl-PL" sz="1200" dirty="0" err="1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pl-PL" sz="1200" b="0" i="0" strike="noStrike" cap="none" dirty="0" err="1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ource</a:t>
            </a:r>
            <a:r>
              <a:rPr lang="pl-PL" sz="1200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: https://www.sitespeed.io/examples/</a:t>
            </a:r>
            <a:endParaRPr dirty="0"/>
          </a:p>
        </p:txBody>
      </p:sp>
      <p:sp>
        <p:nvSpPr>
          <p:cNvPr id="140" name="Google Shape;140;p30"/>
          <p:cNvSpPr/>
          <p:nvPr/>
        </p:nvSpPr>
        <p:spPr>
          <a:xfrm rot="10800000">
            <a:off x="0" y="6769112"/>
            <a:ext cx="12192000" cy="1083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6" name="Picture 2" descr="Example dashboard">
            <a:extLst>
              <a:ext uri="{FF2B5EF4-FFF2-40B4-BE49-F238E27FC236}">
                <a16:creationId xmlns:a16="http://schemas.microsoft.com/office/drawing/2014/main" id="{25B7A4E3-04F3-462E-BD6E-86153C16A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06" y="1099132"/>
            <a:ext cx="8682788" cy="463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393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345638"/>
            <a:ext cx="1576135" cy="42004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 txBox="1"/>
          <p:nvPr/>
        </p:nvSpPr>
        <p:spPr>
          <a:xfrm>
            <a:off x="577518" y="6090082"/>
            <a:ext cx="44286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None/>
            </a:pPr>
            <a:r>
              <a:rPr lang="pl-PL" sz="1200" b="0" i="0" u="sng" strike="noStrike" cap="non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www.testarmy.com</a:t>
            </a:r>
            <a:r>
              <a:rPr lang="pl-PL"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sp>
        <p:nvSpPr>
          <p:cNvPr id="140" name="Google Shape;140;p30"/>
          <p:cNvSpPr/>
          <p:nvPr/>
        </p:nvSpPr>
        <p:spPr>
          <a:xfrm rot="10800000">
            <a:off x="0" y="6769112"/>
            <a:ext cx="12192000" cy="1083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748CC-9F3B-4958-8C11-5A98F93A5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18" y="889848"/>
            <a:ext cx="10882964" cy="507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56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345638"/>
            <a:ext cx="1576135" cy="42004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3"/>
          <p:cNvSpPr txBox="1"/>
          <p:nvPr/>
        </p:nvSpPr>
        <p:spPr>
          <a:xfrm>
            <a:off x="577518" y="6090082"/>
            <a:ext cx="44286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None/>
            </a:pPr>
            <a:r>
              <a:rPr lang="pl-PL" sz="1200" b="0" i="0" u="sng" strike="noStrike" cap="non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www.testarmy.com</a:t>
            </a:r>
            <a:r>
              <a:rPr lang="pl-PL"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sp>
        <p:nvSpPr>
          <p:cNvPr id="75" name="Google Shape;75;p23"/>
          <p:cNvSpPr/>
          <p:nvPr/>
        </p:nvSpPr>
        <p:spPr>
          <a:xfrm rot="10800000">
            <a:off x="0" y="6769112"/>
            <a:ext cx="12192000" cy="1083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0B3F0-6D6A-4295-919B-DEE5A7FDD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941" y="955851"/>
            <a:ext cx="8986118" cy="49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8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345638"/>
            <a:ext cx="1576135" cy="42004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3"/>
          <p:cNvSpPr txBox="1"/>
          <p:nvPr/>
        </p:nvSpPr>
        <p:spPr>
          <a:xfrm>
            <a:off x="577518" y="6090082"/>
            <a:ext cx="44286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None/>
            </a:pPr>
            <a:r>
              <a:rPr lang="pl-PL" sz="1200" b="0" i="0" u="sng" strike="noStrike" cap="non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www.testarmy.com</a:t>
            </a:r>
            <a:r>
              <a:rPr lang="pl-PL"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sp>
        <p:nvSpPr>
          <p:cNvPr id="75" name="Google Shape;75;p23"/>
          <p:cNvSpPr/>
          <p:nvPr/>
        </p:nvSpPr>
        <p:spPr>
          <a:xfrm rot="10800000">
            <a:off x="0" y="6769112"/>
            <a:ext cx="12192000" cy="1083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21594-AEBA-4075-A177-C45ACA3B11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504"/>
          <a:stretch/>
        </p:blipFill>
        <p:spPr>
          <a:xfrm>
            <a:off x="1628818" y="1002301"/>
            <a:ext cx="8934363" cy="485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1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345638"/>
            <a:ext cx="1576135" cy="42004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3"/>
          <p:cNvSpPr txBox="1"/>
          <p:nvPr/>
        </p:nvSpPr>
        <p:spPr>
          <a:xfrm>
            <a:off x="577518" y="6090082"/>
            <a:ext cx="11521438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1200"/>
            </a:pPr>
            <a:r>
              <a:rPr lang="pl-PL" sz="1200" dirty="0" err="1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source</a:t>
            </a:r>
            <a:r>
              <a:rPr lang="pl-PL" sz="1200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: https://dev.to/rick_viscomi/a-step-by-step-guide-to-monitoring-the-competition-with-the-chrome-ux-report-4k1o</a:t>
            </a:r>
            <a:endParaRPr dirty="0"/>
          </a:p>
        </p:txBody>
      </p:sp>
      <p:sp>
        <p:nvSpPr>
          <p:cNvPr id="75" name="Google Shape;75;p23"/>
          <p:cNvSpPr/>
          <p:nvPr/>
        </p:nvSpPr>
        <p:spPr>
          <a:xfrm rot="10800000">
            <a:off x="0" y="6769112"/>
            <a:ext cx="12192000" cy="1083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BDC2CC0-BFCC-490D-AEAB-E906199F7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18" y="1278642"/>
            <a:ext cx="9153623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SELECT 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_TABLE_SUFFIX AS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month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,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origin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, SUM(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fcp.density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) AS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fast_fcp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FROM 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`chrome-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ux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-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report.all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.*`, UNNEST(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first_contentful_paint.histogram.bin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) AS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fcp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WHERE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fcp.start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 &lt; 1000 AND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origin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 IN ('https://dev.to', 'https://example.com')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GROUP BY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month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,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origin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ORDER BY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month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,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origin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AAE2B8-471B-4755-8B42-00C78B5BD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464" y="2530685"/>
            <a:ext cx="5589872" cy="337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58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345638"/>
            <a:ext cx="1576135" cy="42004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1"/>
          <p:cNvSpPr txBox="1"/>
          <p:nvPr/>
        </p:nvSpPr>
        <p:spPr>
          <a:xfrm>
            <a:off x="577518" y="6090082"/>
            <a:ext cx="44286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None/>
            </a:pPr>
            <a:r>
              <a:rPr lang="pl-PL" sz="1200" b="0" i="0" u="sng" strike="noStrike" cap="non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www.testarmy.com</a:t>
            </a:r>
            <a:r>
              <a:rPr lang="pl-PL"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sp>
        <p:nvSpPr>
          <p:cNvPr id="149" name="Google Shape;149;p31"/>
          <p:cNvSpPr/>
          <p:nvPr/>
        </p:nvSpPr>
        <p:spPr>
          <a:xfrm rot="10800000">
            <a:off x="0" y="6769112"/>
            <a:ext cx="12192000" cy="1083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31"/>
          <p:cNvSpPr txBox="1">
            <a:spLocks noGrp="1"/>
          </p:cNvSpPr>
          <p:nvPr>
            <p:ph type="title"/>
          </p:nvPr>
        </p:nvSpPr>
        <p:spPr>
          <a:xfrm>
            <a:off x="577525" y="1131000"/>
            <a:ext cx="5309400" cy="28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xo Black"/>
              <a:buNone/>
            </a:pPr>
            <a:r>
              <a:rPr lang="pl-PL" sz="4800" dirty="0" err="1">
                <a:solidFill>
                  <a:schemeClr val="dk2"/>
                </a:solidFill>
                <a:latin typeface="Exo Black"/>
                <a:ea typeface="Exo Black"/>
                <a:cs typeface="Exo Black"/>
                <a:sym typeface="Exo Black"/>
              </a:rPr>
              <a:t>References</a:t>
            </a:r>
            <a:endParaRPr sz="4800" dirty="0">
              <a:solidFill>
                <a:schemeClr val="dk2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577525" y="2186325"/>
            <a:ext cx="49443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aleway"/>
              <a:buNone/>
            </a:pP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F35071E0-F59C-438E-8146-FA9721479803}"/>
              </a:ext>
            </a:extLst>
          </p:cNvPr>
          <p:cNvSpPr txBox="1">
            <a:spLocks/>
          </p:cNvSpPr>
          <p:nvPr/>
        </p:nvSpPr>
        <p:spPr>
          <a:xfrm>
            <a:off x="433173" y="2129237"/>
            <a:ext cx="8256701" cy="336232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1200" dirty="0">
                <a:hlinkClick r:id="rId5"/>
              </a:rPr>
              <a:t>https://www.soasta.com/blog/measuring-web-performance-video/</a:t>
            </a:r>
          </a:p>
          <a:p>
            <a:pPr>
              <a:spcAft>
                <a:spcPts val="300"/>
              </a:spcAft>
            </a:pPr>
            <a:r>
              <a:rPr lang="en-US" altLang="de-DE" sz="1200" dirty="0">
                <a:hlinkClick r:id="rId6"/>
              </a:rPr>
              <a:t>http://www.softwareishard.com/blog/har-viewer/</a:t>
            </a:r>
            <a:endParaRPr lang="en-US" altLang="de-DE" sz="1200" dirty="0"/>
          </a:p>
          <a:p>
            <a:pPr>
              <a:spcAft>
                <a:spcPts val="300"/>
              </a:spcAft>
            </a:pPr>
            <a:r>
              <a:rPr lang="en-US" altLang="de-DE" sz="1200" dirty="0">
                <a:hlinkClick r:id="rId7"/>
              </a:rPr>
              <a:t>https://www.soasta.com/blog/ebook-usertiming-performance-monitoring/</a:t>
            </a:r>
            <a:endParaRPr lang="en-US" altLang="de-DE" sz="1200" dirty="0"/>
          </a:p>
          <a:p>
            <a:pPr>
              <a:spcAft>
                <a:spcPts val="300"/>
              </a:spcAft>
            </a:pPr>
            <a:r>
              <a:rPr lang="en-US" altLang="de-DE" sz="1200" dirty="0">
                <a:hlinkClick r:id="rId8"/>
              </a:rPr>
              <a:t>https://codeascraft.com/</a:t>
            </a:r>
            <a:endParaRPr lang="en-US" altLang="de-DE" sz="1200" dirty="0"/>
          </a:p>
          <a:p>
            <a:pPr>
              <a:spcAft>
                <a:spcPts val="300"/>
              </a:spcAft>
            </a:pPr>
            <a:r>
              <a:rPr lang="en-US" altLang="de-DE" sz="1200" dirty="0">
                <a:hlinkClick r:id="rId7"/>
              </a:rPr>
              <a:t>https://www.soasta.com/blog/ebook-usertiming-performance-monitoring/</a:t>
            </a:r>
            <a:endParaRPr lang="en-US" altLang="de-DE" sz="1200" dirty="0"/>
          </a:p>
          <a:p>
            <a:pPr>
              <a:spcAft>
                <a:spcPts val="300"/>
              </a:spcAft>
            </a:pPr>
            <a:r>
              <a:rPr lang="en-US" altLang="de-DE" sz="1200" dirty="0">
                <a:hlinkClick r:id="rId9"/>
              </a:rPr>
              <a:t>https://code.facebook.com/posts/991252547593574/the-technology-behind-preview-photos/</a:t>
            </a:r>
            <a:endParaRPr lang="en-US" altLang="de-DE" sz="1200" dirty="0"/>
          </a:p>
          <a:p>
            <a:pPr>
              <a:spcAft>
                <a:spcPts val="300"/>
              </a:spcAft>
            </a:pPr>
            <a:r>
              <a:rPr lang="en-US" altLang="de-DE" sz="1200" dirty="0">
                <a:hlinkClick r:id="rId10"/>
              </a:rPr>
              <a:t>https://blog.twitter.com/2012/improving-performance-on-twittercom</a:t>
            </a:r>
            <a:endParaRPr lang="en-US" altLang="de-DE" sz="1200" dirty="0"/>
          </a:p>
          <a:p>
            <a:pPr>
              <a:spcAft>
                <a:spcPts val="300"/>
              </a:spcAft>
            </a:pPr>
            <a:r>
              <a:rPr lang="en-US" altLang="de-DE" sz="1200" dirty="0">
                <a:hlinkClick r:id="rId11"/>
              </a:rPr>
              <a:t>http://www.stevesouders.com/blog/2015/05/12/hero-image-custom-metrics</a:t>
            </a:r>
            <a:endParaRPr lang="en-US" altLang="de-DE" sz="1200" dirty="0"/>
          </a:p>
          <a:p>
            <a:pPr>
              <a:spcAft>
                <a:spcPts val="300"/>
              </a:spcAft>
            </a:pPr>
            <a:endParaRPr lang="en-US" alt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345638"/>
            <a:ext cx="1576135" cy="42004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3"/>
          <p:cNvSpPr txBox="1"/>
          <p:nvPr/>
        </p:nvSpPr>
        <p:spPr>
          <a:xfrm>
            <a:off x="577518" y="6090082"/>
            <a:ext cx="44286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None/>
            </a:pPr>
            <a:r>
              <a:rPr lang="pl-PL" sz="1200" b="0" i="0" u="sng" strike="noStrike" cap="non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www.testarmy.com</a:t>
            </a:r>
            <a:r>
              <a:rPr lang="pl-PL"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sp>
        <p:nvSpPr>
          <p:cNvPr id="75" name="Google Shape;75;p23"/>
          <p:cNvSpPr/>
          <p:nvPr/>
        </p:nvSpPr>
        <p:spPr>
          <a:xfrm rot="10800000">
            <a:off x="0" y="6769112"/>
            <a:ext cx="12192000" cy="1083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577525" y="1131000"/>
            <a:ext cx="5843100" cy="28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xo Black"/>
              <a:buNone/>
            </a:pPr>
            <a:r>
              <a:rPr lang="pl-PL" sz="4800" dirty="0" err="1">
                <a:solidFill>
                  <a:schemeClr val="dk1"/>
                </a:solidFill>
                <a:latin typeface="Exo Black"/>
                <a:ea typeface="Exo Black"/>
                <a:cs typeface="Exo Black"/>
                <a:sym typeface="Exo Black"/>
              </a:rPr>
              <a:t>About</a:t>
            </a:r>
            <a:r>
              <a:rPr lang="pl-PL" sz="4800" dirty="0">
                <a:solidFill>
                  <a:schemeClr val="dk1"/>
                </a:solidFill>
                <a:latin typeface="Exo Black"/>
                <a:ea typeface="Exo Black"/>
                <a:cs typeface="Exo Black"/>
                <a:sym typeface="Exo Black"/>
              </a:rPr>
              <a:t> me</a:t>
            </a:r>
            <a:endParaRPr sz="4800" dirty="0">
              <a:solidFill>
                <a:schemeClr val="dk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sp>
        <p:nvSpPr>
          <p:cNvPr id="77" name="Google Shape;77;p23"/>
          <p:cNvSpPr txBox="1"/>
          <p:nvPr/>
        </p:nvSpPr>
        <p:spPr>
          <a:xfrm>
            <a:off x="6420625" y="1131000"/>
            <a:ext cx="4944300" cy="4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buSzPts val="1100"/>
            </a:pPr>
            <a:r>
              <a:rPr lang="en-US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My foundation of technical expertise stems from hands on developing, testing along with team leading. </a:t>
            </a:r>
          </a:p>
          <a:p>
            <a:pPr lvl="0">
              <a:lnSpc>
                <a:spcPct val="150000"/>
              </a:lnSpc>
              <a:buSzPts val="1100"/>
            </a:pPr>
            <a:r>
              <a:rPr lang="en-US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 consultant I was a part of various test teams and was involved in testing on all software life cycle stages. I build extensive experience while testing critical functions of real time system which is GSM, financial platforms  and also web and desktop applications.</a:t>
            </a:r>
          </a:p>
          <a:p>
            <a:pPr lvl="0">
              <a:lnSpc>
                <a:spcPct val="150000"/>
              </a:lnSpc>
              <a:buSzPts val="1100"/>
            </a:pPr>
            <a:r>
              <a:rPr lang="en-US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Currently I supervise </a:t>
            </a:r>
            <a:r>
              <a:rPr lang="pl-PL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performance and automation </a:t>
            </a:r>
            <a:r>
              <a:rPr lang="en-US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testing </a:t>
            </a:r>
            <a:r>
              <a:rPr lang="pl-PL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at</a:t>
            </a:r>
            <a:r>
              <a:rPr lang="pl-PL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TestArmy</a:t>
            </a:r>
            <a:r>
              <a:rPr lang="pl-PL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Group</a:t>
            </a:r>
            <a:r>
              <a:rPr lang="pl-PL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aleway"/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555661"/>
            <a:ext cx="1576135" cy="420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5"/>
          <p:cNvPicPr preferRelativeResize="0"/>
          <p:nvPr/>
        </p:nvPicPr>
        <p:blipFill rotWithShape="1">
          <a:blip r:embed="rId4">
            <a:alphaModFix/>
          </a:blip>
          <a:srcRect l="2327" t="26680" r="31935" b="17816"/>
          <a:stretch/>
        </p:blipFill>
        <p:spPr>
          <a:xfrm>
            <a:off x="4114862" y="-11556"/>
            <a:ext cx="8077137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5"/>
          <p:cNvSpPr txBox="1"/>
          <p:nvPr/>
        </p:nvSpPr>
        <p:spPr>
          <a:xfrm>
            <a:off x="577517" y="6192240"/>
            <a:ext cx="4428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None/>
            </a:pPr>
            <a:r>
              <a:rPr lang="pl-PL"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www.testarmy.com</a:t>
            </a:r>
            <a:endParaRPr/>
          </a:p>
        </p:txBody>
      </p:sp>
      <p:sp>
        <p:nvSpPr>
          <p:cNvPr id="278" name="Google Shape;278;p45"/>
          <p:cNvSpPr/>
          <p:nvPr/>
        </p:nvSpPr>
        <p:spPr>
          <a:xfrm rot="10800000">
            <a:off x="0" y="6769112"/>
            <a:ext cx="12192000" cy="1083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279;p45"/>
          <p:cNvSpPr txBox="1">
            <a:spLocks noGrp="1"/>
          </p:cNvSpPr>
          <p:nvPr>
            <p:ph type="title"/>
          </p:nvPr>
        </p:nvSpPr>
        <p:spPr>
          <a:xfrm>
            <a:off x="577517" y="2556084"/>
            <a:ext cx="11020500" cy="1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xo Black"/>
              <a:buNone/>
            </a:pPr>
            <a:r>
              <a:rPr lang="pl-PL" sz="4800" dirty="0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Time for </a:t>
            </a:r>
            <a:r>
              <a:rPr lang="pl-PL" sz="4800" dirty="0" err="1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questions</a:t>
            </a:r>
            <a:endParaRPr sz="4800" dirty="0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345638"/>
            <a:ext cx="1576135" cy="42004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3"/>
          <p:cNvSpPr txBox="1"/>
          <p:nvPr/>
        </p:nvSpPr>
        <p:spPr>
          <a:xfrm>
            <a:off x="577518" y="6090082"/>
            <a:ext cx="44286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None/>
            </a:pPr>
            <a:r>
              <a:rPr lang="pl-PL" sz="1200" b="0" i="0" u="sng" strike="noStrike" cap="non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www.testarmy.com</a:t>
            </a:r>
            <a:r>
              <a:rPr lang="pl-PL"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sp>
        <p:nvSpPr>
          <p:cNvPr id="75" name="Google Shape;75;p23"/>
          <p:cNvSpPr/>
          <p:nvPr/>
        </p:nvSpPr>
        <p:spPr>
          <a:xfrm rot="10800000">
            <a:off x="0" y="6769112"/>
            <a:ext cx="12192000" cy="1083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7D4906-34B5-4F76-BCF2-3101EAE6E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18" y="1125814"/>
            <a:ext cx="7770512" cy="3446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5F19A-9668-4C8C-AEC0-5508DCDBE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366" y="2952185"/>
            <a:ext cx="7139434" cy="3073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7237DE-7E8D-4DF8-AF47-F669CEEF7C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9755797" y="2332671"/>
            <a:ext cx="1638003" cy="33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1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345638"/>
            <a:ext cx="1576135" cy="42004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1"/>
          <p:cNvSpPr txBox="1"/>
          <p:nvPr/>
        </p:nvSpPr>
        <p:spPr>
          <a:xfrm>
            <a:off x="577518" y="6090082"/>
            <a:ext cx="44286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None/>
            </a:pPr>
            <a:r>
              <a:rPr lang="pl-PL" sz="1200" b="0" i="0" u="sng" strike="noStrike" cap="non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www.testarmy.com</a:t>
            </a:r>
            <a:r>
              <a:rPr lang="pl-PL"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sp>
        <p:nvSpPr>
          <p:cNvPr id="149" name="Google Shape;149;p31"/>
          <p:cNvSpPr/>
          <p:nvPr/>
        </p:nvSpPr>
        <p:spPr>
          <a:xfrm rot="10800000">
            <a:off x="0" y="6769112"/>
            <a:ext cx="12192000" cy="1083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31"/>
          <p:cNvSpPr txBox="1">
            <a:spLocks noGrp="1"/>
          </p:cNvSpPr>
          <p:nvPr>
            <p:ph type="title"/>
          </p:nvPr>
        </p:nvSpPr>
        <p:spPr>
          <a:xfrm>
            <a:off x="577525" y="1131000"/>
            <a:ext cx="10587780" cy="2309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xo Black"/>
              <a:buNone/>
            </a:pPr>
            <a:r>
              <a:rPr lang="pl-PL" sz="4000" dirty="0" err="1">
                <a:solidFill>
                  <a:schemeClr val="dk2"/>
                </a:solidFill>
                <a:latin typeface="Exo Black"/>
                <a:ea typeface="Exo Black"/>
                <a:cs typeface="Exo Black"/>
                <a:sym typeface="Exo Black"/>
              </a:rPr>
              <a:t>What</a:t>
            </a:r>
            <a:r>
              <a:rPr lang="pl-PL" sz="4000" dirty="0">
                <a:solidFill>
                  <a:schemeClr val="dk2"/>
                </a:solidFill>
                <a:latin typeface="Exo Black"/>
                <a:ea typeface="Exo Black"/>
                <a:cs typeface="Exo Black"/>
                <a:sym typeface="Exo Black"/>
              </a:rPr>
              <a:t> </a:t>
            </a:r>
            <a:r>
              <a:rPr lang="pl-PL" sz="4000" dirty="0" err="1">
                <a:solidFill>
                  <a:schemeClr val="dk2"/>
                </a:solidFill>
                <a:latin typeface="Exo Black"/>
                <a:ea typeface="Exo Black"/>
                <a:cs typeface="Exo Black"/>
                <a:sym typeface="Exo Black"/>
              </a:rPr>
              <a:t>is</a:t>
            </a:r>
            <a:r>
              <a:rPr lang="pl-PL" sz="4000" dirty="0">
                <a:solidFill>
                  <a:schemeClr val="dk2"/>
                </a:solidFill>
                <a:latin typeface="Exo Black"/>
                <a:ea typeface="Exo Black"/>
                <a:cs typeface="Exo Black"/>
                <a:sym typeface="Exo Black"/>
              </a:rPr>
              <a:t> </a:t>
            </a:r>
            <a:r>
              <a:rPr lang="pl-PL" sz="4000" dirty="0" err="1">
                <a:solidFill>
                  <a:schemeClr val="dk2"/>
                </a:solidFill>
                <a:latin typeface="Exo Black"/>
                <a:ea typeface="Exo Black"/>
                <a:cs typeface="Exo Black"/>
                <a:sym typeface="Exo Black"/>
              </a:rPr>
              <a:t>important</a:t>
            </a:r>
            <a:r>
              <a:rPr lang="pl-PL" sz="4000" dirty="0">
                <a:solidFill>
                  <a:schemeClr val="dk2"/>
                </a:solidFill>
                <a:latin typeface="Exo Black"/>
                <a:ea typeface="Exo Black"/>
                <a:cs typeface="Exo Black"/>
                <a:sym typeface="Exo Black"/>
              </a:rPr>
              <a:t> for </a:t>
            </a:r>
            <a:r>
              <a:rPr lang="pl-PL" sz="4000" dirty="0" err="1">
                <a:solidFill>
                  <a:schemeClr val="dk2"/>
                </a:solidFill>
                <a:latin typeface="Exo Black"/>
                <a:ea typeface="Exo Black"/>
                <a:cs typeface="Exo Black"/>
                <a:sym typeface="Exo Black"/>
              </a:rPr>
              <a:t>user</a:t>
            </a:r>
            <a:r>
              <a:rPr lang="pl-PL" sz="4000" dirty="0">
                <a:solidFill>
                  <a:schemeClr val="dk2"/>
                </a:solidFill>
                <a:latin typeface="Exo Black"/>
                <a:ea typeface="Exo Black"/>
                <a:cs typeface="Exo Black"/>
                <a:sym typeface="Exo Black"/>
              </a:rPr>
              <a:t>?</a:t>
            </a:r>
            <a:br>
              <a:rPr lang="pl-PL" sz="4800" dirty="0">
                <a:solidFill>
                  <a:schemeClr val="dk2"/>
                </a:solidFill>
                <a:latin typeface="Exo Black"/>
                <a:ea typeface="Exo Black"/>
                <a:cs typeface="Exo Black"/>
                <a:sym typeface="Exo Black"/>
              </a:rPr>
            </a:br>
            <a:br>
              <a:rPr lang="pl-PL" sz="4800" dirty="0">
                <a:solidFill>
                  <a:schemeClr val="dk2"/>
                </a:solidFill>
                <a:latin typeface="Exo Black"/>
                <a:ea typeface="Exo Black"/>
                <a:cs typeface="Exo Black"/>
                <a:sym typeface="Exo Black"/>
              </a:rPr>
            </a:br>
            <a:r>
              <a:rPr lang="pl-PL" sz="4800" dirty="0">
                <a:solidFill>
                  <a:schemeClr val="dk2"/>
                </a:solidFill>
                <a:latin typeface="Exo Black"/>
                <a:ea typeface="Exo Black"/>
                <a:cs typeface="Exo Black"/>
                <a:sym typeface="Exo Black"/>
              </a:rPr>
              <a:t>	</a:t>
            </a:r>
            <a:r>
              <a:rPr lang="pl-PL" sz="4400" dirty="0" err="1">
                <a:solidFill>
                  <a:schemeClr val="tx1"/>
                </a:solidFill>
                <a:latin typeface="Exo Black"/>
                <a:ea typeface="Exo Black"/>
                <a:cs typeface="Exo Black"/>
                <a:sym typeface="Exo Black"/>
              </a:rPr>
              <a:t>Visibility</a:t>
            </a:r>
            <a:r>
              <a:rPr lang="pl-PL" sz="4400" dirty="0">
                <a:solidFill>
                  <a:schemeClr val="tx1"/>
                </a:solidFill>
                <a:latin typeface="Exo Black"/>
                <a:ea typeface="Exo Black"/>
                <a:cs typeface="Exo Black"/>
                <a:sym typeface="Exo Black"/>
              </a:rPr>
              <a:t> of the </a:t>
            </a:r>
            <a:r>
              <a:rPr lang="pl-PL" sz="4400" dirty="0" err="1">
                <a:solidFill>
                  <a:schemeClr val="tx1"/>
                </a:solidFill>
                <a:latin typeface="Exo Black"/>
                <a:ea typeface="Exo Black"/>
                <a:cs typeface="Exo Black"/>
                <a:sym typeface="Exo Black"/>
              </a:rPr>
              <a:t>requested</a:t>
            </a:r>
            <a:r>
              <a:rPr lang="pl-PL" sz="4400" dirty="0">
                <a:solidFill>
                  <a:schemeClr val="tx1"/>
                </a:solidFill>
                <a:latin typeface="Exo Black"/>
                <a:ea typeface="Exo Black"/>
                <a:cs typeface="Exo Black"/>
                <a:sym typeface="Exo Black"/>
              </a:rPr>
              <a:t> </a:t>
            </a:r>
            <a:r>
              <a:rPr lang="pl-PL" sz="4400" dirty="0" err="1">
                <a:solidFill>
                  <a:schemeClr val="tx1"/>
                </a:solidFill>
                <a:latin typeface="Exo Black"/>
                <a:ea typeface="Exo Black"/>
                <a:cs typeface="Exo Black"/>
                <a:sym typeface="Exo Black"/>
              </a:rPr>
              <a:t>content</a:t>
            </a:r>
            <a:br>
              <a:rPr lang="pl-PL" sz="4400" dirty="0">
                <a:solidFill>
                  <a:schemeClr val="tx1"/>
                </a:solidFill>
                <a:latin typeface="Exo Black"/>
                <a:ea typeface="Exo Black"/>
                <a:cs typeface="Exo Black"/>
                <a:sym typeface="Exo Black"/>
              </a:rPr>
            </a:br>
            <a:r>
              <a:rPr lang="pl-PL" sz="4400" dirty="0">
                <a:solidFill>
                  <a:schemeClr val="tx1"/>
                </a:solidFill>
                <a:latin typeface="Exo Black"/>
                <a:ea typeface="Exo Black"/>
                <a:cs typeface="Exo Black"/>
                <a:sym typeface="Exo Black"/>
              </a:rPr>
              <a:t>	</a:t>
            </a:r>
            <a:r>
              <a:rPr lang="pl-PL" sz="4400" dirty="0" err="1">
                <a:solidFill>
                  <a:schemeClr val="tx1"/>
                </a:solidFill>
                <a:latin typeface="Exo Black"/>
                <a:ea typeface="Exo Black"/>
                <a:cs typeface="Exo Black"/>
                <a:sym typeface="Exo Black"/>
              </a:rPr>
              <a:t>Ability</a:t>
            </a:r>
            <a:r>
              <a:rPr lang="pl-PL" sz="4400" dirty="0">
                <a:solidFill>
                  <a:schemeClr val="tx1"/>
                </a:solidFill>
                <a:latin typeface="Exo Black"/>
                <a:ea typeface="Exo Black"/>
                <a:cs typeface="Exo Black"/>
                <a:sym typeface="Exo Black"/>
              </a:rPr>
              <a:t> to </a:t>
            </a:r>
            <a:r>
              <a:rPr lang="pl-PL" sz="4400" dirty="0" err="1">
                <a:solidFill>
                  <a:schemeClr val="tx1"/>
                </a:solidFill>
                <a:latin typeface="Exo Black"/>
                <a:ea typeface="Exo Black"/>
                <a:cs typeface="Exo Black"/>
                <a:sym typeface="Exo Black"/>
              </a:rPr>
              <a:t>interact</a:t>
            </a:r>
            <a:r>
              <a:rPr lang="pl-PL" sz="4400" dirty="0">
                <a:solidFill>
                  <a:schemeClr val="tx1"/>
                </a:solidFill>
                <a:latin typeface="Exo Black"/>
                <a:ea typeface="Exo Black"/>
                <a:cs typeface="Exo Black"/>
                <a:sym typeface="Exo Black"/>
              </a:rPr>
              <a:t> with the </a:t>
            </a:r>
            <a:r>
              <a:rPr lang="pl-PL" sz="4400" dirty="0" err="1">
                <a:solidFill>
                  <a:schemeClr val="tx1"/>
                </a:solidFill>
                <a:latin typeface="Exo Black"/>
                <a:ea typeface="Exo Black"/>
                <a:cs typeface="Exo Black"/>
                <a:sym typeface="Exo Black"/>
              </a:rPr>
              <a:t>content</a:t>
            </a:r>
            <a:endParaRPr sz="4400" dirty="0">
              <a:solidFill>
                <a:schemeClr val="tx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</p:spTree>
    <p:extLst>
      <p:ext uri="{BB962C8B-B14F-4D97-AF65-F5344CB8AC3E}">
        <p14:creationId xmlns:p14="http://schemas.microsoft.com/office/powerpoint/2010/main" val="34507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345638"/>
            <a:ext cx="1576135" cy="42004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3"/>
          <p:cNvSpPr txBox="1"/>
          <p:nvPr/>
        </p:nvSpPr>
        <p:spPr>
          <a:xfrm>
            <a:off x="577518" y="6090082"/>
            <a:ext cx="44286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None/>
            </a:pPr>
            <a:r>
              <a:rPr lang="pl-PL" sz="1200" b="0" i="0" u="sng" strike="noStrike" cap="non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www.testarmy.com</a:t>
            </a:r>
            <a:r>
              <a:rPr lang="pl-PL"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sp>
        <p:nvSpPr>
          <p:cNvPr id="75" name="Google Shape;75;p23"/>
          <p:cNvSpPr/>
          <p:nvPr/>
        </p:nvSpPr>
        <p:spPr>
          <a:xfrm rot="10800000">
            <a:off x="0" y="6769112"/>
            <a:ext cx="12192000" cy="1083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02FB4-76A3-444D-85E6-1DF38D9E3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29" y="1033128"/>
            <a:ext cx="10688542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4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345638"/>
            <a:ext cx="1576135" cy="42004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 txBox="1"/>
          <p:nvPr/>
        </p:nvSpPr>
        <p:spPr>
          <a:xfrm>
            <a:off x="577518" y="6090082"/>
            <a:ext cx="44286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None/>
            </a:pPr>
            <a:r>
              <a:rPr lang="pl-PL" sz="1200" b="0" i="0" u="sng" strike="noStrike" cap="non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www.testarmy.com</a:t>
            </a:r>
            <a:r>
              <a:rPr lang="pl-PL"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sp>
        <p:nvSpPr>
          <p:cNvPr id="140" name="Google Shape;140;p30"/>
          <p:cNvSpPr/>
          <p:nvPr/>
        </p:nvSpPr>
        <p:spPr>
          <a:xfrm rot="10800000">
            <a:off x="0" y="6769112"/>
            <a:ext cx="12192000" cy="1083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" name="Picture 2" descr="Timing attributes">
            <a:extLst>
              <a:ext uri="{FF2B5EF4-FFF2-40B4-BE49-F238E27FC236}">
                <a16:creationId xmlns:a16="http://schemas.microsoft.com/office/drawing/2014/main" id="{9128D806-0E8B-46DC-8973-1DE1671CB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45" y="873200"/>
            <a:ext cx="8562109" cy="51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58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345638"/>
            <a:ext cx="1576135" cy="42004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 txBox="1"/>
          <p:nvPr/>
        </p:nvSpPr>
        <p:spPr>
          <a:xfrm>
            <a:off x="577518" y="6090082"/>
            <a:ext cx="44286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None/>
            </a:pPr>
            <a:r>
              <a:rPr lang="pl-PL" sz="1200" b="0" i="0" u="sng" strike="noStrike" cap="non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www.testarmy.com</a:t>
            </a:r>
            <a:r>
              <a:rPr lang="pl-PL"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sp>
        <p:nvSpPr>
          <p:cNvPr id="140" name="Google Shape;140;p30"/>
          <p:cNvSpPr/>
          <p:nvPr/>
        </p:nvSpPr>
        <p:spPr>
          <a:xfrm rot="10800000">
            <a:off x="0" y="6769112"/>
            <a:ext cx="12192000" cy="1083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D3B99-60F8-4E14-8308-2D0EBBC5F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43" y="1148547"/>
            <a:ext cx="6624712" cy="4558672"/>
          </a:xfrm>
          <a:prstGeom prst="rect">
            <a:avLst/>
          </a:prstGeom>
        </p:spPr>
      </p:pic>
      <p:pic>
        <p:nvPicPr>
          <p:cNvPr id="3" name="Picture 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D28631E0-5E90-490A-92C6-7E6F1803EF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316" r="34789"/>
          <a:stretch/>
        </p:blipFill>
        <p:spPr>
          <a:xfrm>
            <a:off x="5120637" y="2613597"/>
            <a:ext cx="6041820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3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345638"/>
            <a:ext cx="1576135" cy="42004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 txBox="1"/>
          <p:nvPr/>
        </p:nvSpPr>
        <p:spPr>
          <a:xfrm>
            <a:off x="577518" y="6090082"/>
            <a:ext cx="44286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None/>
            </a:pPr>
            <a:r>
              <a:rPr lang="pl-PL" sz="1200" b="0" i="0" u="sng" strike="noStrike" cap="non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www.testarmy.com</a:t>
            </a:r>
            <a:r>
              <a:rPr lang="pl-PL"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sp>
        <p:nvSpPr>
          <p:cNvPr id="140" name="Google Shape;140;p30"/>
          <p:cNvSpPr/>
          <p:nvPr/>
        </p:nvSpPr>
        <p:spPr>
          <a:xfrm rot="10800000">
            <a:off x="0" y="6769112"/>
            <a:ext cx="12192000" cy="1083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60515-4983-4B0F-A10F-1FB4E38DA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204" y="1014075"/>
            <a:ext cx="853559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0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518" y="345638"/>
            <a:ext cx="1576135" cy="42004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 txBox="1"/>
          <p:nvPr/>
        </p:nvSpPr>
        <p:spPr>
          <a:xfrm>
            <a:off x="577518" y="6090082"/>
            <a:ext cx="44286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None/>
            </a:pPr>
            <a:r>
              <a:rPr lang="pl-PL" sz="1200" b="0" i="0" u="sng" strike="noStrike" cap="non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www.testarmy.com</a:t>
            </a:r>
            <a:r>
              <a:rPr lang="pl-PL"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sp>
        <p:nvSpPr>
          <p:cNvPr id="140" name="Google Shape;140;p30"/>
          <p:cNvSpPr/>
          <p:nvPr/>
        </p:nvSpPr>
        <p:spPr>
          <a:xfrm rot="10800000">
            <a:off x="0" y="6769112"/>
            <a:ext cx="12192000" cy="1083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31DD3-F22C-4FBD-96CA-64688BA74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686" y="1021381"/>
            <a:ext cx="8862628" cy="481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5906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Niestandardowy 2">
      <a:dk1>
        <a:srgbClr val="0B1C49"/>
      </a:dk1>
      <a:lt1>
        <a:srgbClr val="F5F9FC"/>
      </a:lt1>
      <a:dk2>
        <a:srgbClr val="0A69C6"/>
      </a:dk2>
      <a:lt2>
        <a:srgbClr val="EFF2F5"/>
      </a:lt2>
      <a:accent1>
        <a:srgbClr val="26BC9C"/>
      </a:accent1>
      <a:accent2>
        <a:srgbClr val="26DDCB"/>
      </a:accent2>
      <a:accent3>
        <a:srgbClr val="66FF92"/>
      </a:accent3>
      <a:accent4>
        <a:srgbClr val="7859FF"/>
      </a:accent4>
      <a:accent5>
        <a:srgbClr val="F21844"/>
      </a:accent5>
      <a:accent6>
        <a:srgbClr val="FFDE59"/>
      </a:accent6>
      <a:hlink>
        <a:srgbClr val="0A69C6"/>
      </a:hlink>
      <a:folHlink>
        <a:srgbClr val="074E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394</Words>
  <Application>Microsoft Office PowerPoint</Application>
  <PresentationFormat>Widescreen</PresentationFormat>
  <Paragraphs>41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Exo Black</vt:lpstr>
      <vt:lpstr>Raleway</vt:lpstr>
      <vt:lpstr>Arial</vt:lpstr>
      <vt:lpstr>Motyw pakietu Office</vt:lpstr>
      <vt:lpstr>Web application Performance Testing From User Perspective </vt:lpstr>
      <vt:lpstr>About me</vt:lpstr>
      <vt:lpstr>PowerPoint Presentation</vt:lpstr>
      <vt:lpstr>What is important for user?   Visibility of the requested content  Ability to interact with the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Time for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Performance Testing From User Perspective </dc:title>
  <cp:lastModifiedBy>Jacek Okrojek</cp:lastModifiedBy>
  <cp:revision>23</cp:revision>
  <dcterms:modified xsi:type="dcterms:W3CDTF">2018-10-17T16:38:16Z</dcterms:modified>
</cp:coreProperties>
</file>