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726" autoAdjust="0"/>
  </p:normalViewPr>
  <p:slideViewPr>
    <p:cSldViewPr snapToGrid="0" snapToObjects="1">
      <p:cViewPr varScale="1">
        <p:scale>
          <a:sx n="80" d="100"/>
          <a:sy n="80" d="100"/>
        </p:scale>
        <p:origin x="-12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0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E79F-A98E-7A46-AE79-967355634F64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730B-FFF5-5448-97E4-E98D13D2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8"/>
            <a:ext cx="7772400" cy="1470025"/>
          </a:xfrm>
        </p:spPr>
        <p:txBody>
          <a:bodyPr/>
          <a:lstStyle/>
          <a:p>
            <a:r>
              <a:rPr lang="en-US" dirty="0" smtClean="0"/>
              <a:t>Genome Practical</a:t>
            </a:r>
            <a:br>
              <a:rPr lang="en-US" dirty="0" smtClean="0"/>
            </a:br>
            <a:r>
              <a:rPr lang="en-US" dirty="0" smtClean="0"/>
              <a:t>Microbial Genomics </a:t>
            </a:r>
            <a:endParaRPr lang="en-US" dirty="0"/>
          </a:p>
        </p:txBody>
      </p:sp>
      <p:pic>
        <p:nvPicPr>
          <p:cNvPr id="4" name="Content Placeholder 4" descr="A.aurescens_chromoso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4" r="-32164"/>
          <a:stretch>
            <a:fillRect/>
          </a:stretch>
        </p:blipFill>
        <p:spPr>
          <a:xfrm>
            <a:off x="1208100" y="2478328"/>
            <a:ext cx="7140180" cy="35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763"/>
          </a:xfrm>
        </p:spPr>
        <p:txBody>
          <a:bodyPr/>
          <a:lstStyle/>
          <a:p>
            <a:r>
              <a:rPr lang="en-US" dirty="0" smtClean="0"/>
              <a:t>Exercise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RNAmmer</a:t>
            </a:r>
            <a:r>
              <a:rPr lang="en-US" sz="2000" dirty="0" smtClean="0"/>
              <a:t> Creates a HMM from the structural alignments to predict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genes </a:t>
            </a:r>
            <a:endParaRPr lang="en-US" sz="2000" dirty="0"/>
          </a:p>
        </p:txBody>
      </p:sp>
      <p:pic>
        <p:nvPicPr>
          <p:cNvPr id="4" name="Picture 3" descr="RNAmm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9" y="2236895"/>
            <a:ext cx="7636747" cy="35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625"/>
            <a:ext cx="8229600" cy="4525963"/>
          </a:xfrm>
        </p:spPr>
        <p:txBody>
          <a:bodyPr/>
          <a:lstStyle/>
          <a:p>
            <a:r>
              <a:rPr lang="en-US" dirty="0" smtClean="0"/>
              <a:t>Green genes </a:t>
            </a:r>
            <a:r>
              <a:rPr lang="en-US" dirty="0" smtClean="0">
                <a:sym typeface="Wingdings"/>
              </a:rPr>
              <a:t> Compare  BLAST </a:t>
            </a:r>
            <a:endParaRPr lang="en-US" dirty="0"/>
          </a:p>
        </p:txBody>
      </p:sp>
      <p:pic>
        <p:nvPicPr>
          <p:cNvPr id="4" name="Picture 3" descr="contig_EX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" y="1988225"/>
            <a:ext cx="8242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reading frame </a:t>
            </a:r>
          </a:p>
          <a:p>
            <a:r>
              <a:rPr lang="en-US" dirty="0" smtClean="0"/>
              <a:t>Why? (think about how we select the best reading frame) </a:t>
            </a:r>
          </a:p>
        </p:txBody>
      </p:sp>
    </p:spTree>
    <p:extLst>
      <p:ext uri="{BB962C8B-B14F-4D97-AF65-F5344CB8AC3E}">
        <p14:creationId xmlns:p14="http://schemas.microsoft.com/office/powerpoint/2010/main" val="178646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protein (hypothetical proteins are acceptable)  </a:t>
            </a:r>
          </a:p>
          <a:p>
            <a:r>
              <a:rPr lang="en-US" dirty="0" smtClean="0"/>
              <a:t>What organism is it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145"/>
            <a:ext cx="8229600" cy="4525963"/>
          </a:xfrm>
        </p:spPr>
        <p:txBody>
          <a:bodyPr/>
          <a:lstStyle/>
          <a:p>
            <a:r>
              <a:rPr lang="en-US" dirty="0" smtClean="0"/>
              <a:t>A) common pathways </a:t>
            </a:r>
          </a:p>
          <a:p>
            <a:r>
              <a:rPr lang="en-US" dirty="0" smtClean="0"/>
              <a:t>B)  </a:t>
            </a:r>
          </a:p>
          <a:p>
            <a:r>
              <a:rPr lang="en-US" dirty="0" smtClean="0"/>
              <a:t>Think about the organism (day to day activities, energy requirements)</a:t>
            </a:r>
          </a:p>
          <a:p>
            <a:r>
              <a:rPr lang="en-US" dirty="0" smtClean="0"/>
              <a:t>Link pathways to key factors that allow the organism to thrive </a:t>
            </a:r>
          </a:p>
        </p:txBody>
      </p:sp>
    </p:spTree>
    <p:extLst>
      <p:ext uri="{BB962C8B-B14F-4D97-AF65-F5344CB8AC3E}">
        <p14:creationId xmlns:p14="http://schemas.microsoft.com/office/powerpoint/2010/main" val="144851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up each </a:t>
            </a:r>
            <a:r>
              <a:rPr lang="en-AU" dirty="0" smtClean="0"/>
              <a:t>organism</a:t>
            </a:r>
            <a:r>
              <a:rPr lang="en-AU" dirty="0"/>
              <a:t> </a:t>
            </a:r>
            <a:endParaRPr lang="en-AU" dirty="0" smtClean="0"/>
          </a:p>
          <a:p>
            <a:r>
              <a:rPr lang="en-AU" dirty="0"/>
              <a:t>N</a:t>
            </a:r>
            <a:r>
              <a:rPr lang="en-AU" dirty="0" smtClean="0"/>
              <a:t>oting differences </a:t>
            </a:r>
          </a:p>
          <a:p>
            <a:r>
              <a:rPr lang="en-AU" dirty="0" smtClean="0"/>
              <a:t>Consider </a:t>
            </a:r>
            <a:r>
              <a:rPr lang="en-AU" dirty="0"/>
              <a:t>the pathways that are </a:t>
            </a:r>
            <a:r>
              <a:rPr lang="en-AU" i="1" dirty="0"/>
              <a:t>different</a:t>
            </a:r>
            <a:r>
              <a:rPr lang="en-AU" dirty="0"/>
              <a:t> between the organisms; </a:t>
            </a:r>
            <a:endParaRPr lang="en-AU" dirty="0" smtClean="0"/>
          </a:p>
          <a:p>
            <a:r>
              <a:rPr lang="en-AU" dirty="0" smtClean="0"/>
              <a:t>Link the pathways to the differences</a:t>
            </a:r>
          </a:p>
          <a:p>
            <a:r>
              <a:rPr lang="en-AU" dirty="0" smtClean="0"/>
              <a:t>Use </a:t>
            </a:r>
            <a:r>
              <a:rPr lang="en-AU" b="1" dirty="0" smtClean="0"/>
              <a:t>references</a:t>
            </a:r>
            <a:r>
              <a:rPr lang="en-AU" dirty="0" smtClean="0"/>
              <a:t> to scientific journals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47" y="-29686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Time Is </a:t>
            </a:r>
            <a:r>
              <a:rPr lang="en-US" sz="2800" dirty="0"/>
              <a:t>I</a:t>
            </a:r>
            <a:r>
              <a:rPr lang="en-US" sz="2800" dirty="0" smtClean="0"/>
              <a:t>t? ....Its Genome Time! </a:t>
            </a:r>
            <a:endParaRPr lang="en-US" sz="2800" dirty="0"/>
          </a:p>
        </p:txBody>
      </p:sp>
      <p:pic>
        <p:nvPicPr>
          <p:cNvPr id="4" name="Content Placeholder 3" descr="pic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3" b="6903"/>
          <a:stretch>
            <a:fillRect/>
          </a:stretch>
        </p:blipFill>
        <p:spPr>
          <a:xfrm>
            <a:off x="309248" y="1397150"/>
            <a:ext cx="4167502" cy="4292450"/>
          </a:xfrm>
        </p:spPr>
      </p:pic>
      <p:pic>
        <p:nvPicPr>
          <p:cNvPr id="3" name="Picture 2" descr="tumblr_mdbig7g5zN1ry8a5uo1_50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9" y="1397150"/>
            <a:ext cx="4302125" cy="42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data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0409"/>
            <a:ext cx="8229600" cy="2349636"/>
          </a:xfrm>
        </p:spPr>
        <p:txBody>
          <a:bodyPr/>
          <a:lstStyle/>
          <a:p>
            <a:r>
              <a:rPr lang="en-US" dirty="0" err="1" smtClean="0"/>
              <a:t>Contigs</a:t>
            </a:r>
            <a:r>
              <a:rPr lang="en-US" dirty="0" smtClean="0"/>
              <a:t>: overlapping DNA fragments (sequence reads) that  form a consensus region of DNA</a:t>
            </a:r>
          </a:p>
          <a:p>
            <a:r>
              <a:rPr lang="en-US" dirty="0" smtClean="0"/>
              <a:t>Paired-end sequencing </a:t>
            </a:r>
            <a:endParaRPr lang="en-US" dirty="0"/>
          </a:p>
        </p:txBody>
      </p:sp>
      <p:pic>
        <p:nvPicPr>
          <p:cNvPr id="3" name="Picture 2" descr="PET_contig_scaff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26" y="3640045"/>
            <a:ext cx="6102453" cy="27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GC 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genomes can be distinguished by GC content in some cases </a:t>
            </a:r>
          </a:p>
          <a:p>
            <a:r>
              <a:rPr lang="en-US" dirty="0" smtClean="0"/>
              <a:t>These differences can arise via lateral gene transfer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8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	1 </a:t>
            </a:r>
            <a:endParaRPr lang="en-US" dirty="0"/>
          </a:p>
        </p:txBody>
      </p:sp>
      <p:pic>
        <p:nvPicPr>
          <p:cNvPr id="4" name="Content Placeholder 3" descr="GC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7" b="16107"/>
          <a:stretch>
            <a:fillRect/>
          </a:stretch>
        </p:blipFill>
        <p:spPr>
          <a:xfrm>
            <a:off x="457200" y="2633224"/>
            <a:ext cx="8229600" cy="3601366"/>
          </a:xfrm>
        </p:spPr>
      </p:pic>
      <p:sp>
        <p:nvSpPr>
          <p:cNvPr id="5" name="TextBox 4"/>
          <p:cNvSpPr txBox="1"/>
          <p:nvPr/>
        </p:nvSpPr>
        <p:spPr>
          <a:xfrm>
            <a:off x="619538" y="1737248"/>
            <a:ext cx="7289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Paste the sequence data for each genome respectively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Save the output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10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Ex1 cont’d </a:t>
            </a:r>
            <a:endParaRPr lang="en-US" dirty="0"/>
          </a:p>
        </p:txBody>
      </p:sp>
      <p:pic>
        <p:nvPicPr>
          <p:cNvPr id="7" name="Content Placeholder 6" descr="400px-Standard_deviation_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>
          <a:xfrm>
            <a:off x="3529143" y="1417638"/>
            <a:ext cx="5157657" cy="3291575"/>
          </a:xfrm>
        </p:spPr>
      </p:pic>
      <p:sp>
        <p:nvSpPr>
          <p:cNvPr id="10" name="TextBox 9"/>
          <p:cNvSpPr txBox="1"/>
          <p:nvPr/>
        </p:nvSpPr>
        <p:spPr>
          <a:xfrm>
            <a:off x="1099681" y="1781299"/>
            <a:ext cx="2540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Normally distributed data 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95% - 2 </a:t>
            </a:r>
            <a:r>
              <a:rPr lang="en-US" dirty="0" err="1" smtClean="0"/>
              <a:t>stdev</a:t>
            </a:r>
            <a:r>
              <a:rPr lang="en-US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Determine the mean(</a:t>
            </a:r>
            <a:r>
              <a:rPr lang="en-US" dirty="0"/>
              <a:t>μ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Determine standard deviation 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</a:p>
        </p:txBody>
      </p:sp>
      <p:pic>
        <p:nvPicPr>
          <p:cNvPr id="15" name="Picture 14" descr="e36a4d7f54d0a78db9a26b0156f415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0" y="4709213"/>
            <a:ext cx="3933542" cy="10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6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30" y="221220"/>
            <a:ext cx="5335484" cy="5917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from</a:t>
            </a:r>
            <a:r>
              <a:rPr lang="en-US" sz="1800" dirty="0"/>
              <a:t> sequence </a:t>
            </a:r>
            <a:r>
              <a:rPr lang="en-US" sz="1800" dirty="0">
                <a:solidFill>
                  <a:srgbClr val="FF6600"/>
                </a:solidFill>
              </a:rPr>
              <a:t>import</a:t>
            </a:r>
            <a:r>
              <a:rPr lang="en-US" sz="1800" dirty="0"/>
              <a:t> </a:t>
            </a:r>
            <a:r>
              <a:rPr lang="en-US" sz="1800" dirty="0" err="1"/>
              <a:t>readFastaFile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66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66FF"/>
                </a:solidFill>
              </a:rPr>
              <a:t>countGC</a:t>
            </a:r>
            <a:r>
              <a:rPr lang="en-US" sz="1800" dirty="0"/>
              <a:t>(sequence):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Gs</a:t>
            </a:r>
            <a:r>
              <a:rPr lang="en-US" sz="1800" dirty="0"/>
              <a:t>=</a:t>
            </a:r>
            <a:r>
              <a:rPr lang="en-US" sz="1800" dirty="0" err="1"/>
              <a:t>sequence.count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8000"/>
                </a:solidFill>
              </a:rPr>
              <a:t>'G'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Cs=</a:t>
            </a:r>
            <a:r>
              <a:rPr lang="en-US" sz="1800" dirty="0" err="1"/>
              <a:t>sequence.count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8000"/>
                </a:solidFill>
              </a:rPr>
              <a:t>'C'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/>
              <a:t>    per=</a:t>
            </a:r>
            <a:r>
              <a:rPr lang="en-US" sz="1800" dirty="0">
                <a:solidFill>
                  <a:srgbClr val="660066"/>
                </a:solidFill>
              </a:rPr>
              <a:t>float</a:t>
            </a:r>
            <a:r>
              <a:rPr lang="en-US" sz="1800" dirty="0"/>
              <a:t>(</a:t>
            </a:r>
            <a:r>
              <a:rPr lang="en-US" sz="1800" dirty="0" err="1"/>
              <a:t>Gs+Cs</a:t>
            </a:r>
            <a:r>
              <a:rPr lang="en-US" sz="1800" dirty="0"/>
              <a:t>)/</a:t>
            </a:r>
            <a:r>
              <a:rPr lang="en-US" sz="1800" dirty="0" err="1"/>
              <a:t>len</a:t>
            </a:r>
            <a:r>
              <a:rPr lang="en-US" sz="1800" dirty="0"/>
              <a:t>(sequence)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 return </a:t>
            </a:r>
            <a:r>
              <a:rPr lang="en-US" sz="1800" dirty="0">
                <a:solidFill>
                  <a:srgbClr val="660066"/>
                </a:solidFill>
              </a:rPr>
              <a:t>round</a:t>
            </a:r>
            <a:r>
              <a:rPr lang="en-US" sz="1800" dirty="0"/>
              <a:t>(per,2)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FF66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66FF"/>
                </a:solidFill>
              </a:rPr>
              <a:t>meanGC</a:t>
            </a:r>
            <a:r>
              <a:rPr lang="en-US" sz="1800" dirty="0"/>
              <a:t>(</a:t>
            </a:r>
            <a:r>
              <a:rPr lang="en-US" sz="1800" dirty="0" err="1"/>
              <a:t>GCcounts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mean=</a:t>
            </a:r>
            <a:r>
              <a:rPr lang="en-US" sz="1800" dirty="0">
                <a:solidFill>
                  <a:srgbClr val="660066"/>
                </a:solidFill>
              </a:rPr>
              <a:t>float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66"/>
                </a:solidFill>
              </a:rPr>
              <a:t>sum</a:t>
            </a:r>
            <a:r>
              <a:rPr lang="en-US" sz="1800" dirty="0"/>
              <a:t>(</a:t>
            </a:r>
            <a:r>
              <a:rPr lang="en-US" sz="1800" dirty="0" err="1"/>
              <a:t>GCcounts</a:t>
            </a:r>
            <a:r>
              <a:rPr lang="en-US" sz="1800" dirty="0"/>
              <a:t>))/</a:t>
            </a:r>
            <a:r>
              <a:rPr lang="en-US" sz="1800" dirty="0" err="1"/>
              <a:t>len</a:t>
            </a:r>
            <a:r>
              <a:rPr lang="en-US" sz="1800" dirty="0"/>
              <a:t>(</a:t>
            </a:r>
            <a:r>
              <a:rPr lang="en-US" sz="1800" dirty="0" err="1"/>
              <a:t>GCcounts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6600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66"/>
                </a:solidFill>
              </a:rPr>
              <a:t>round</a:t>
            </a:r>
            <a:r>
              <a:rPr lang="en-US" sz="1800" dirty="0"/>
              <a:t>(mean,2)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FF66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66FF"/>
                </a:solidFill>
              </a:rPr>
              <a:t>stdev</a:t>
            </a:r>
            <a:r>
              <a:rPr lang="en-US" sz="1800" dirty="0"/>
              <a:t>(</a:t>
            </a:r>
            <a:r>
              <a:rPr lang="en-US" sz="1800" dirty="0" err="1"/>
              <a:t>values,mean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8000"/>
                </a:solidFill>
              </a:rPr>
              <a:t> """This is NOT the sample standard </a:t>
            </a:r>
            <a:r>
              <a:rPr lang="en-US" sz="1800" dirty="0" smtClean="0">
                <a:solidFill>
                  <a:srgbClr val="008000"/>
                </a:solidFill>
              </a:rPr>
              <a:t>deviation "</a:t>
            </a:r>
            <a:r>
              <a:rPr lang="en-US" sz="1800" dirty="0">
                <a:solidFill>
                  <a:srgbClr val="008000"/>
                </a:solidFill>
              </a:rPr>
              <a:t>""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vals</a:t>
            </a:r>
            <a:r>
              <a:rPr lang="en-US" sz="1800" dirty="0"/>
              <a:t>=[]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660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66"/>
                </a:solidFill>
              </a:rPr>
              <a:t>range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660066"/>
                </a:solidFill>
              </a:rPr>
              <a:t>len</a:t>
            </a:r>
            <a:r>
              <a:rPr lang="en-US" sz="1800" dirty="0"/>
              <a:t>(values)):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vals.append</a:t>
            </a:r>
            <a:r>
              <a:rPr lang="en-US" sz="1800" dirty="0"/>
              <a:t>((values[</a:t>
            </a:r>
            <a:r>
              <a:rPr lang="en-US" sz="1800" dirty="0" err="1"/>
              <a:t>i</a:t>
            </a:r>
            <a:r>
              <a:rPr lang="en-US" sz="1800" dirty="0"/>
              <a:t>]-mean)**2)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stdev</a:t>
            </a:r>
            <a:r>
              <a:rPr lang="en-US" sz="1800" dirty="0"/>
              <a:t>=</a:t>
            </a:r>
            <a:r>
              <a:rPr lang="en-US" sz="1800" dirty="0" err="1"/>
              <a:t>math.sqrt</a:t>
            </a:r>
            <a:r>
              <a:rPr lang="en-US" sz="1800" dirty="0"/>
              <a:t>((1/</a:t>
            </a:r>
            <a:r>
              <a:rPr lang="en-US" sz="1800" dirty="0">
                <a:solidFill>
                  <a:srgbClr val="660066"/>
                </a:solidFill>
              </a:rPr>
              <a:t>float</a:t>
            </a:r>
            <a:r>
              <a:rPr lang="en-US" sz="1800" dirty="0"/>
              <a:t>(</a:t>
            </a:r>
            <a:r>
              <a:rPr lang="en-US" sz="1800" dirty="0" err="1"/>
              <a:t>len</a:t>
            </a:r>
            <a:r>
              <a:rPr lang="en-US" sz="1800" dirty="0"/>
              <a:t>(values)))*</a:t>
            </a:r>
            <a:r>
              <a:rPr lang="en-US" sz="1800" dirty="0">
                <a:solidFill>
                  <a:srgbClr val="660066"/>
                </a:solidFill>
              </a:rPr>
              <a:t>sum</a:t>
            </a:r>
            <a:r>
              <a:rPr lang="en-US" sz="1800" dirty="0"/>
              <a:t>(</a:t>
            </a:r>
            <a:r>
              <a:rPr lang="en-US" sz="1800" dirty="0" err="1"/>
              <a:t>vals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FF6600"/>
                </a:solidFill>
              </a:rPr>
              <a:t>  return </a:t>
            </a:r>
            <a:r>
              <a:rPr lang="en-US" sz="1800" dirty="0">
                <a:solidFill>
                  <a:srgbClr val="660066"/>
                </a:solidFill>
              </a:rPr>
              <a:t>round</a:t>
            </a:r>
            <a:r>
              <a:rPr lang="en-US" sz="1800" dirty="0"/>
              <a:t>(stdev,2)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6454" y="395100"/>
            <a:ext cx="8229600" cy="6048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5500" dirty="0" smtClean="0">
                <a:solidFill>
                  <a:srgbClr val="FF0000"/>
                </a:solidFill>
              </a:rPr>
              <a:t>#read in </a:t>
            </a:r>
            <a:r>
              <a:rPr lang="en-US" sz="5500" dirty="0" err="1" smtClean="0">
                <a:solidFill>
                  <a:srgbClr val="FF0000"/>
                </a:solidFill>
              </a:rPr>
              <a:t>fasta</a:t>
            </a:r>
            <a:r>
              <a:rPr lang="en-US" sz="5500" dirty="0" smtClean="0">
                <a:solidFill>
                  <a:srgbClr val="FF0000"/>
                </a:solidFill>
              </a:rPr>
              <a:t> files </a:t>
            </a:r>
          </a:p>
          <a:p>
            <a:pPr marL="0" indent="0">
              <a:buFont typeface="Arial"/>
              <a:buNone/>
            </a:pPr>
            <a:r>
              <a:rPr lang="en-US" sz="5500" dirty="0" err="1" smtClean="0"/>
              <a:t>seqs</a:t>
            </a:r>
            <a:r>
              <a:rPr lang="en-US" sz="5500" dirty="0" smtClean="0"/>
              <a:t> = </a:t>
            </a:r>
            <a:r>
              <a:rPr lang="en-US" sz="5500" dirty="0" err="1" smtClean="0"/>
              <a:t>readFastaFile</a:t>
            </a:r>
            <a:r>
              <a:rPr lang="en-US" sz="5500" dirty="0" smtClean="0"/>
              <a:t>(</a:t>
            </a:r>
            <a:r>
              <a:rPr lang="en-US" sz="5500" dirty="0" smtClean="0">
                <a:solidFill>
                  <a:srgbClr val="008000"/>
                </a:solidFill>
              </a:rPr>
              <a:t>'Genome1.fasta'</a:t>
            </a:r>
            <a:r>
              <a:rPr lang="en-US" sz="550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seqs2 = </a:t>
            </a:r>
            <a:r>
              <a:rPr lang="en-US" sz="5500" dirty="0" err="1" smtClean="0"/>
              <a:t>readFastaFile</a:t>
            </a:r>
            <a:r>
              <a:rPr lang="en-US" sz="5500" dirty="0" smtClean="0"/>
              <a:t>(</a:t>
            </a:r>
            <a:r>
              <a:rPr lang="en-US" sz="5500" dirty="0" smtClean="0">
                <a:solidFill>
                  <a:srgbClr val="008000"/>
                </a:solidFill>
              </a:rPr>
              <a:t>'Genome2.fasta'</a:t>
            </a:r>
            <a:r>
              <a:rPr lang="en-US" sz="550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seqs3 = </a:t>
            </a:r>
            <a:r>
              <a:rPr lang="en-US" sz="5500" dirty="0" err="1" smtClean="0"/>
              <a:t>readFastaFile</a:t>
            </a:r>
            <a:r>
              <a:rPr lang="en-US" sz="5500" dirty="0" smtClean="0"/>
              <a:t>(</a:t>
            </a:r>
            <a:r>
              <a:rPr lang="en-US" sz="5500" dirty="0" smtClean="0">
                <a:solidFill>
                  <a:srgbClr val="008000"/>
                </a:solidFill>
              </a:rPr>
              <a:t>'Genome3.fasta'</a:t>
            </a:r>
            <a:r>
              <a:rPr lang="en-US" sz="5500" dirty="0" smtClean="0"/>
              <a:t>)</a:t>
            </a:r>
          </a:p>
          <a:p>
            <a:pPr marL="0" indent="0">
              <a:buFont typeface="Arial"/>
              <a:buNone/>
            </a:pPr>
            <a:endParaRPr lang="en-US" sz="5500" dirty="0" smtClean="0"/>
          </a:p>
          <a:p>
            <a:pPr marL="0" indent="0">
              <a:buFont typeface="Arial"/>
              <a:buNone/>
            </a:pPr>
            <a:r>
              <a:rPr lang="en-US" sz="5500" dirty="0" smtClean="0">
                <a:solidFill>
                  <a:srgbClr val="FF0000"/>
                </a:solidFill>
              </a:rPr>
              <a:t>#Count GC in each </a:t>
            </a:r>
            <a:r>
              <a:rPr lang="en-US" sz="5500" dirty="0" err="1" smtClean="0">
                <a:solidFill>
                  <a:srgbClr val="FF0000"/>
                </a:solidFill>
              </a:rPr>
              <a:t>contig</a:t>
            </a:r>
            <a:r>
              <a:rPr lang="en-US" sz="55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counts=[]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for </a:t>
            </a:r>
            <a:r>
              <a:rPr lang="en-US" sz="5500" dirty="0" err="1" smtClean="0"/>
              <a:t>seq</a:t>
            </a:r>
            <a:r>
              <a:rPr lang="en-US" sz="5500" dirty="0" smtClean="0"/>
              <a:t> in </a:t>
            </a:r>
            <a:r>
              <a:rPr lang="en-US" sz="5500" dirty="0" err="1" smtClean="0"/>
              <a:t>seqs</a:t>
            </a:r>
            <a:r>
              <a:rPr lang="en-US" sz="5500" dirty="0" smtClean="0"/>
              <a:t>: </a:t>
            </a:r>
            <a:r>
              <a:rPr lang="en-US" sz="5500" dirty="0" smtClean="0">
                <a:solidFill>
                  <a:srgbClr val="FF0000"/>
                </a:solidFill>
              </a:rPr>
              <a:t>#change </a:t>
            </a:r>
            <a:r>
              <a:rPr lang="en-US" sz="5500" dirty="0" err="1" smtClean="0">
                <a:solidFill>
                  <a:srgbClr val="FF0000"/>
                </a:solidFill>
              </a:rPr>
              <a:t>seqs</a:t>
            </a:r>
            <a:endParaRPr lang="en-US" sz="5500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5500" dirty="0" smtClean="0"/>
              <a:t>    count=</a:t>
            </a:r>
            <a:r>
              <a:rPr lang="en-US" sz="5500" dirty="0" err="1" smtClean="0"/>
              <a:t>countGC</a:t>
            </a:r>
            <a:r>
              <a:rPr lang="en-US" sz="5500" dirty="0" smtClean="0"/>
              <a:t>(</a:t>
            </a:r>
            <a:r>
              <a:rPr lang="en-US" sz="5500" dirty="0" err="1" smtClean="0"/>
              <a:t>seq</a:t>
            </a:r>
            <a:r>
              <a:rPr lang="en-US" sz="550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    </a:t>
            </a:r>
            <a:r>
              <a:rPr lang="en-US" sz="5500" dirty="0" err="1" smtClean="0"/>
              <a:t>counts.append</a:t>
            </a:r>
            <a:r>
              <a:rPr lang="en-US" sz="5500" dirty="0" smtClean="0"/>
              <a:t>(count)</a:t>
            </a:r>
          </a:p>
          <a:p>
            <a:pPr marL="0" indent="0">
              <a:buFont typeface="Arial"/>
              <a:buNone/>
            </a:pPr>
            <a:endParaRPr lang="en-US" sz="5500" dirty="0" smtClean="0"/>
          </a:p>
          <a:p>
            <a:pPr marL="0" indent="0">
              <a:buFont typeface="Arial"/>
              <a:buNone/>
            </a:pPr>
            <a:r>
              <a:rPr lang="en-US" sz="5500" dirty="0">
                <a:solidFill>
                  <a:srgbClr val="FF0000"/>
                </a:solidFill>
              </a:rPr>
              <a:t>#</a:t>
            </a:r>
            <a:r>
              <a:rPr lang="en-US" sz="5500" dirty="0" smtClean="0">
                <a:solidFill>
                  <a:srgbClr val="FF0000"/>
                </a:solidFill>
              </a:rPr>
              <a:t>(Repeat for other genomes)  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print </a:t>
            </a:r>
            <a:r>
              <a:rPr lang="en-US" sz="5500" dirty="0" smtClean="0">
                <a:solidFill>
                  <a:srgbClr val="008000"/>
                </a:solidFill>
              </a:rPr>
              <a:t>"GENOME1 Processing"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G1mean= </a:t>
            </a:r>
            <a:r>
              <a:rPr lang="en-US" sz="5500" dirty="0" err="1" smtClean="0"/>
              <a:t>meanGC</a:t>
            </a:r>
            <a:r>
              <a:rPr lang="en-US" sz="5500" dirty="0" smtClean="0"/>
              <a:t>(counts)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print </a:t>
            </a:r>
            <a:r>
              <a:rPr lang="en-US" sz="5500" dirty="0" smtClean="0">
                <a:solidFill>
                  <a:srgbClr val="008000"/>
                </a:solidFill>
              </a:rPr>
              <a:t>"mean"</a:t>
            </a:r>
            <a:r>
              <a:rPr lang="en-US" sz="5500" dirty="0" smtClean="0"/>
              <a:t>,G1mean</a:t>
            </a:r>
          </a:p>
          <a:p>
            <a:pPr marL="0" indent="0">
              <a:buFont typeface="Arial"/>
              <a:buNone/>
            </a:pPr>
            <a:r>
              <a:rPr lang="en-US" sz="5500" dirty="0" err="1" smtClean="0"/>
              <a:t>std</a:t>
            </a:r>
            <a:r>
              <a:rPr lang="en-US" sz="5500" dirty="0" smtClean="0"/>
              <a:t>= </a:t>
            </a:r>
            <a:r>
              <a:rPr lang="en-US" sz="5500" dirty="0" err="1" smtClean="0"/>
              <a:t>stdev</a:t>
            </a:r>
            <a:r>
              <a:rPr lang="en-US" sz="5500" dirty="0" smtClean="0"/>
              <a:t>(counts,G1mean)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print </a:t>
            </a:r>
            <a:r>
              <a:rPr lang="en-US" sz="5500" dirty="0" smtClean="0">
                <a:solidFill>
                  <a:srgbClr val="008000"/>
                </a:solidFill>
              </a:rPr>
              <a:t>"</a:t>
            </a:r>
            <a:r>
              <a:rPr lang="en-US" sz="5500" dirty="0" err="1" smtClean="0">
                <a:solidFill>
                  <a:srgbClr val="008000"/>
                </a:solidFill>
              </a:rPr>
              <a:t>stdev</a:t>
            </a:r>
            <a:r>
              <a:rPr lang="en-US" sz="5500" dirty="0" smtClean="0">
                <a:solidFill>
                  <a:srgbClr val="008000"/>
                </a:solidFill>
              </a:rPr>
              <a:t>"</a:t>
            </a:r>
            <a:r>
              <a:rPr lang="en-US" sz="5500" dirty="0" smtClean="0"/>
              <a:t>,</a:t>
            </a:r>
            <a:r>
              <a:rPr lang="en-US" sz="5500" dirty="0" err="1" smtClean="0"/>
              <a:t>std</a:t>
            </a:r>
            <a:endParaRPr lang="en-US" sz="5500" dirty="0" smtClean="0"/>
          </a:p>
          <a:p>
            <a:pPr marL="0" indent="0">
              <a:buFont typeface="Arial"/>
              <a:buNone/>
            </a:pPr>
            <a:r>
              <a:rPr lang="en-US" sz="5500" dirty="0" smtClean="0"/>
              <a:t>upper=G1mean+2*</a:t>
            </a:r>
            <a:r>
              <a:rPr lang="en-US" sz="5500" dirty="0" err="1" smtClean="0"/>
              <a:t>std</a:t>
            </a:r>
            <a:endParaRPr lang="en-US" sz="5500" dirty="0" smtClean="0"/>
          </a:p>
          <a:p>
            <a:pPr marL="0" indent="0">
              <a:buFont typeface="Arial"/>
              <a:buNone/>
            </a:pPr>
            <a:r>
              <a:rPr lang="en-US" sz="5500" dirty="0" smtClean="0"/>
              <a:t>print </a:t>
            </a:r>
            <a:r>
              <a:rPr lang="en-US" sz="5500" dirty="0" smtClean="0">
                <a:solidFill>
                  <a:srgbClr val="008000"/>
                </a:solidFill>
              </a:rPr>
              <a:t>"</a:t>
            </a:r>
            <a:r>
              <a:rPr lang="en-US" sz="5500" dirty="0" err="1" smtClean="0">
                <a:solidFill>
                  <a:srgbClr val="008000"/>
                </a:solidFill>
              </a:rPr>
              <a:t>upper"</a:t>
            </a:r>
            <a:r>
              <a:rPr lang="en-US" sz="5500" dirty="0" err="1" smtClean="0"/>
              <a:t>,round</a:t>
            </a:r>
            <a:r>
              <a:rPr lang="en-US" sz="5500" dirty="0" smtClean="0"/>
              <a:t>(upper,2)</a:t>
            </a:r>
          </a:p>
          <a:p>
            <a:pPr marL="0" indent="0">
              <a:buFont typeface="Arial"/>
              <a:buNone/>
            </a:pPr>
            <a:r>
              <a:rPr lang="en-US" sz="5500" dirty="0" smtClean="0"/>
              <a:t>lower=G1mean-2*</a:t>
            </a:r>
            <a:r>
              <a:rPr lang="en-US" sz="5500" dirty="0" err="1" smtClean="0"/>
              <a:t>std</a:t>
            </a:r>
            <a:endParaRPr lang="en-US" sz="5500" dirty="0" smtClean="0"/>
          </a:p>
          <a:p>
            <a:pPr marL="0" indent="0">
              <a:buFont typeface="Arial"/>
              <a:buNone/>
            </a:pPr>
            <a:r>
              <a:rPr lang="en-US" sz="5500" dirty="0" smtClean="0"/>
              <a:t>print </a:t>
            </a:r>
            <a:r>
              <a:rPr lang="en-US" sz="5500" dirty="0" smtClean="0">
                <a:solidFill>
                  <a:srgbClr val="008000"/>
                </a:solidFill>
              </a:rPr>
              <a:t>"</a:t>
            </a:r>
            <a:r>
              <a:rPr lang="en-US" sz="5500" dirty="0" err="1" smtClean="0">
                <a:solidFill>
                  <a:srgbClr val="008000"/>
                </a:solidFill>
              </a:rPr>
              <a:t>lower"</a:t>
            </a:r>
            <a:r>
              <a:rPr lang="en-US" sz="5500" dirty="0" err="1" smtClean="0"/>
              <a:t>,round</a:t>
            </a:r>
            <a:r>
              <a:rPr lang="en-US" sz="5500" dirty="0" smtClean="0"/>
              <a:t>(lower,2)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Exercise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92733"/>
              </p:ext>
            </p:extLst>
          </p:nvPr>
        </p:nvGraphicFramePr>
        <p:xfrm>
          <a:off x="457200" y="1928999"/>
          <a:ext cx="8229600" cy="3263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15807">
                <a:tc>
                  <a:txBody>
                    <a:bodyPr/>
                    <a:lstStyle/>
                    <a:p>
                      <a:r>
                        <a:rPr lang="en-US" dirty="0" smtClean="0"/>
                        <a:t>Genomes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limits</a:t>
                      </a:r>
                      <a:endParaRPr lang="en-US" dirty="0"/>
                    </a:p>
                  </a:txBody>
                  <a:tcPr/>
                </a:tc>
              </a:tr>
              <a:tr h="815807">
                <a:tc>
                  <a:txBody>
                    <a:bodyPr/>
                    <a:lstStyle/>
                    <a:p>
                      <a:r>
                        <a:rPr lang="en-US" dirty="0" smtClean="0"/>
                        <a:t>Genome1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Stdev1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Lower1</a:t>
                      </a:r>
                      <a:endParaRPr lang="en-US" dirty="0"/>
                    </a:p>
                  </a:txBody>
                  <a:tcPr/>
                </a:tc>
              </a:tr>
              <a:tr h="815807">
                <a:tc>
                  <a:txBody>
                    <a:bodyPr/>
                    <a:lstStyle/>
                    <a:p>
                      <a:r>
                        <a:rPr lang="en-US" dirty="0" smtClean="0"/>
                        <a:t>Genome2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Stdev2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Lower2</a:t>
                      </a:r>
                      <a:endParaRPr lang="en-US" dirty="0"/>
                    </a:p>
                  </a:txBody>
                  <a:tcPr/>
                </a:tc>
              </a:tr>
              <a:tr h="815807">
                <a:tc>
                  <a:txBody>
                    <a:bodyPr/>
                    <a:lstStyle/>
                    <a:p>
                      <a:r>
                        <a:rPr lang="en-US" dirty="0" smtClean="0"/>
                        <a:t>Genome3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Stdev3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6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Taxonomic identification (16S </a:t>
            </a:r>
            <a:r>
              <a:rPr lang="en-US" dirty="0" err="1" smtClean="0"/>
              <a:t>rRNA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3924"/>
            <a:ext cx="8229600" cy="4525963"/>
          </a:xfrm>
        </p:spPr>
        <p:txBody>
          <a:bodyPr/>
          <a:lstStyle/>
          <a:p>
            <a:r>
              <a:rPr lang="en-US" sz="2000" dirty="0" smtClean="0"/>
              <a:t>1) Present in all bacteria as a </a:t>
            </a:r>
            <a:r>
              <a:rPr lang="en-US" sz="2000" dirty="0" err="1" smtClean="0"/>
              <a:t>multigene</a:t>
            </a:r>
            <a:r>
              <a:rPr lang="en-US" sz="2000" dirty="0" smtClean="0"/>
              <a:t> family </a:t>
            </a:r>
          </a:p>
          <a:p>
            <a:r>
              <a:rPr lang="en-US" sz="2000" dirty="0" smtClean="0"/>
              <a:t>2) The function of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genes have not changed over time  (changes in sequence) can accurately determine evolution </a:t>
            </a:r>
          </a:p>
          <a:p>
            <a:r>
              <a:rPr lang="en-US" sz="2000" dirty="0" smtClean="0"/>
              <a:t>3) 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 is large enough for gene sequencing </a:t>
            </a:r>
          </a:p>
          <a:p>
            <a:endParaRPr lang="en-US" dirty="0"/>
          </a:p>
        </p:txBody>
      </p:sp>
      <p:pic>
        <p:nvPicPr>
          <p:cNvPr id="4" name="Picture 3" descr="16srRN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06" y="2330874"/>
            <a:ext cx="7041885" cy="43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9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591</Words>
  <Application>Microsoft Macintosh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Genome Practical Microbial Genomics </vt:lpstr>
      <vt:lpstr>What Time Is It? ....Its Genome Time! </vt:lpstr>
      <vt:lpstr>Sequence data </vt:lpstr>
      <vt:lpstr>Analyzing GC Content </vt:lpstr>
      <vt:lpstr>Exercise  1 </vt:lpstr>
      <vt:lpstr>Ex1 cont’d </vt:lpstr>
      <vt:lpstr>PowerPoint Presentation</vt:lpstr>
      <vt:lpstr>Table Exercise 1</vt:lpstr>
      <vt:lpstr>Taxonomic identification (16S rRNA) </vt:lpstr>
      <vt:lpstr>Exercise 2 </vt:lpstr>
      <vt:lpstr>Exercise 2 cont’d </vt:lpstr>
      <vt:lpstr>Exercise 3 </vt:lpstr>
      <vt:lpstr>Exercise 4 </vt:lpstr>
      <vt:lpstr>Exercise 5</vt:lpstr>
      <vt:lpstr>Exercise 6 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Practical </dc:title>
  <dc:creator>Samir Lal</dc:creator>
  <cp:lastModifiedBy>Samir Lal</cp:lastModifiedBy>
  <cp:revision>96</cp:revision>
  <dcterms:created xsi:type="dcterms:W3CDTF">2014-05-07T02:27:44Z</dcterms:created>
  <dcterms:modified xsi:type="dcterms:W3CDTF">2014-05-11T23:02:44Z</dcterms:modified>
</cp:coreProperties>
</file>