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45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280" y="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B169-D5DF-FC45-B1F2-EBEBAFBAF92C}" type="datetimeFigureOut">
              <a:rPr lang="en-US" smtClean="0"/>
              <a:t>25/05/14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96C6-53B2-F041-8AF7-51692FAD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41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B169-D5DF-FC45-B1F2-EBEBAFBAF92C}" type="datetimeFigureOut">
              <a:rPr lang="en-US" smtClean="0"/>
              <a:t>25/05/14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96C6-53B2-F041-8AF7-51692FAD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47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B169-D5DF-FC45-B1F2-EBEBAFBAF92C}" type="datetimeFigureOut">
              <a:rPr lang="en-US" smtClean="0"/>
              <a:t>25/05/14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96C6-53B2-F041-8AF7-51692FAD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0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B169-D5DF-FC45-B1F2-EBEBAFBAF92C}" type="datetimeFigureOut">
              <a:rPr lang="en-US" smtClean="0"/>
              <a:t>25/05/14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96C6-53B2-F041-8AF7-51692FAD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2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B169-D5DF-FC45-B1F2-EBEBAFBAF92C}" type="datetimeFigureOut">
              <a:rPr lang="en-US" smtClean="0"/>
              <a:t>25/05/14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96C6-53B2-F041-8AF7-51692FAD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7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B169-D5DF-FC45-B1F2-EBEBAFBAF92C}" type="datetimeFigureOut">
              <a:rPr lang="en-US" smtClean="0"/>
              <a:t>25/05/14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96C6-53B2-F041-8AF7-51692FAD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0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B169-D5DF-FC45-B1F2-EBEBAFBAF92C}" type="datetimeFigureOut">
              <a:rPr lang="en-US" smtClean="0"/>
              <a:t>25/05/14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96C6-53B2-F041-8AF7-51692FAD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8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B169-D5DF-FC45-B1F2-EBEBAFBAF92C}" type="datetimeFigureOut">
              <a:rPr lang="en-US" smtClean="0"/>
              <a:t>25/05/14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96C6-53B2-F041-8AF7-51692FAD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4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B169-D5DF-FC45-B1F2-EBEBAFBAF92C}" type="datetimeFigureOut">
              <a:rPr lang="en-US" smtClean="0"/>
              <a:t>25/05/14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96C6-53B2-F041-8AF7-51692FAD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B169-D5DF-FC45-B1F2-EBEBAFBAF92C}" type="datetimeFigureOut">
              <a:rPr lang="en-US" smtClean="0"/>
              <a:t>25/05/14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96C6-53B2-F041-8AF7-51692FAD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6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B169-D5DF-FC45-B1F2-EBEBAFBAF92C}" type="datetimeFigureOut">
              <a:rPr lang="en-US" smtClean="0"/>
              <a:t>25/05/14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96C6-53B2-F041-8AF7-51692FAD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3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3B169-D5DF-FC45-B1F2-EBEBAFBAF92C}" type="datetimeFigureOut">
              <a:rPr lang="en-US" smtClean="0"/>
              <a:t>25/05/14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096C6-53B2-F041-8AF7-51692FAD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6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eastgenome.org/cgi-bin/locus.fpl?locus=abf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Prac9</a:t>
            </a:r>
            <a:r>
              <a:rPr lang="en-US" dirty="0" smtClean="0"/>
              <a:t>: </a:t>
            </a:r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000" dirty="0"/>
              <a:t>Abf1 </a:t>
            </a:r>
            <a:r>
              <a:rPr lang="en-US" sz="4000" dirty="0" smtClean="0"/>
              <a:t>is general </a:t>
            </a:r>
            <a:r>
              <a:rPr lang="en-US" sz="4000" dirty="0"/>
              <a:t>regulatory </a:t>
            </a:r>
            <a:r>
              <a:rPr lang="en-US" sz="4000" dirty="0" smtClean="0"/>
              <a:t>factor </a:t>
            </a:r>
            <a:r>
              <a:rPr lang="en-US" sz="4000" dirty="0" smtClean="0"/>
              <a:t>(RFs</a:t>
            </a:r>
            <a:r>
              <a:rPr lang="en-US" sz="4000" dirty="0"/>
              <a:t>) that contribute to transcriptional activation of a large number of genes, as well as to replication, silencing and telomere structure in </a:t>
            </a:r>
            <a:r>
              <a:rPr lang="en-US" sz="4000" dirty="0" smtClean="0"/>
              <a:t>yeast</a:t>
            </a:r>
          </a:p>
          <a:p>
            <a:pPr marL="0" indent="0">
              <a:buNone/>
            </a:pPr>
            <a:r>
              <a:rPr lang="en-US" sz="4000" dirty="0" smtClean="0"/>
              <a:t>In </a:t>
            </a:r>
            <a:r>
              <a:rPr lang="en-US" sz="4000" dirty="0"/>
              <a:t>spite of their widespread roles in transcription, the scope of their functional targets genome-wide has not been previously </a:t>
            </a:r>
            <a:r>
              <a:rPr lang="en-US" sz="4000" dirty="0" smtClean="0"/>
              <a:t>determined</a:t>
            </a:r>
          </a:p>
          <a:p>
            <a:pPr marL="0" indent="0">
              <a:buNone/>
            </a:pPr>
            <a:r>
              <a:rPr lang="en-US" sz="4000" dirty="0" err="1" smtClean="0"/>
              <a:t>Yarragudi</a:t>
            </a:r>
            <a:r>
              <a:rPr lang="en-US" sz="4000" dirty="0" smtClean="0"/>
              <a:t> et al use </a:t>
            </a:r>
            <a:r>
              <a:rPr lang="en-US" sz="4000" dirty="0"/>
              <a:t>microarrays to examine the contribution of these essential </a:t>
            </a:r>
            <a:r>
              <a:rPr lang="en-US" sz="4000" dirty="0" smtClean="0"/>
              <a:t>RFs </a:t>
            </a:r>
            <a:r>
              <a:rPr lang="en-US" sz="4000" dirty="0"/>
              <a:t>to transcription genome-wide, by using </a:t>
            </a:r>
            <a:r>
              <a:rPr lang="en-US" sz="4000" dirty="0" smtClean="0"/>
              <a:t>mutants </a:t>
            </a:r>
            <a:r>
              <a:rPr lang="en-US" sz="4000" dirty="0"/>
              <a:t>that dissociate from their binding sites at </a:t>
            </a:r>
            <a:r>
              <a:rPr lang="en-US" sz="4000" dirty="0" smtClean="0"/>
              <a:t>37C</a:t>
            </a:r>
          </a:p>
          <a:p>
            <a:pPr marL="0" indent="0">
              <a:buNone/>
            </a:pPr>
            <a:endParaRPr lang="en-US" sz="4000" b="1" dirty="0" smtClean="0"/>
          </a:p>
          <a:p>
            <a:pPr marL="0" indent="0">
              <a:buNone/>
            </a:pPr>
            <a:r>
              <a:rPr lang="en-US" sz="2300" dirty="0" err="1" smtClean="0"/>
              <a:t>Yarragudi</a:t>
            </a:r>
            <a:r>
              <a:rPr lang="en-US" sz="2300" dirty="0" smtClean="0"/>
              <a:t> et al. Genome</a:t>
            </a:r>
            <a:r>
              <a:rPr lang="en-US" sz="2300" dirty="0"/>
              <a:t>-wide analysis of transcriptional dependence and probable target sites for Abf1 and Rap1 in Saccharomyces cerevisiae</a:t>
            </a:r>
            <a:r>
              <a:rPr lang="en-US" sz="2300" dirty="0" smtClean="0"/>
              <a:t>. Nucleic Acids Res. 35(1) 2007.</a:t>
            </a:r>
            <a:endParaRPr lang="en-US" sz="2300" dirty="0"/>
          </a:p>
          <a:p>
            <a:pPr marL="0" indent="0"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245021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588"/>
            <a:ext cx="8229600" cy="1143000"/>
          </a:xfrm>
        </p:spPr>
        <p:txBody>
          <a:bodyPr/>
          <a:lstStyle/>
          <a:p>
            <a:r>
              <a:rPr lang="en-US" dirty="0" smtClean="0"/>
              <a:t>Exercise 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8526" y="974151"/>
            <a:ext cx="6182751" cy="3139261"/>
          </a:xfrm>
        </p:spPr>
        <p:txBody>
          <a:bodyPr/>
          <a:lstStyle/>
          <a:p>
            <a:r>
              <a:rPr lang="en-US" dirty="0"/>
              <a:t>Visualizing motifs using “logo” </a:t>
            </a:r>
            <a:endParaRPr lang="en-US" dirty="0" smtClean="0">
              <a:effectLst/>
            </a:endParaRPr>
          </a:p>
          <a:p>
            <a:r>
              <a:rPr lang="en-US" dirty="0" smtClean="0"/>
              <a:t>Shows</a:t>
            </a:r>
            <a:r>
              <a:rPr lang="en-US" dirty="0" smtClean="0"/>
              <a:t> </a:t>
            </a:r>
            <a:r>
              <a:rPr lang="en-US" dirty="0" smtClean="0"/>
              <a:t>sequence conservation</a:t>
            </a:r>
          </a:p>
          <a:p>
            <a:r>
              <a:rPr lang="en-US" dirty="0" smtClean="0"/>
              <a:t>Frequency </a:t>
            </a:r>
            <a:r>
              <a:rPr lang="en-US" dirty="0"/>
              <a:t>of </a:t>
            </a:r>
            <a:r>
              <a:rPr lang="en-US" dirty="0" smtClean="0"/>
              <a:t>residue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pic>
        <p:nvPicPr>
          <p:cNvPr id="8" name="Picture 7" descr="cap_dn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26" y="4113412"/>
            <a:ext cx="5754299" cy="20111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27200" y="3441700"/>
            <a:ext cx="981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62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Column 10 </a:t>
            </a:r>
          </a:p>
          <a:p>
            <a:r>
              <a:rPr lang="en-US" dirty="0" smtClean="0"/>
              <a:t>Why do you only see G and A (few lines) </a:t>
            </a:r>
          </a:p>
          <a:p>
            <a:r>
              <a:rPr lang="en-US" dirty="0" smtClean="0"/>
              <a:t>Think about how PWMs are constructed </a:t>
            </a:r>
          </a:p>
          <a:p>
            <a:r>
              <a:rPr lang="en-US" dirty="0" smtClean="0"/>
              <a:t>Why total height is around 1bit (1bit is half of 2 bits) </a:t>
            </a:r>
          </a:p>
          <a:p>
            <a:r>
              <a:rPr lang="en-US" dirty="0" smtClean="0"/>
              <a:t>Think about what the height </a:t>
            </a:r>
            <a:r>
              <a:rPr lang="en-US" dirty="0" smtClean="0"/>
              <a:t>indicates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001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5 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4600"/>
            <a:ext cx="848181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/>
              <a:t>&gt;&gt;&gt; </a:t>
            </a:r>
            <a:r>
              <a:rPr lang="en-AU" sz="2400" dirty="0" err="1"/>
              <a:t>bind_map</a:t>
            </a:r>
            <a:r>
              <a:rPr lang="en-AU" sz="2400" dirty="0"/>
              <a:t> = {}</a:t>
            </a:r>
          </a:p>
          <a:p>
            <a:pPr marL="0" indent="0">
              <a:buNone/>
            </a:pPr>
            <a:r>
              <a:rPr lang="en-AU" sz="2400" dirty="0"/>
              <a:t>&gt;&gt;&gt; for s in </a:t>
            </a:r>
            <a:r>
              <a:rPr lang="en-AU" sz="2400" dirty="0" err="1"/>
              <a:t>yeast_prom</a:t>
            </a:r>
            <a:r>
              <a:rPr lang="en-AU" sz="2400" dirty="0"/>
              <a:t>: # </a:t>
            </a:r>
            <a:r>
              <a:rPr lang="en-AU" sz="2400" dirty="0" err="1"/>
              <a:t>yeast_prom</a:t>
            </a:r>
            <a:r>
              <a:rPr lang="en-AU" sz="2400" dirty="0"/>
              <a:t> is an array of </a:t>
            </a:r>
            <a:r>
              <a:rPr lang="en-AU" sz="2400" dirty="0" smtClean="0"/>
              <a:t>sequences</a:t>
            </a:r>
          </a:p>
          <a:p>
            <a:pPr marL="0" indent="0">
              <a:buNone/>
            </a:pPr>
            <a:r>
              <a:rPr lang="en-AU" sz="2400" dirty="0"/>
              <a:t>	</a:t>
            </a:r>
            <a:r>
              <a:rPr lang="en-AU" sz="2400" dirty="0" smtClean="0">
                <a:solidFill>
                  <a:srgbClr val="FF0000"/>
                </a:solidFill>
              </a:rPr>
              <a:t>#Insert condition here !!!</a:t>
            </a:r>
            <a:endParaRPr lang="en-AU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400" dirty="0"/>
              <a:t>        </a:t>
            </a:r>
            <a:r>
              <a:rPr lang="en-AU" sz="2400" dirty="0" err="1"/>
              <a:t>bind_map</a:t>
            </a:r>
            <a:r>
              <a:rPr lang="en-AU" sz="2400" dirty="0"/>
              <a:t>[</a:t>
            </a:r>
            <a:r>
              <a:rPr lang="en-AU" sz="2400" dirty="0" err="1"/>
              <a:t>s.name</a:t>
            </a:r>
            <a:r>
              <a:rPr lang="en-AU" sz="2400" dirty="0"/>
              <a:t>] = abf1_pwm.maxscore(s)[0] # save score </a:t>
            </a:r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620421" y="1557000"/>
            <a:ext cx="552357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536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/>
              <a:t>5</a:t>
            </a:r>
          </a:p>
        </p:txBody>
      </p:sp>
      <p:pic>
        <p:nvPicPr>
          <p:cNvPr id="4" name="Content Placeholder 3" descr="his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>
          <a:xfrm>
            <a:off x="457200" y="2070100"/>
            <a:ext cx="8229600" cy="4525963"/>
          </a:xfrm>
        </p:spPr>
      </p:pic>
      <p:sp>
        <p:nvSpPr>
          <p:cNvPr id="3" name="TextBox 2"/>
          <p:cNvSpPr txBox="1"/>
          <p:nvPr/>
        </p:nvSpPr>
        <p:spPr>
          <a:xfrm>
            <a:off x="2527300" y="1765300"/>
            <a:ext cx="2446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Try to aim for this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284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5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</a:p>
          <a:p>
            <a:r>
              <a:rPr lang="en-US" dirty="0" smtClean="0"/>
              <a:t>Provide the list of 50 target genes </a:t>
            </a:r>
          </a:p>
          <a:p>
            <a:r>
              <a:rPr lang="en-US" dirty="0" smtClean="0"/>
              <a:t>Few lines (explaining your reason for the threshold)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38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Abf1 SOFT file </a:t>
            </a:r>
            <a:endParaRPr lang="en-US" dirty="0"/>
          </a:p>
        </p:txBody>
      </p:sp>
      <p:pic>
        <p:nvPicPr>
          <p:cNvPr id="4" name="Content Placeholder 3" descr="data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70" b="203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22140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6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907667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Provide probe and gene numbers...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US" dirty="0"/>
              <a:t>g1 = </a:t>
            </a:r>
            <a:r>
              <a:rPr lang="en-US" dirty="0" err="1"/>
              <a:t>ge.readGEOFile</a:t>
            </a:r>
            <a:r>
              <a:rPr lang="en-US" dirty="0"/>
              <a:t>('GDS3198.soft', </a:t>
            </a:r>
            <a:r>
              <a:rPr lang="en-US" dirty="0" err="1"/>
              <a:t>id_column</a:t>
            </a:r>
            <a:r>
              <a:rPr lang="en-US" dirty="0"/>
              <a:t> = 0)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g2 = </a:t>
            </a:r>
            <a:r>
              <a:rPr lang="en-US" dirty="0" err="1"/>
              <a:t>ge.readGEOFile</a:t>
            </a:r>
            <a:r>
              <a:rPr lang="en-US" dirty="0"/>
              <a:t>('GDS3198.soft', </a:t>
            </a:r>
            <a:r>
              <a:rPr lang="en-US" dirty="0" err="1"/>
              <a:t>id_column</a:t>
            </a:r>
            <a:r>
              <a:rPr lang="en-US" dirty="0"/>
              <a:t> = 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Hint: </a:t>
            </a:r>
            <a:r>
              <a:rPr lang="en-US" dirty="0" err="1" smtClean="0"/>
              <a:t>getGenes</a:t>
            </a:r>
            <a:r>
              <a:rPr lang="en-US" dirty="0" smtClean="0"/>
              <a:t>() and </a:t>
            </a:r>
            <a:r>
              <a:rPr lang="en-US" dirty="0" err="1" smtClean="0"/>
              <a:t>len</a:t>
            </a:r>
            <a:r>
              <a:rPr lang="en-US" dirty="0" smtClean="0"/>
              <a:t>()  may be useful. </a:t>
            </a:r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95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7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</a:p>
          <a:p>
            <a:r>
              <a:rPr lang="en-US" dirty="0" smtClean="0"/>
              <a:t>Pairing (WT/mutants)</a:t>
            </a:r>
          </a:p>
          <a:p>
            <a:r>
              <a:rPr lang="en-US" dirty="0" smtClean="0"/>
              <a:t>Mention the transformations (</a:t>
            </a:r>
            <a:r>
              <a:rPr lang="en-US" dirty="0" err="1" smtClean="0"/>
              <a:t>ie</a:t>
            </a:r>
            <a:r>
              <a:rPr lang="en-US" dirty="0" smtClean="0"/>
              <a:t>. Log) </a:t>
            </a:r>
          </a:p>
          <a:p>
            <a:r>
              <a:rPr lang="en-US" dirty="0" smtClean="0"/>
              <a:t>How you filtered the top 100 and lowest 100 </a:t>
            </a:r>
          </a:p>
          <a:p>
            <a:r>
              <a:rPr lang="en-US" dirty="0" smtClean="0"/>
              <a:t>Hint: indexing was useful. </a:t>
            </a:r>
          </a:p>
        </p:txBody>
      </p:sp>
    </p:spTree>
    <p:extLst>
      <p:ext uri="{BB962C8B-B14F-4D97-AF65-F5344CB8AC3E}">
        <p14:creationId xmlns:p14="http://schemas.microsoft.com/office/powerpoint/2010/main" val="2408092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8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Code </a:t>
            </a:r>
          </a:p>
          <a:p>
            <a:pPr marL="0" indent="0">
              <a:buNone/>
            </a:pPr>
            <a:r>
              <a:rPr lang="en-US" dirty="0" smtClean="0"/>
              <a:t>result </a:t>
            </a:r>
            <a:r>
              <a:rPr lang="en-US" dirty="0"/>
              <a:t>= sorted(</a:t>
            </a:r>
            <a:r>
              <a:rPr lang="en-US" dirty="0" err="1"/>
              <a:t>meanfold.items</a:t>
            </a:r>
            <a:r>
              <a:rPr lang="en-US" dirty="0"/>
              <a:t>(), key=lambda v: v[1])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print '========== </a:t>
            </a:r>
            <a:r>
              <a:rPr lang="en-US" dirty="0" err="1"/>
              <a:t>Wildtype</a:t>
            </a:r>
            <a:r>
              <a:rPr lang="en-US" dirty="0"/>
              <a:t> may down-regulate =========='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for r in result[0:100]:</a:t>
            </a:r>
            <a:endParaRPr lang="en-AU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#Fill me in I am only one condition:</a:t>
            </a:r>
            <a:endParaRPr lang="en-AU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        print r[0]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print '========== </a:t>
            </a:r>
            <a:r>
              <a:rPr lang="en-US" dirty="0" err="1"/>
              <a:t>Wildtype</a:t>
            </a:r>
            <a:r>
              <a:rPr lang="en-US" dirty="0"/>
              <a:t> may up-regulate =========='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for r in result[-1:-100:-1]: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>
                <a:solidFill>
                  <a:srgbClr val="FF0000"/>
                </a:solidFill>
              </a:rPr>
              <a:t># fill me in I am only 1 condition</a:t>
            </a:r>
            <a:endParaRPr lang="en-AU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        print r[0]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27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8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Provide the gene list of 50 genes like so.</a:t>
            </a:r>
          </a:p>
          <a:p>
            <a:pPr marL="0" indent="0">
              <a:buNone/>
            </a:pPr>
            <a:r>
              <a:rPr lang="en-US" dirty="0" smtClean="0"/>
              <a:t>=</a:t>
            </a:r>
            <a:r>
              <a:rPr lang="en-US" dirty="0"/>
              <a:t>========= </a:t>
            </a:r>
            <a:r>
              <a:rPr lang="en-US" dirty="0" err="1"/>
              <a:t>Wildtype</a:t>
            </a:r>
            <a:r>
              <a:rPr lang="en-US" dirty="0"/>
              <a:t> may down-regulate ==========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ATG29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YCLWOMEGA2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YLL067C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CDA1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YAL064W-B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YHR145C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YPR078C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RTG1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YOLCDELTA2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SPR3</a:t>
            </a:r>
            <a:endParaRPr lang="en-AU" dirty="0"/>
          </a:p>
          <a:p>
            <a:pPr marL="0" indent="0">
              <a:buNone/>
            </a:pPr>
            <a:r>
              <a:rPr lang="en-US" dirty="0" smtClean="0"/>
              <a:t>YLR279W</a:t>
            </a:r>
          </a:p>
          <a:p>
            <a:pPr marL="0" indent="0">
              <a:buNone/>
            </a:pPr>
            <a:r>
              <a:rPr lang="en-US" dirty="0" smtClean="0"/>
              <a:t>...</a:t>
            </a:r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57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Bioinformatics: Identify targets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57" y="1809003"/>
            <a:ext cx="3715696" cy="45329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380453" y="1661636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/>
              <a:t>From: </a:t>
            </a:r>
            <a:r>
              <a:rPr lang="en-US" sz="1600" dirty="0" err="1" smtClean="0"/>
              <a:t>Yarragudi</a:t>
            </a:r>
            <a:r>
              <a:rPr lang="en-US" sz="1600" dirty="0" smtClean="0"/>
              <a:t> et al. Genome-wide analysis of transcriptional dependence and probable target sites for </a:t>
            </a:r>
            <a:r>
              <a:rPr lang="en-US" sz="1600" dirty="0" smtClean="0"/>
              <a:t>Abf1 </a:t>
            </a:r>
            <a:r>
              <a:rPr lang="en-US" sz="1600" dirty="0" smtClean="0"/>
              <a:t>in Saccharomyces cerevisiae. </a:t>
            </a:r>
            <a:r>
              <a:rPr lang="en-US" sz="1600" i="1" dirty="0" smtClean="0"/>
              <a:t>Nucleic Acids Res</a:t>
            </a:r>
            <a:r>
              <a:rPr lang="en-US" sz="1600" dirty="0" smtClean="0"/>
              <a:t>. 35(1) 2007.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9670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9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Submit: A simple explanation (1-2 lines) why it is useful</a:t>
            </a:r>
          </a:p>
          <a:p>
            <a:r>
              <a:rPr lang="en-US" dirty="0" smtClean="0"/>
              <a:t>Hint: Consider multiple hypothesis testing</a:t>
            </a:r>
          </a:p>
          <a:p>
            <a:r>
              <a:rPr lang="en-US" dirty="0" smtClean="0"/>
              <a:t>(i.e. testing n terms)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980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10 +11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Q10 </a:t>
            </a:r>
            <a:r>
              <a:rPr lang="en-US" dirty="0" err="1" smtClean="0"/>
              <a:t>Bind_map</a:t>
            </a:r>
            <a:r>
              <a:rPr lang="en-US" dirty="0" smtClean="0"/>
              <a:t> may be useful.</a:t>
            </a:r>
          </a:p>
          <a:p>
            <a:r>
              <a:rPr lang="en-US" dirty="0" smtClean="0"/>
              <a:t>For Q11 Store the gene symbols</a:t>
            </a:r>
            <a:r>
              <a:rPr lang="en-US" dirty="0" smtClean="0"/>
              <a:t> </a:t>
            </a:r>
          </a:p>
          <a:p>
            <a:r>
              <a:rPr lang="en-US" dirty="0" smtClean="0"/>
              <a:t>Provide</a:t>
            </a:r>
            <a:endParaRPr lang="en-US" dirty="0" smtClean="0"/>
          </a:p>
          <a:p>
            <a:r>
              <a:rPr lang="en-US" dirty="0" smtClean="0"/>
              <a:t>Significant </a:t>
            </a:r>
            <a:r>
              <a:rPr lang="en-US" dirty="0" smtClean="0"/>
              <a:t>GO Terms </a:t>
            </a:r>
          </a:p>
        </p:txBody>
      </p:sp>
    </p:spTree>
    <p:extLst>
      <p:ext uri="{BB962C8B-B14F-4D97-AF65-F5344CB8AC3E}">
        <p14:creationId xmlns:p14="http://schemas.microsoft.com/office/powerpoint/2010/main" val="4018385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  <a:p>
            <a:r>
              <a:rPr lang="en-US" dirty="0"/>
              <a:t>Helpful link: </a:t>
            </a:r>
            <a:endParaRPr lang="en-AU" dirty="0"/>
          </a:p>
          <a:p>
            <a:r>
              <a:rPr lang="en-US" u="sng" dirty="0">
                <a:hlinkClick r:id="rId2"/>
              </a:rPr>
              <a:t>http://www.yeastgenome.org/cgi-bin/locus.fpl?locus=abf1</a:t>
            </a:r>
            <a:endParaRPr lang="en-AU" dirty="0"/>
          </a:p>
          <a:p>
            <a:r>
              <a:rPr lang="en-US" dirty="0" smtClean="0"/>
              <a:t>Use </a:t>
            </a:r>
            <a:r>
              <a:rPr lang="en-US" dirty="0" err="1"/>
              <a:t>get_GO_description</a:t>
            </a:r>
            <a:r>
              <a:rPr lang="en-AU" dirty="0"/>
              <a:t> 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2458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Differential expression: Identify targets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57" y="1809003"/>
            <a:ext cx="3715696" cy="453295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64757" y="2959100"/>
            <a:ext cx="3234143" cy="132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7200" y="4949624"/>
            <a:ext cx="3923253" cy="1895676"/>
            <a:chOff x="457200" y="4949624"/>
            <a:chExt cx="3923253" cy="1895676"/>
          </a:xfrm>
        </p:grpSpPr>
        <p:sp>
          <p:nvSpPr>
            <p:cNvPr id="6" name="Rectangle 5"/>
            <p:cNvSpPr/>
            <p:nvPr/>
          </p:nvSpPr>
          <p:spPr>
            <a:xfrm>
              <a:off x="457200" y="5524500"/>
              <a:ext cx="3234143" cy="132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76501" y="4949624"/>
              <a:ext cx="1903952" cy="132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91100" y="4368800"/>
            <a:ext cx="3695701" cy="2328198"/>
            <a:chOff x="4723734" y="2393950"/>
            <a:chExt cx="3963066" cy="2766238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7754607" y="3387310"/>
              <a:ext cx="0" cy="146182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953000" y="2912338"/>
              <a:ext cx="450850" cy="621154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5607050" y="2912338"/>
              <a:ext cx="984250" cy="621154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32685" y="2393950"/>
              <a:ext cx="1810807" cy="518388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/>
          </p:nvCxnSpPr>
          <p:spPr>
            <a:xfrm>
              <a:off x="7748257" y="3399233"/>
              <a:ext cx="2832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832685" y="3533492"/>
              <a:ext cx="38541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403850" y="3256493"/>
              <a:ext cx="255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?</a:t>
              </a:r>
              <a:endParaRPr lang="en-US" sz="12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723734" y="3587750"/>
              <a:ext cx="3198823" cy="1572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latin typeface="Consolas"/>
                  <a:cs typeface="Consolas"/>
                </a:rPr>
                <a:t>&gt;</a:t>
              </a:r>
              <a:r>
                <a:rPr lang="en-US" sz="800" dirty="0" smtClean="0">
                  <a:latin typeface="Consolas"/>
                  <a:cs typeface="Consolas"/>
                </a:rPr>
                <a:t>YAL067W</a:t>
              </a:r>
            </a:p>
            <a:p>
              <a:r>
                <a:rPr lang="en-US" sz="800" dirty="0" smtClean="0">
                  <a:latin typeface="Consolas"/>
                  <a:cs typeface="Consolas"/>
                </a:rPr>
                <a:t>AGAGTACTGTTTTATGGCGCTTATGTGTATTCGTATGCGCAGAATGTGGG</a:t>
              </a:r>
              <a:endParaRPr lang="en-US" sz="800" dirty="0">
                <a:latin typeface="Consolas"/>
                <a:cs typeface="Consolas"/>
              </a:endParaRPr>
            </a:p>
            <a:p>
              <a:r>
                <a:rPr lang="en-US" sz="800" dirty="0" smtClean="0">
                  <a:latin typeface="Consolas"/>
                  <a:cs typeface="Consolas"/>
                </a:rPr>
                <a:t>&gt;YPL242C</a:t>
              </a:r>
            </a:p>
            <a:p>
              <a:r>
                <a:rPr lang="en-US" sz="800" dirty="0" smtClean="0">
                  <a:latin typeface="Consolas"/>
                  <a:cs typeface="Consolas"/>
                </a:rPr>
                <a:t>AAAACTTATTGCACCAGTTCAATTATATGTAACAAGGTGGTGCAAAAACA</a:t>
              </a:r>
              <a:endParaRPr lang="en-US" sz="800" dirty="0">
                <a:latin typeface="Consolas"/>
                <a:cs typeface="Consolas"/>
              </a:endParaRPr>
            </a:p>
            <a:p>
              <a:r>
                <a:rPr lang="en-US" sz="800" dirty="0" smtClean="0">
                  <a:latin typeface="Consolas"/>
                  <a:cs typeface="Consolas"/>
                </a:rPr>
                <a:t>&gt;YPR018W</a:t>
              </a:r>
            </a:p>
            <a:p>
              <a:r>
                <a:rPr lang="en-US" sz="800" dirty="0" smtClean="0">
                  <a:latin typeface="Consolas"/>
                  <a:cs typeface="Consolas"/>
                </a:rPr>
                <a:t>TATGTTTTAGTGAACCTCAAGACAGAAGAGAATCGAAAGGAAAAGGGAAA</a:t>
              </a:r>
              <a:endParaRPr lang="en-US" sz="800" dirty="0">
                <a:latin typeface="Consolas"/>
                <a:cs typeface="Consolas"/>
              </a:endParaRPr>
            </a:p>
            <a:p>
              <a:r>
                <a:rPr lang="en-US" sz="800" dirty="0" smtClean="0">
                  <a:latin typeface="Consolas"/>
                  <a:cs typeface="Consolas"/>
                </a:rPr>
                <a:t>&gt;YAL065C</a:t>
              </a:r>
            </a:p>
            <a:p>
              <a:r>
                <a:rPr lang="en-US" sz="800" dirty="0" smtClean="0">
                  <a:latin typeface="Consolas"/>
                  <a:cs typeface="Consolas"/>
                </a:rPr>
                <a:t>ATCCAACATGGAGGCCACAGACTACGAATGAAGAGTCTGTCAGCTCTAAA</a:t>
              </a:r>
              <a:endParaRPr lang="en-US" sz="800" dirty="0">
                <a:latin typeface="Consolas"/>
                <a:cs typeface="Consolas"/>
              </a:endParaRPr>
            </a:p>
            <a:p>
              <a:r>
                <a:rPr lang="en-US" sz="800" dirty="0">
                  <a:latin typeface="Consolas"/>
                  <a:cs typeface="Consolas"/>
                </a:rPr>
                <a:t>&gt;YAL064W-</a:t>
              </a:r>
              <a:r>
                <a:rPr lang="en-US" sz="800" dirty="0" smtClean="0">
                  <a:latin typeface="Consolas"/>
                  <a:cs typeface="Consolas"/>
                </a:rPr>
                <a:t>B</a:t>
              </a:r>
            </a:p>
            <a:p>
              <a:r>
                <a:rPr lang="en-US" sz="800" dirty="0" smtClean="0">
                  <a:latin typeface="Consolas"/>
                  <a:cs typeface="Consolas"/>
                </a:rPr>
                <a:t>TTGGATAGACCGTAACAACATCATTCACAGTAGCCGTGGCCGTCGAAACA</a:t>
              </a:r>
              <a:endParaRPr lang="en-US" sz="800" dirty="0">
                <a:latin typeface="Consolas"/>
                <a:cs typeface="Consolas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520700" y="4002557"/>
            <a:ext cx="8623300" cy="2830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308101" y="3098800"/>
            <a:ext cx="1155700" cy="1054100"/>
          </a:xfrm>
          <a:prstGeom prst="ellipse">
            <a:avLst/>
          </a:prstGeom>
          <a:solidFill>
            <a:srgbClr val="3366FF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701" y="1417637"/>
            <a:ext cx="1688642" cy="335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4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DNA binding: Identify targets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57" y="1809003"/>
            <a:ext cx="3715696" cy="453295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64757" y="2959100"/>
            <a:ext cx="3234143" cy="132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7200" y="4949624"/>
            <a:ext cx="3923253" cy="1895676"/>
            <a:chOff x="457200" y="4949624"/>
            <a:chExt cx="3923253" cy="1895676"/>
          </a:xfrm>
        </p:grpSpPr>
        <p:sp>
          <p:nvSpPr>
            <p:cNvPr id="6" name="Rectangle 5"/>
            <p:cNvSpPr/>
            <p:nvPr/>
          </p:nvSpPr>
          <p:spPr>
            <a:xfrm>
              <a:off x="457200" y="5524500"/>
              <a:ext cx="3234143" cy="132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76501" y="4949624"/>
              <a:ext cx="1903952" cy="132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701" y="1417638"/>
            <a:ext cx="1285848" cy="255255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68300" y="1257300"/>
            <a:ext cx="8623300" cy="2882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485899" y="5614686"/>
            <a:ext cx="787401" cy="7620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000500" y="3238500"/>
            <a:ext cx="4686301" cy="3123769"/>
            <a:chOff x="4723734" y="2393950"/>
            <a:chExt cx="3963066" cy="2498509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7754607" y="3387310"/>
              <a:ext cx="0" cy="146182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953000" y="2912338"/>
              <a:ext cx="450850" cy="621154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5607050" y="2912338"/>
              <a:ext cx="984250" cy="621154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32685" y="2393950"/>
              <a:ext cx="1810807" cy="518388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/>
          </p:nvCxnSpPr>
          <p:spPr>
            <a:xfrm>
              <a:off x="7748257" y="3399233"/>
              <a:ext cx="2832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832685" y="3533492"/>
              <a:ext cx="38541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403850" y="3256493"/>
              <a:ext cx="255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?</a:t>
              </a:r>
              <a:endParaRPr lang="en-US" sz="12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723734" y="3587750"/>
              <a:ext cx="3198823" cy="13047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Consolas"/>
                  <a:cs typeface="Consolas"/>
                </a:rPr>
                <a:t>&gt;</a:t>
              </a:r>
              <a:r>
                <a:rPr lang="en-US" sz="1000" dirty="0" smtClean="0">
                  <a:latin typeface="Consolas"/>
                  <a:cs typeface="Consolas"/>
                </a:rPr>
                <a:t>YAL067W</a:t>
              </a:r>
            </a:p>
            <a:p>
              <a:r>
                <a:rPr lang="en-US" sz="1000" dirty="0" smtClean="0">
                  <a:latin typeface="Consolas"/>
                  <a:cs typeface="Consolas"/>
                </a:rPr>
                <a:t>AGAGTACTGTTTTATGGCGCTTATGTGTATTCGTATGCGCAGAATGTGGG</a:t>
              </a:r>
              <a:endParaRPr lang="en-US" sz="1000" dirty="0">
                <a:latin typeface="Consolas"/>
                <a:cs typeface="Consolas"/>
              </a:endParaRPr>
            </a:p>
            <a:p>
              <a:r>
                <a:rPr lang="en-US" sz="1000" dirty="0" smtClean="0">
                  <a:latin typeface="Consolas"/>
                  <a:cs typeface="Consolas"/>
                </a:rPr>
                <a:t>&gt;YPL242C</a:t>
              </a:r>
            </a:p>
            <a:p>
              <a:r>
                <a:rPr lang="en-US" sz="1000" dirty="0" smtClean="0">
                  <a:latin typeface="Consolas"/>
                  <a:cs typeface="Consolas"/>
                </a:rPr>
                <a:t>AAAACTTATTGCACCAGTTCAATTATATGTAACAAGGTGGTGCAAAAACA</a:t>
              </a:r>
              <a:endParaRPr lang="en-US" sz="1000" dirty="0">
                <a:latin typeface="Consolas"/>
                <a:cs typeface="Consolas"/>
              </a:endParaRPr>
            </a:p>
            <a:p>
              <a:r>
                <a:rPr lang="en-US" sz="1000" dirty="0" smtClean="0">
                  <a:latin typeface="Consolas"/>
                  <a:cs typeface="Consolas"/>
                </a:rPr>
                <a:t>&gt;YPR018W</a:t>
              </a:r>
            </a:p>
            <a:p>
              <a:r>
                <a:rPr lang="en-US" sz="1000" dirty="0" smtClean="0">
                  <a:latin typeface="Consolas"/>
                  <a:cs typeface="Consolas"/>
                </a:rPr>
                <a:t>TATGTTTTAGTGAACCTCAAGACAGAAGAGAATCGAAAGGAAAAGGGAAA</a:t>
              </a:r>
              <a:endParaRPr lang="en-US" sz="1000" dirty="0">
                <a:latin typeface="Consolas"/>
                <a:cs typeface="Consolas"/>
              </a:endParaRPr>
            </a:p>
            <a:p>
              <a:r>
                <a:rPr lang="en-US" sz="1000" dirty="0" smtClean="0">
                  <a:latin typeface="Consolas"/>
                  <a:cs typeface="Consolas"/>
                </a:rPr>
                <a:t>&gt;YAL065C</a:t>
              </a:r>
            </a:p>
            <a:p>
              <a:r>
                <a:rPr lang="en-US" sz="1000" dirty="0" smtClean="0">
                  <a:latin typeface="Consolas"/>
                  <a:cs typeface="Consolas"/>
                </a:rPr>
                <a:t>ATCCAACATGGAGGCCACAGACTACGAATGAAGAGTCTGTCAGCTCTAAA</a:t>
              </a:r>
              <a:endParaRPr lang="en-US" sz="1000" dirty="0">
                <a:latin typeface="Consolas"/>
                <a:cs typeface="Consolas"/>
              </a:endParaRPr>
            </a:p>
            <a:p>
              <a:r>
                <a:rPr lang="en-US" sz="1000" dirty="0">
                  <a:latin typeface="Consolas"/>
                  <a:cs typeface="Consolas"/>
                </a:rPr>
                <a:t>&gt;YAL064W-</a:t>
              </a:r>
              <a:r>
                <a:rPr lang="en-US" sz="1000" dirty="0" smtClean="0">
                  <a:latin typeface="Consolas"/>
                  <a:cs typeface="Consolas"/>
                </a:rPr>
                <a:t>B</a:t>
              </a:r>
            </a:p>
            <a:p>
              <a:r>
                <a:rPr lang="en-US" sz="1000" dirty="0" smtClean="0">
                  <a:latin typeface="Consolas"/>
                  <a:cs typeface="Consolas"/>
                </a:rPr>
                <a:t>TTGGATAGACCGTAACAACATCATTCACAGTAGCCGTGGCCGTCGAAACA</a:t>
              </a:r>
              <a:endParaRPr lang="en-US" sz="1000" dirty="0">
                <a:latin typeface="Consolas"/>
                <a:cs typeface="Consola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981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Fishers Exact Test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45277"/>
          </a:xfrm>
        </p:spPr>
        <p:txBody>
          <a:bodyPr/>
          <a:lstStyle/>
          <a:p>
            <a:r>
              <a:rPr lang="en-AU" dirty="0"/>
              <a:t>Q</a:t>
            </a:r>
            <a:r>
              <a:rPr lang="en-AU" smtClean="0"/>
              <a:t>uantify </a:t>
            </a:r>
            <a:r>
              <a:rPr lang="en-AU" dirty="0"/>
              <a:t>statistical significance of an association between </a:t>
            </a:r>
            <a:r>
              <a:rPr lang="en-AU" dirty="0" smtClean="0"/>
              <a:t>two properties </a:t>
            </a:r>
          </a:p>
          <a:p>
            <a:r>
              <a:rPr lang="en-US" dirty="0" smtClean="0"/>
              <a:t>Used gene set enrichment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630800"/>
              </p:ext>
            </p:extLst>
          </p:nvPr>
        </p:nvGraphicFramePr>
        <p:xfrm>
          <a:off x="1347149" y="3776101"/>
          <a:ext cx="60960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 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Does not have 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Row 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 gene set of interest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a+b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 in gene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c+d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 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a+c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b+d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a+b+c+d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17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α or significance level – a probability which is fixed in advance of making the hypothesis test.</a:t>
            </a:r>
          </a:p>
          <a:p>
            <a:r>
              <a:rPr lang="en-US" dirty="0" smtClean="0"/>
              <a:t>If the observed p-value is smaller than the significance level then the null hypothesis is rejected.</a:t>
            </a:r>
          </a:p>
          <a:p>
            <a:r>
              <a:rPr lang="en-US" dirty="0" smtClean="0"/>
              <a:t>Null </a:t>
            </a:r>
            <a:r>
              <a:rPr lang="en-US" dirty="0" smtClean="0"/>
              <a:t>hypothesis</a:t>
            </a:r>
          </a:p>
          <a:p>
            <a:endParaRPr lang="en-US" dirty="0" smtClean="0"/>
          </a:p>
          <a:p>
            <a:r>
              <a:rPr lang="en-US" dirty="0" smtClean="0"/>
              <a:t>"Drug x is not indicative of chaperone regulator </a:t>
            </a:r>
            <a:r>
              <a:rPr lang="en-US" dirty="0" smtClean="0"/>
              <a:t>activity”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6765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 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24" y="1181982"/>
            <a:ext cx="5273827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import</a:t>
            </a:r>
            <a:r>
              <a:rPr lang="en-US" sz="2000" dirty="0" smtClean="0"/>
              <a:t> stats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# 2 genes are annotated as negatives </a:t>
            </a:r>
          </a:p>
          <a:p>
            <a:pPr marL="0" indent="0">
              <a:buNone/>
            </a:pPr>
            <a:r>
              <a:rPr lang="en-US" sz="2000" dirty="0" smtClean="0"/>
              <a:t>c=2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#14 genes in our negative set</a:t>
            </a:r>
          </a:p>
          <a:p>
            <a:pPr marL="0" indent="0">
              <a:buNone/>
            </a:pPr>
            <a:r>
              <a:rPr lang="en-US" sz="2000" dirty="0" smtClean="0"/>
              <a:t>d= 14 -2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# Positive set of genes </a:t>
            </a:r>
          </a:p>
          <a:p>
            <a:pPr marL="0" indent="0">
              <a:buNone/>
            </a:pPr>
            <a:r>
              <a:rPr lang="en-US" sz="2000" dirty="0" smtClean="0"/>
              <a:t>Positives = </a:t>
            </a:r>
            <a:r>
              <a:rPr lang="en-US" sz="2000" dirty="0" smtClean="0">
                <a:solidFill>
                  <a:srgbClr val="660066"/>
                </a:solidFill>
              </a:rPr>
              <a:t>set</a:t>
            </a:r>
            <a:r>
              <a:rPr lang="en-US" sz="2000" dirty="0" smtClean="0"/>
              <a:t>({</a:t>
            </a:r>
            <a:r>
              <a:rPr lang="en-US" sz="2000" dirty="0" smtClean="0">
                <a:solidFill>
                  <a:srgbClr val="008000"/>
                </a:solidFill>
              </a:rPr>
              <a:t>"YPL106C", "YOL081W", "YOR027W", "YOR299W", "YNL006W", "YNL007C", "YLL039C", "YLR216C"</a:t>
            </a:r>
            <a:r>
              <a:rPr lang="en-US" sz="2000" dirty="0" smtClean="0"/>
              <a:t>})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# Genes annotated with GO Term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has_property</a:t>
            </a:r>
            <a:r>
              <a:rPr lang="en-US" sz="2000" dirty="0" smtClean="0"/>
              <a:t>=</a:t>
            </a:r>
            <a:r>
              <a:rPr lang="en-US" sz="2000" dirty="0" smtClean="0">
                <a:solidFill>
                  <a:srgbClr val="660066"/>
                </a:solidFill>
              </a:rPr>
              <a:t>set</a:t>
            </a:r>
            <a:r>
              <a:rPr lang="en-US" sz="2000" dirty="0" smtClean="0"/>
              <a:t>({</a:t>
            </a:r>
            <a:r>
              <a:rPr lang="en-US" sz="2000" dirty="0" smtClean="0">
                <a:solidFill>
                  <a:srgbClr val="008000"/>
                </a:solidFill>
              </a:rPr>
              <a:t>"YER048C", "YIL016W", "YLR090W", "YOR027W", "YMR161W", "YNL064C", "YNL281W", "YDR214W", "YPL106C", "YNL007C", "YNL227C"</a:t>
            </a:r>
            <a:r>
              <a:rPr lang="en-US" sz="2000" dirty="0" smtClean="0"/>
              <a:t>})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# We need to overlap Positives and </a:t>
            </a:r>
            <a:r>
              <a:rPr lang="en-US" sz="2000" dirty="0" err="1" smtClean="0">
                <a:solidFill>
                  <a:srgbClr val="FF0000"/>
                </a:solidFill>
              </a:rPr>
              <a:t>has_property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a= # Fill me in here 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5535651" y="1860287"/>
            <a:ext cx="384595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#number of positives-a</a:t>
            </a:r>
          </a:p>
          <a:p>
            <a:r>
              <a:rPr lang="en-US" sz="2000" dirty="0" smtClean="0"/>
              <a:t>b= Fill me in here  </a:t>
            </a:r>
          </a:p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Print</a:t>
            </a:r>
            <a:r>
              <a:rPr lang="en-US" sz="2000" dirty="0" smtClean="0"/>
              <a:t> </a:t>
            </a:r>
            <a:r>
              <a:rPr lang="en-US" sz="2000" dirty="0" smtClean="0"/>
              <a:t>b </a:t>
            </a:r>
          </a:p>
          <a:p>
            <a:r>
              <a:rPr lang="en-US" sz="2000" dirty="0" err="1" smtClean="0"/>
              <a:t>pval</a:t>
            </a:r>
            <a:r>
              <a:rPr lang="en-US" sz="2000" dirty="0" smtClean="0"/>
              <a:t> = </a:t>
            </a:r>
            <a:r>
              <a:rPr lang="en-US" sz="2000" dirty="0" err="1" smtClean="0"/>
              <a:t>stats.getFETpval</a:t>
            </a:r>
            <a:r>
              <a:rPr lang="en-US" sz="2000" dirty="0" smtClean="0"/>
              <a:t>(a, b, c, d, left=False)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print</a:t>
            </a:r>
            <a:r>
              <a:rPr lang="en-US" sz="2000" dirty="0" smtClean="0"/>
              <a:t> </a:t>
            </a:r>
            <a:r>
              <a:rPr lang="en-US" sz="2000" dirty="0" err="1" smtClean="0"/>
              <a:t>pval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2255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the p-value and the significance level you are using. </a:t>
            </a:r>
          </a:p>
          <a:p>
            <a:r>
              <a:rPr lang="en-US" dirty="0" smtClean="0"/>
              <a:t>And a statement (reject or not reject null hypothesis)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307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seqs</a:t>
            </a:r>
            <a:r>
              <a:rPr lang="en-US" dirty="0" smtClean="0"/>
              <a:t>=</a:t>
            </a:r>
            <a:r>
              <a:rPr lang="en-US" dirty="0" err="1" smtClean="0"/>
              <a:t>readFastaFile</a:t>
            </a:r>
            <a:r>
              <a:rPr lang="en-US" dirty="0" smtClean="0"/>
              <a:t>("</a:t>
            </a:r>
            <a:r>
              <a:rPr lang="en-US" dirty="0" err="1" smtClean="0"/>
              <a:t>yeast_promoters.fa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print 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seqs</a:t>
            </a:r>
            <a:r>
              <a:rPr lang="en-US" dirty="0" smtClean="0"/>
              <a:t>)</a:t>
            </a:r>
          </a:p>
          <a:p>
            <a:r>
              <a:rPr lang="en-US" dirty="0" smtClean="0"/>
              <a:t>Hint: look at SCPD as a </a:t>
            </a:r>
            <a:r>
              <a:rPr lang="en-US" smtClean="0"/>
              <a:t>source </a:t>
            </a:r>
            <a:endParaRPr lang="en-US" smtClean="0"/>
          </a:p>
          <a:p>
            <a:r>
              <a:rPr lang="en-US" smtClean="0"/>
              <a:t>1</a:t>
            </a:r>
            <a:r>
              <a:rPr lang="en-US" dirty="0" smtClean="0"/>
              <a:t>-2 lines (How they are biologically sensible)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02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3990</TotalTime>
  <Words>979</Words>
  <Application>Microsoft Macintosh PowerPoint</Application>
  <PresentationFormat>On-screen Show (4:3)</PresentationFormat>
  <Paragraphs>159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Prac9: Background</vt:lpstr>
      <vt:lpstr>Bioinformatics: Identify targets</vt:lpstr>
      <vt:lpstr>Differential expression: Identify targets</vt:lpstr>
      <vt:lpstr>DNA binding: Identify targets</vt:lpstr>
      <vt:lpstr>Fishers Exact Test </vt:lpstr>
      <vt:lpstr>Exercise 1 </vt:lpstr>
      <vt:lpstr>Exercise 1 Code </vt:lpstr>
      <vt:lpstr>Exercise 1</vt:lpstr>
      <vt:lpstr>Exercise 2  </vt:lpstr>
      <vt:lpstr>Exercise 3 </vt:lpstr>
      <vt:lpstr>Exercise 3 </vt:lpstr>
      <vt:lpstr>Exercise 5 code </vt:lpstr>
      <vt:lpstr>Exercise 5</vt:lpstr>
      <vt:lpstr>Exercise 5 </vt:lpstr>
      <vt:lpstr>Abf1 SOFT file </vt:lpstr>
      <vt:lpstr>Exercise 6 </vt:lpstr>
      <vt:lpstr>Exercise 7 </vt:lpstr>
      <vt:lpstr>Exercise 8 </vt:lpstr>
      <vt:lpstr>Exercise 8 cont’d</vt:lpstr>
      <vt:lpstr>Exercise 9 </vt:lpstr>
      <vt:lpstr>Exercise 10 +11</vt:lpstr>
      <vt:lpstr>Exercise 12</vt:lpstr>
    </vt:vector>
  </TitlesOfParts>
  <Company>UQ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Mikael Boden</dc:creator>
  <cp:lastModifiedBy>Samir Lal</cp:lastModifiedBy>
  <cp:revision>25</cp:revision>
  <dcterms:created xsi:type="dcterms:W3CDTF">2012-05-02T22:47:13Z</dcterms:created>
  <dcterms:modified xsi:type="dcterms:W3CDTF">2014-05-25T07:55:06Z</dcterms:modified>
</cp:coreProperties>
</file>