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C59F41C3-99D6-4FC2-A038-45455A85F53D}" type="datetimeFigureOut">
              <a:rPr lang="fr-FR" smtClean="0"/>
              <a:t>18/01/2022</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738479A7-1634-454F-8DBC-833D1E1405FD}"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59F41C3-99D6-4FC2-A038-45455A85F53D}" type="datetimeFigureOut">
              <a:rPr lang="fr-FR" smtClean="0"/>
              <a:t>18/01/2022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8479A7-1634-454F-8DBC-833D1E1405F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59F41C3-99D6-4FC2-A038-45455A85F53D}" type="datetimeFigureOut">
              <a:rPr lang="fr-FR" smtClean="0"/>
              <a:t>18/01/2022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8479A7-1634-454F-8DBC-833D1E1405FD}"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59F41C3-99D6-4FC2-A038-45455A85F53D}" type="datetimeFigureOut">
              <a:rPr lang="fr-FR" smtClean="0"/>
              <a:t>18/01/2022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8479A7-1634-454F-8DBC-833D1E1405FD}"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C59F41C3-99D6-4FC2-A038-45455A85F53D}" type="datetimeFigureOut">
              <a:rPr lang="fr-FR" smtClean="0"/>
              <a:t>18/01/2022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38479A7-1634-454F-8DBC-833D1E1405FD}"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59F41C3-99D6-4FC2-A038-45455A85F53D}" type="datetimeFigureOut">
              <a:rPr lang="fr-FR" smtClean="0"/>
              <a:t>18/01/2022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38479A7-1634-454F-8DBC-833D1E1405FD}"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C59F41C3-99D6-4FC2-A038-45455A85F53D}" type="datetimeFigureOut">
              <a:rPr lang="fr-FR" smtClean="0"/>
              <a:t>18/01/2022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38479A7-1634-454F-8DBC-833D1E1405FD}"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59F41C3-99D6-4FC2-A038-45455A85F53D}" type="datetimeFigureOut">
              <a:rPr lang="fr-FR" smtClean="0"/>
              <a:t>18/01/2022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38479A7-1634-454F-8DBC-833D1E1405FD}"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59F41C3-99D6-4FC2-A038-45455A85F53D}" type="datetimeFigureOut">
              <a:rPr lang="fr-FR" smtClean="0"/>
              <a:t>18/01/2022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38479A7-1634-454F-8DBC-833D1E1405F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59F41C3-99D6-4FC2-A038-45455A85F53D}" type="datetimeFigureOut">
              <a:rPr lang="fr-FR" smtClean="0"/>
              <a:t>18/01/2022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38479A7-1634-454F-8DBC-833D1E1405FD}"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C59F41C3-99D6-4FC2-A038-45455A85F53D}" type="datetimeFigureOut">
              <a:rPr lang="fr-FR" smtClean="0"/>
              <a:t>18/01/2022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738479A7-1634-454F-8DBC-833D1E1405FD}" type="slidenum">
              <a:rPr lang="fr-FR" smtClean="0"/>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59F41C3-99D6-4FC2-A038-45455A85F53D}" type="datetimeFigureOut">
              <a:rPr lang="fr-FR" smtClean="0"/>
              <a:t>18/01/2022</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38479A7-1634-454F-8DBC-833D1E1405FD}" type="slidenum">
              <a:rPr lang="fr-FR" smtClean="0"/>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p:cNvSpPr>
            <a:spLocks noGrp="1"/>
          </p:cNvSpPr>
          <p:nvPr>
            <p:ph type="subTitle" idx="1"/>
          </p:nvPr>
        </p:nvSpPr>
        <p:spPr>
          <a:xfrm>
            <a:off x="1771600" y="4005064"/>
            <a:ext cx="6400800" cy="432048"/>
          </a:xfrm>
        </p:spPr>
        <p:txBody>
          <a:bodyPr>
            <a:normAutofit fontScale="77500" lnSpcReduction="20000"/>
          </a:bodyPr>
          <a:lstStyle/>
          <a:p>
            <a:r>
              <a:rPr lang="fr-FR" sz="3300" b="1" dirty="0" smtClean="0">
                <a:solidFill>
                  <a:schemeClr val="bg1">
                    <a:lumMod val="95000"/>
                    <a:lumOff val="5000"/>
                  </a:schemeClr>
                </a:solidFill>
                <a:latin typeface="Comic Sans MS" pitchFamily="66" charset="0"/>
              </a:rPr>
              <a:t>Directed by : Yassin Kaabi</a:t>
            </a:r>
          </a:p>
          <a:p>
            <a:endParaRPr lang="fr-FR" dirty="0"/>
          </a:p>
        </p:txBody>
      </p:sp>
      <p:sp>
        <p:nvSpPr>
          <p:cNvPr id="5" name="Titre 1"/>
          <p:cNvSpPr txBox="1">
            <a:spLocks noGrp="1"/>
          </p:cNvSpPr>
          <p:nvPr>
            <p:ph type="ctrTitle"/>
          </p:nvPr>
        </p:nvSpPr>
        <p:spPr>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chor="ctr">
            <a:normAutofit/>
          </a:bodyPr>
          <a:lstStyle/>
          <a:p>
            <a:pPr lvl="0" algn="l">
              <a:defRPr/>
            </a:pPr>
            <a:r>
              <a:rPr kumimoji="0" lang="fr-FR" sz="4400" b="1" i="0" u="none" strike="noStrike" kern="1200" normalizeH="0" baseline="0" noProof="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Impact" pitchFamily="34" charset="0"/>
                <a:ea typeface="+mj-ea"/>
                <a:cs typeface="+mj-cs"/>
              </a:rPr>
              <a:t>Presentation for each of the RDBMS and their functionalities</a:t>
            </a:r>
            <a:endParaRPr kumimoji="0" lang="en-US" sz="4400" b="1" i="0" u="none" strike="noStrike" kern="120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Impact" pitchFamily="34" charset="0"/>
              <a:ea typeface="+mj-ea"/>
              <a:cs typeface="+mj-cs"/>
            </a:endParaRPr>
          </a:p>
        </p:txBody>
      </p:sp>
    </p:spTree>
  </p:cSld>
  <p:clrMapOvr>
    <a:masterClrMapping/>
  </p:clrMapOvr>
  <p:transition>
    <p:cut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0872" y="188640"/>
            <a:ext cx="8229600" cy="1143000"/>
          </a:xfrm>
        </p:spPr>
        <p:txBody>
          <a:bodyPr>
            <a:normAutofit fontScale="90000"/>
          </a:bodyPr>
          <a:lstStyle/>
          <a:p>
            <a:r>
              <a:rPr lang="fr-FR" sz="4000" dirty="0"/>
              <a:t>What is MySQL?</a:t>
            </a:r>
            <a:br>
              <a:rPr lang="fr-FR" sz="4000" dirty="0"/>
            </a:br>
            <a:endParaRPr lang="fr-FR" sz="4000" dirty="0"/>
          </a:p>
        </p:txBody>
      </p:sp>
      <p:sp>
        <p:nvSpPr>
          <p:cNvPr id="3" name="Espace réservé du contenu 2"/>
          <p:cNvSpPr>
            <a:spLocks noGrp="1"/>
          </p:cNvSpPr>
          <p:nvPr>
            <p:ph idx="1"/>
          </p:nvPr>
        </p:nvSpPr>
        <p:spPr>
          <a:xfrm>
            <a:off x="457200" y="908720"/>
            <a:ext cx="8229600" cy="5688632"/>
          </a:xfrm>
        </p:spPr>
        <p:txBody>
          <a:bodyPr>
            <a:normAutofit lnSpcReduction="10000"/>
          </a:bodyPr>
          <a:lstStyle/>
          <a:p>
            <a:pPr>
              <a:buNone/>
            </a:pPr>
            <a:r>
              <a:rPr lang="en-US" sz="1800" dirty="0" smtClean="0"/>
              <a:t>	MySQL </a:t>
            </a:r>
            <a:r>
              <a:rPr lang="en-US" sz="1800" dirty="0"/>
              <a:t>is a relational database management system (RDBMS) based on the SQL (Structured Query Language) queries. It is one of the most popular languages for accessing and managing the records in the table. MySQL is open-source and free software under the GNU license. Oracle Company supports it</a:t>
            </a:r>
            <a:r>
              <a:rPr lang="en-US" sz="1800" dirty="0" smtClean="0"/>
              <a:t>.</a:t>
            </a:r>
          </a:p>
          <a:p>
            <a:pPr>
              <a:buNone/>
            </a:pPr>
            <a:endParaRPr lang="en-US" sz="1800" dirty="0"/>
          </a:p>
          <a:p>
            <a:pPr>
              <a:buNone/>
            </a:pPr>
            <a:r>
              <a:rPr lang="en-US" sz="1800" b="1" dirty="0" smtClean="0"/>
              <a:t>	The </a:t>
            </a:r>
            <a:r>
              <a:rPr lang="en-US" sz="1800" b="1" dirty="0"/>
              <a:t>following are the most important features of MySQL:</a:t>
            </a:r>
          </a:p>
          <a:p>
            <a:r>
              <a:rPr lang="fr-FR" sz="1800" dirty="0"/>
              <a:t>Easy to </a:t>
            </a:r>
            <a:r>
              <a:rPr lang="fr-FR" sz="1800" dirty="0" smtClean="0"/>
              <a:t>use</a:t>
            </a:r>
            <a:endParaRPr lang="fr-FR" sz="1800" dirty="0"/>
          </a:p>
          <a:p>
            <a:r>
              <a:rPr lang="fr-FR" sz="1800" dirty="0" smtClean="0"/>
              <a:t>It is secure</a:t>
            </a:r>
            <a:endParaRPr lang="fr-FR" sz="1800" dirty="0"/>
          </a:p>
          <a:p>
            <a:r>
              <a:rPr lang="en-US" sz="1800" dirty="0"/>
              <a:t>Client/ Server Architecture</a:t>
            </a:r>
          </a:p>
          <a:p>
            <a:r>
              <a:rPr lang="fr-FR" sz="1800" dirty="0" smtClean="0"/>
              <a:t>Free </a:t>
            </a:r>
            <a:r>
              <a:rPr lang="fr-FR" sz="1800" dirty="0"/>
              <a:t>to download</a:t>
            </a:r>
          </a:p>
          <a:p>
            <a:r>
              <a:rPr lang="fr-FR" sz="1800" dirty="0"/>
              <a:t>It is </a:t>
            </a:r>
            <a:r>
              <a:rPr lang="fr-FR" sz="1800" dirty="0" smtClean="0"/>
              <a:t>scalable</a:t>
            </a:r>
          </a:p>
          <a:p>
            <a:r>
              <a:rPr lang="fr-FR" sz="1800" dirty="0" smtClean="0"/>
              <a:t>Speed</a:t>
            </a:r>
          </a:p>
          <a:p>
            <a:r>
              <a:rPr lang="fr-FR" sz="1800" dirty="0"/>
              <a:t>High </a:t>
            </a:r>
            <a:r>
              <a:rPr lang="fr-FR" sz="1800" dirty="0" smtClean="0"/>
              <a:t>Flexibility</a:t>
            </a:r>
          </a:p>
          <a:p>
            <a:r>
              <a:rPr lang="fr-FR" sz="1800" dirty="0"/>
              <a:t>Memory efficiency</a:t>
            </a:r>
          </a:p>
          <a:p>
            <a:r>
              <a:rPr lang="fr-FR" sz="1800" dirty="0"/>
              <a:t>High </a:t>
            </a:r>
            <a:r>
              <a:rPr lang="fr-FR" sz="1800" dirty="0" smtClean="0"/>
              <a:t>Performance</a:t>
            </a:r>
          </a:p>
          <a:p>
            <a:r>
              <a:rPr lang="fr-FR" sz="1800" dirty="0"/>
              <a:t>Platform </a:t>
            </a:r>
            <a:r>
              <a:rPr lang="fr-FR" sz="1800" dirty="0" smtClean="0"/>
              <a:t>Independent</a:t>
            </a:r>
          </a:p>
          <a:p>
            <a:r>
              <a:rPr lang="fr-FR" sz="1800" dirty="0" smtClean="0"/>
              <a:t>High Productivity </a:t>
            </a:r>
          </a:p>
          <a:p>
            <a:r>
              <a:rPr lang="fr-FR" sz="1800" dirty="0"/>
              <a:t>Dual Password Support </a:t>
            </a:r>
            <a:r>
              <a:rPr lang="fr-FR" sz="1800" dirty="0" smtClean="0"/>
              <a:t/>
            </a:r>
            <a:br>
              <a:rPr lang="fr-FR" sz="1800" dirty="0" smtClean="0"/>
            </a:br>
            <a:endParaRPr lang="fr-FR" sz="1800" dirty="0"/>
          </a:p>
          <a:p>
            <a:pPr>
              <a:buNone/>
            </a:pPr>
            <a:endParaRPr lang="fr-FR" sz="1800"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1340768"/>
            <a:ext cx="8229600" cy="720080"/>
          </a:xfrm>
        </p:spPr>
        <p:txBody>
          <a:bodyPr>
            <a:normAutofit fontScale="90000"/>
          </a:bodyPr>
          <a:lstStyle/>
          <a:p>
            <a:r>
              <a:rPr lang="en-US" dirty="0" smtClean="0"/>
              <a:t>What is MS SQL Server?</a:t>
            </a:r>
            <a:br>
              <a:rPr lang="en-US" dirty="0" smtClean="0"/>
            </a:br>
            <a:endParaRPr lang="fr-FR" dirty="0"/>
          </a:p>
        </p:txBody>
      </p:sp>
      <p:sp>
        <p:nvSpPr>
          <p:cNvPr id="3" name="Espace réservé du contenu 2"/>
          <p:cNvSpPr>
            <a:spLocks noGrp="1"/>
          </p:cNvSpPr>
          <p:nvPr>
            <p:ph idx="1"/>
          </p:nvPr>
        </p:nvSpPr>
        <p:spPr/>
        <p:txBody>
          <a:bodyPr>
            <a:normAutofit lnSpcReduction="10000"/>
          </a:bodyPr>
          <a:lstStyle/>
          <a:p>
            <a:pPr>
              <a:buNone/>
            </a:pPr>
            <a:r>
              <a:rPr lang="en-US" sz="1800" dirty="0" smtClean="0"/>
              <a:t>	MS </a:t>
            </a:r>
            <a:r>
              <a:rPr lang="en-US" sz="1800" dirty="0"/>
              <a:t>SQL Server is RDBMS database software, which is developed and marketed by </a:t>
            </a:r>
            <a:r>
              <a:rPr lang="en-US" sz="1800" b="1" dirty="0"/>
              <a:t>Microsoft Corporation</a:t>
            </a:r>
            <a:r>
              <a:rPr lang="en-US" sz="1800" dirty="0"/>
              <a:t>. The primary goal of this software is to store, retrieve, and access data requested by the developer from the same system or using the remote location. It is introduced for competing with the MySQL and Oracle database software. Similar to other RDBMS, it also uses SQL queries to interact with the databases.</a:t>
            </a:r>
          </a:p>
          <a:p>
            <a:pPr>
              <a:buNone/>
            </a:pPr>
            <a:r>
              <a:rPr lang="en-US" sz="2400" b="1" dirty="0" smtClean="0"/>
              <a:t>	Their functionality : </a:t>
            </a:r>
          </a:p>
          <a:p>
            <a:pPr>
              <a:buNone/>
            </a:pPr>
            <a:r>
              <a:rPr lang="en-US" sz="1800" dirty="0" smtClean="0"/>
              <a:t>	The </a:t>
            </a:r>
            <a:r>
              <a:rPr lang="en-US" sz="1800" dirty="0"/>
              <a:t>primary goal of this software is to store, retrieve, and access data requested by the developer from the same system or using the remote location. It is introduced for competing with the MySQL and Oracle database software. Similar to other RDBMS, it also uses SQL queries to interact with the databases. However, MS SQL comes with its own query language known as </a:t>
            </a:r>
            <a:r>
              <a:rPr lang="en-US" sz="1800" b="1" dirty="0"/>
              <a:t>T-SQL(Transact-SQL)</a:t>
            </a:r>
            <a:r>
              <a:rPr lang="en-US" sz="1800" dirty="0"/>
              <a:t> that provides an additional set of programming constructs for declaring a variable, stored procedure, exceptional handling, etc. It uses SQL Server Management Studio(SSMS) interface tool that supports both 32-bit and 64-bit environments.</a:t>
            </a:r>
            <a:endParaRPr lang="fr-FR" sz="1800"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2880" y="908720"/>
            <a:ext cx="8229600" cy="1143000"/>
          </a:xfrm>
        </p:spPr>
        <p:txBody>
          <a:bodyPr>
            <a:normAutofit fontScale="90000"/>
          </a:bodyPr>
          <a:lstStyle/>
          <a:p>
            <a:r>
              <a:rPr lang="fr-FR" dirty="0" smtClean="0"/>
              <a:t>PostgreSQL</a:t>
            </a:r>
            <a:br>
              <a:rPr lang="fr-FR" dirty="0" smtClean="0"/>
            </a:br>
            <a:endParaRPr lang="fr-FR" dirty="0"/>
          </a:p>
        </p:txBody>
      </p:sp>
      <p:sp>
        <p:nvSpPr>
          <p:cNvPr id="3" name="Espace réservé du contenu 2"/>
          <p:cNvSpPr>
            <a:spLocks noGrp="1"/>
          </p:cNvSpPr>
          <p:nvPr>
            <p:ph idx="1"/>
          </p:nvPr>
        </p:nvSpPr>
        <p:spPr/>
        <p:txBody>
          <a:bodyPr>
            <a:normAutofit/>
          </a:bodyPr>
          <a:lstStyle/>
          <a:p>
            <a:pPr>
              <a:buNone/>
            </a:pPr>
            <a:r>
              <a:rPr lang="en-US" sz="1800" dirty="0" smtClean="0"/>
              <a:t>	</a:t>
            </a:r>
          </a:p>
          <a:p>
            <a:pPr>
              <a:buNone/>
            </a:pPr>
            <a:r>
              <a:rPr lang="en-US" sz="1800" dirty="0"/>
              <a:t>	</a:t>
            </a:r>
            <a:r>
              <a:rPr lang="en-US" sz="1800" dirty="0" smtClean="0"/>
              <a:t>PostgreSQL </a:t>
            </a:r>
            <a:r>
              <a:rPr lang="en-US" sz="1800" dirty="0"/>
              <a:t>is an open-source, cross-platform, and object-relational database management system (ORDBMS) built in the computer science department, University of California</a:t>
            </a:r>
            <a:r>
              <a:rPr lang="en-US" sz="1800" dirty="0" smtClean="0"/>
              <a:t>.</a:t>
            </a:r>
          </a:p>
          <a:p>
            <a:pPr>
              <a:buNone/>
            </a:pPr>
            <a:endParaRPr lang="en-US" sz="1800" dirty="0" smtClean="0"/>
          </a:p>
          <a:p>
            <a:pPr>
              <a:buNone/>
            </a:pPr>
            <a:r>
              <a:rPr lang="en-US" sz="2400" b="1" dirty="0" smtClean="0"/>
              <a:t>	Their functionality : </a:t>
            </a:r>
            <a:endParaRPr lang="en-US" sz="1800" dirty="0" smtClean="0"/>
          </a:p>
          <a:p>
            <a:pPr>
              <a:buNone/>
            </a:pPr>
            <a:r>
              <a:rPr lang="en-US" sz="1800" dirty="0" smtClean="0"/>
              <a:t>	It </a:t>
            </a:r>
            <a:r>
              <a:rPr lang="en-US" sz="1800" dirty="0"/>
              <a:t>provides a very easy setup and installation. It has supported both </a:t>
            </a:r>
            <a:r>
              <a:rPr lang="en-US" sz="1800" dirty="0" smtClean="0"/>
              <a:t>SQL</a:t>
            </a:r>
            <a:r>
              <a:rPr lang="en-US" sz="1800" dirty="0"/>
              <a:t> and NoSQL query languages. It offers data to store securely and can recover whenever the request is processed. It is ACID-compliant, highly concurrent, and also supports functions, stored procedures &amp; triggers. It has </a:t>
            </a:r>
            <a:r>
              <a:rPr lang="en-US" sz="1800" b="1" dirty="0"/>
              <a:t>MVCC (multi-version concurrency control)</a:t>
            </a:r>
            <a:r>
              <a:rPr lang="en-US" sz="1800" dirty="0"/>
              <a:t> that allows several users to work on the system at once.</a:t>
            </a:r>
            <a:endParaRPr lang="fr-FR" sz="1800" dirty="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188640"/>
            <a:ext cx="8229600" cy="1143000"/>
          </a:xfrm>
        </p:spPr>
        <p:txBody>
          <a:bodyPr>
            <a:noAutofit/>
          </a:bodyPr>
          <a:lstStyle/>
          <a:p>
            <a:r>
              <a:rPr lang="en-US" sz="2800" dirty="0" smtClean="0"/>
              <a:t>Comparison between </a:t>
            </a:r>
            <a:r>
              <a:rPr lang="fr-FR" sz="2400" b="1" dirty="0"/>
              <a:t>PostgreSQL vs MySQL</a:t>
            </a:r>
            <a:br>
              <a:rPr lang="fr-FR" sz="2400" b="1" dirty="0"/>
            </a:br>
            <a:endParaRPr lang="fr-FR" sz="2400" b="1" dirty="0"/>
          </a:p>
        </p:txBody>
      </p:sp>
      <p:sp>
        <p:nvSpPr>
          <p:cNvPr id="3" name="Espace réservé du contenu 2"/>
          <p:cNvSpPr>
            <a:spLocks noGrp="1"/>
          </p:cNvSpPr>
          <p:nvPr>
            <p:ph idx="1"/>
          </p:nvPr>
        </p:nvSpPr>
        <p:spPr>
          <a:xfrm>
            <a:off x="539552" y="1124744"/>
            <a:ext cx="8229600" cy="5544616"/>
          </a:xfrm>
        </p:spPr>
        <p:txBody>
          <a:bodyPr>
            <a:normAutofit lnSpcReduction="10000"/>
          </a:bodyPr>
          <a:lstStyle/>
          <a:p>
            <a:pPr>
              <a:buNone/>
            </a:pPr>
            <a:r>
              <a:rPr lang="en-US" sz="2000" b="1" dirty="0" smtClean="0"/>
              <a:t>	The </a:t>
            </a:r>
            <a:r>
              <a:rPr lang="en-US" sz="2000" b="1" dirty="0"/>
              <a:t>following are some points that make PostgreSQL more favorable than MySQL:</a:t>
            </a:r>
          </a:p>
          <a:p>
            <a:r>
              <a:rPr lang="en-US" sz="1800" dirty="0"/>
              <a:t>PostgreSQL is a very secure, independent, and feature-rich open-source database.</a:t>
            </a:r>
          </a:p>
          <a:p>
            <a:r>
              <a:rPr lang="en-US" sz="1800" dirty="0"/>
              <a:t>PostgreSQL supports a lot of advanced data types like multi-dimensional arrays, user-defined types, etc.</a:t>
            </a:r>
          </a:p>
          <a:p>
            <a:r>
              <a:rPr lang="en-US" sz="1800" dirty="0"/>
              <a:t>PostgreSQL follows the SQL standards very well and supports "advanced" SQL stuff like window functions or common table expressions.</a:t>
            </a:r>
          </a:p>
          <a:p>
            <a:r>
              <a:rPr lang="en-US" sz="1800" dirty="0"/>
              <a:t>It provides all performance optimization that is supported in Oracle and SQL Server.</a:t>
            </a:r>
          </a:p>
          <a:p>
            <a:r>
              <a:rPr lang="en-US" sz="1800" dirty="0"/>
              <a:t>PostgreSQL is using by companies like Amazon, </a:t>
            </a:r>
            <a:r>
              <a:rPr lang="en-US" sz="1800" dirty="0" err="1"/>
              <a:t>Redshift</a:t>
            </a:r>
            <a:r>
              <a:rPr lang="en-US" sz="1800" dirty="0"/>
              <a:t>, </a:t>
            </a:r>
            <a:r>
              <a:rPr lang="en-US" sz="1800" dirty="0" err="1"/>
              <a:t>Instagram</a:t>
            </a:r>
            <a:r>
              <a:rPr lang="en-US" sz="1800" dirty="0"/>
              <a:t>, etc.</a:t>
            </a:r>
          </a:p>
          <a:p>
            <a:pPr>
              <a:buNone/>
            </a:pPr>
            <a:r>
              <a:rPr lang="en-US" sz="2000" dirty="0" smtClean="0"/>
              <a:t>	</a:t>
            </a:r>
            <a:r>
              <a:rPr lang="en-US" sz="2000" b="1" dirty="0" smtClean="0"/>
              <a:t>The </a:t>
            </a:r>
            <a:r>
              <a:rPr lang="en-US" sz="2000" b="1" dirty="0"/>
              <a:t>following are some points that make MySQL more favorable than PostgreSQL:</a:t>
            </a:r>
          </a:p>
          <a:p>
            <a:r>
              <a:rPr lang="en-US" sz="1800" dirty="0"/>
              <a:t>MySQL is more popular than PostgreSQL in terms of DB ranking.</a:t>
            </a:r>
          </a:p>
          <a:p>
            <a:r>
              <a:rPr lang="en-US" sz="1800" dirty="0"/>
              <a:t>Getting community support and search answers is easier in MySQL than PostgreSQL.</a:t>
            </a:r>
          </a:p>
          <a:p>
            <a:r>
              <a:rPr lang="en-US" sz="1800" dirty="0"/>
              <a:t>Replication is well implemented in MySQL rather than PostgreSQL.</a:t>
            </a:r>
          </a:p>
          <a:p>
            <a:r>
              <a:rPr lang="en-US" sz="1800" dirty="0"/>
              <a:t>MySQL is using by companies like </a:t>
            </a:r>
            <a:r>
              <a:rPr lang="en-US" sz="1800" dirty="0" err="1"/>
              <a:t>Facebook</a:t>
            </a:r>
            <a:r>
              <a:rPr lang="en-US" sz="1800" dirty="0"/>
              <a:t>, Twitter, </a:t>
            </a:r>
            <a:r>
              <a:rPr lang="en-US" sz="1800" dirty="0" err="1"/>
              <a:t>Pinterest</a:t>
            </a:r>
            <a:r>
              <a:rPr lang="en-US" sz="1800" dirty="0"/>
              <a:t>, etc.</a:t>
            </a:r>
          </a:p>
          <a:p>
            <a:endParaRPr lang="fr-FR" sz="1800"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864" y="562670"/>
            <a:ext cx="8229600" cy="850106"/>
          </a:xfrm>
        </p:spPr>
        <p:txBody>
          <a:bodyPr>
            <a:noAutofit/>
          </a:bodyPr>
          <a:lstStyle/>
          <a:p>
            <a:r>
              <a:rPr lang="en-US" sz="2800" dirty="0"/>
              <a:t>Comparison between </a:t>
            </a:r>
            <a:r>
              <a:rPr lang="en-US" sz="2400" b="1" dirty="0"/>
              <a:t>MySQL and MS SQL Server</a:t>
            </a:r>
            <a:r>
              <a:rPr lang="en-US" sz="2800" dirty="0"/>
              <a:t/>
            </a:r>
            <a:br>
              <a:rPr lang="en-US" sz="2800" dirty="0"/>
            </a:br>
            <a:endParaRPr lang="fr-FR" sz="2800" dirty="0"/>
          </a:p>
        </p:txBody>
      </p:sp>
      <p:sp>
        <p:nvSpPr>
          <p:cNvPr id="3" name="Espace réservé du contenu 2"/>
          <p:cNvSpPr>
            <a:spLocks noGrp="1"/>
          </p:cNvSpPr>
          <p:nvPr>
            <p:ph idx="1"/>
          </p:nvPr>
        </p:nvSpPr>
        <p:spPr>
          <a:xfrm>
            <a:off x="457200" y="1052736"/>
            <a:ext cx="8229600" cy="5616624"/>
          </a:xfrm>
        </p:spPr>
        <p:txBody>
          <a:bodyPr>
            <a:normAutofit lnSpcReduction="10000"/>
          </a:bodyPr>
          <a:lstStyle/>
          <a:p>
            <a:pPr>
              <a:buNone/>
            </a:pPr>
            <a:r>
              <a:rPr lang="en-US" sz="2000" b="1" dirty="0" smtClean="0"/>
              <a:t>	</a:t>
            </a:r>
          </a:p>
          <a:p>
            <a:pPr>
              <a:buNone/>
            </a:pPr>
            <a:r>
              <a:rPr lang="en-US" sz="2000" b="1" dirty="0" smtClean="0"/>
              <a:t>	</a:t>
            </a:r>
            <a:r>
              <a:rPr lang="en-US" sz="2000" b="1" dirty="0" smtClean="0"/>
              <a:t>The </a:t>
            </a:r>
            <a:r>
              <a:rPr lang="en-US" sz="2000" b="1" dirty="0"/>
              <a:t>following are the essential comparisons between both of them:</a:t>
            </a:r>
          </a:p>
          <a:p>
            <a:pPr>
              <a:buNone/>
            </a:pPr>
            <a:r>
              <a:rPr lang="en-US" sz="2000" dirty="0" smtClean="0"/>
              <a:t>	</a:t>
            </a:r>
            <a:br>
              <a:rPr lang="en-US" sz="2000" dirty="0" smtClean="0"/>
            </a:br>
            <a:r>
              <a:rPr lang="en-US" sz="2000" b="1" dirty="0"/>
              <a:t>Environment:</a:t>
            </a:r>
            <a:r>
              <a:rPr lang="en-US" sz="2000" dirty="0"/>
              <a:t> MySQL is managed and supported by Oracle Company that can work with most of the popular operating systems. It can also work with other languages like TCL, Scheme, Perl, and </a:t>
            </a:r>
            <a:r>
              <a:rPr lang="en-US" sz="2000" dirty="0" err="1"/>
              <a:t>Haskel</a:t>
            </a:r>
            <a:r>
              <a:rPr lang="en-US" sz="2000" dirty="0"/>
              <a:t>. On the other hand, MS SQL is managed and supported by Microsoft Company that mainly runs on the Windows operating system</a:t>
            </a:r>
            <a:r>
              <a:rPr lang="en-US" sz="2000" dirty="0" smtClean="0"/>
              <a:t>.</a:t>
            </a:r>
            <a:endParaRPr lang="fr-FR" sz="1600" dirty="0" smtClean="0"/>
          </a:p>
          <a:p>
            <a:pPr>
              <a:buNone/>
            </a:pPr>
            <a:r>
              <a:rPr lang="fr-FR" sz="1600" dirty="0"/>
              <a:t>	</a:t>
            </a:r>
            <a:r>
              <a:rPr lang="en-US" sz="2000" b="1" dirty="0"/>
              <a:t>Editions: </a:t>
            </a:r>
            <a:r>
              <a:rPr lang="en-US" sz="2000" dirty="0"/>
              <a:t>MySQL database comes in three editions that are MySQL Community Edition, MySQL Enterprise Edition, and MySQL Standard Edition. In contrast, the MS SQL database is available in multiple variations like Standard, Enterprise, Web, Workgroup, or Express editions</a:t>
            </a:r>
            <a:r>
              <a:rPr lang="en-US" sz="2000" dirty="0" smtClean="0"/>
              <a:t>.</a:t>
            </a:r>
          </a:p>
          <a:p>
            <a:pPr>
              <a:buNone/>
            </a:pPr>
            <a:r>
              <a:rPr lang="en-US" sz="2000" dirty="0"/>
              <a:t>	</a:t>
            </a:r>
            <a:r>
              <a:rPr lang="en-US" sz="2000" b="1" dirty="0"/>
              <a:t>Language Compatibility:</a:t>
            </a:r>
            <a:r>
              <a:rPr lang="en-US" sz="2000" dirty="0"/>
              <a:t> In the MySQL database system, we can use various programming languages such as C, C++, </a:t>
            </a:r>
            <a:r>
              <a:rPr lang="en-US" sz="2000" dirty="0" err="1"/>
              <a:t>Ada</a:t>
            </a:r>
            <a:r>
              <a:rPr lang="en-US" sz="2000" dirty="0"/>
              <a:t>, Perl, Java, etc. Whereas in MS SQL, we can use </a:t>
            </a:r>
            <a:r>
              <a:rPr lang="en-US" sz="2000" dirty="0" err="1"/>
              <a:t>.Net</a:t>
            </a:r>
            <a:r>
              <a:rPr lang="en-US" sz="2000" dirty="0"/>
              <a:t>, PHP, Ruby, Visual Basic, Java, VB, and Python programming languages. The following image explains it more clearly:</a:t>
            </a:r>
            <a:endParaRPr lang="en-US" sz="2000" dirty="0" smtClean="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64704"/>
            <a:ext cx="8229600" cy="5361459"/>
          </a:xfrm>
        </p:spPr>
        <p:txBody>
          <a:bodyPr>
            <a:normAutofit/>
          </a:bodyPr>
          <a:lstStyle/>
          <a:p>
            <a:r>
              <a:rPr lang="en-US" sz="1800" b="1" dirty="0"/>
              <a:t>Security:</a:t>
            </a:r>
            <a:r>
              <a:rPr lang="en-US" sz="1800" dirty="0"/>
              <a:t> MySQL uses EC2 compliant services to store the data securely. Whereas MS SQL Server has EC2 compliant along with state-of-the-art security features, and Microsoft Company itself </a:t>
            </a:r>
            <a:r>
              <a:rPr lang="en-US" sz="1800" dirty="0" smtClean="0"/>
              <a:t>privately </a:t>
            </a:r>
            <a:r>
              <a:rPr lang="en-US" sz="1800" dirty="0"/>
              <a:t>owns this feature</a:t>
            </a:r>
            <a:r>
              <a:rPr lang="en-US" sz="1800" dirty="0" smtClean="0"/>
              <a:t>.</a:t>
            </a:r>
          </a:p>
          <a:p>
            <a:r>
              <a:rPr lang="en-US" sz="1800" b="1" dirty="0"/>
              <a:t>Filtering:</a:t>
            </a:r>
            <a:r>
              <a:rPr lang="en-US" sz="1800" dirty="0"/>
              <a:t> MySQL filters out users, tables, rows, etc. in many ways, but it can work with only a single database at one time. On the other hand, MS SQL can work with more than one database at the same time. MS SQL allows developers to filter out users, tables, rows, etc. on one database and can store the filtered data in a different database</a:t>
            </a:r>
            <a:r>
              <a:rPr lang="en-US" sz="1800" dirty="0" smtClean="0"/>
              <a:t>.</a:t>
            </a:r>
          </a:p>
          <a:p>
            <a:r>
              <a:rPr lang="en-US" sz="1800" b="1" dirty="0"/>
              <a:t>IDE Tools:</a:t>
            </a:r>
            <a:r>
              <a:rPr lang="en-US" sz="1800" dirty="0"/>
              <a:t> MySQL and MS SQL always use different IDE tools for development. MS SQL uses SQL Server Management Studio (SSMS) interface tool. While MySQL uses Enterprise Manager that allows us to connect with the server and provides database management for architecture, table design, and security.</a:t>
            </a:r>
            <a:endParaRPr lang="fr-FR" sz="1800"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980728"/>
            <a:ext cx="8229600" cy="288032"/>
          </a:xfrm>
        </p:spPr>
        <p:txBody>
          <a:bodyPr>
            <a:normAutofit fontScale="90000"/>
          </a:bodyPr>
          <a:lstStyle/>
          <a:p>
            <a:r>
              <a:rPr lang="en-US" sz="3100" dirty="0" smtClean="0"/>
              <a:t>Comparison between </a:t>
            </a:r>
            <a:r>
              <a:rPr lang="fr-FR" sz="3100" b="1" dirty="0" smtClean="0"/>
              <a:t>SQL </a:t>
            </a:r>
            <a:r>
              <a:rPr lang="fr-FR" sz="3100" b="1" dirty="0"/>
              <a:t>Server vs PostgreSQL</a:t>
            </a:r>
            <a:r>
              <a:rPr lang="fr-FR" b="1" dirty="0"/>
              <a:t/>
            </a:r>
            <a:br>
              <a:rPr lang="fr-FR" b="1" dirty="0"/>
            </a:br>
            <a:endParaRPr lang="fr-FR" dirty="0"/>
          </a:p>
        </p:txBody>
      </p:sp>
      <p:pic>
        <p:nvPicPr>
          <p:cNvPr id="1026" name="Picture 2" descr="C:\Users\maison info\Desktop\z.PNG"/>
          <p:cNvPicPr>
            <a:picLocks noGrp="1" noChangeAspect="1" noChangeArrowheads="1"/>
          </p:cNvPicPr>
          <p:nvPr>
            <p:ph idx="1"/>
          </p:nvPr>
        </p:nvPicPr>
        <p:blipFill>
          <a:blip r:embed="rId2" cstate="print"/>
          <a:srcRect/>
          <a:stretch>
            <a:fillRect/>
          </a:stretch>
        </p:blipFill>
        <p:spPr bwMode="auto">
          <a:xfrm>
            <a:off x="1259632" y="692696"/>
            <a:ext cx="6552728" cy="5976664"/>
          </a:xfrm>
          <a:prstGeom prst="rect">
            <a:avLst/>
          </a:prstGeom>
          <a:noFill/>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aison info\Desktop\n.PNG"/>
          <p:cNvPicPr>
            <a:picLocks noGrp="1" noChangeAspect="1" noChangeArrowheads="1"/>
          </p:cNvPicPr>
          <p:nvPr>
            <p:ph idx="1"/>
          </p:nvPr>
        </p:nvPicPr>
        <p:blipFill>
          <a:blip r:embed="rId2" cstate="print"/>
          <a:srcRect/>
          <a:stretch>
            <a:fillRect/>
          </a:stretch>
        </p:blipFill>
        <p:spPr bwMode="auto">
          <a:xfrm>
            <a:off x="1259632" y="260648"/>
            <a:ext cx="6624736" cy="6408712"/>
          </a:xfrm>
          <a:prstGeom prst="rect">
            <a:avLst/>
          </a:prstGeom>
          <a:noFill/>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TotalTime>
  <Words>45</Words>
  <Application>Microsoft Office PowerPoint</Application>
  <PresentationFormat>Affichage à l'écran (4:3)</PresentationFormat>
  <Paragraphs>50</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Débit</vt:lpstr>
      <vt:lpstr>Presentation for each of the RDBMS and their functionalities</vt:lpstr>
      <vt:lpstr>What is MySQL? </vt:lpstr>
      <vt:lpstr>What is MS SQL Server? </vt:lpstr>
      <vt:lpstr>PostgreSQL </vt:lpstr>
      <vt:lpstr>Comparison between PostgreSQL vs MySQL </vt:lpstr>
      <vt:lpstr>Comparison between MySQL and MS SQL Server </vt:lpstr>
      <vt:lpstr>Diapositive 7</vt:lpstr>
      <vt:lpstr>Comparison between SQL Server vs PostgreSQL </vt:lpstr>
      <vt:lpstr>Diapositive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maison info</dc:creator>
  <cp:lastModifiedBy>maison info</cp:lastModifiedBy>
  <cp:revision>7</cp:revision>
  <dcterms:created xsi:type="dcterms:W3CDTF">2022-01-18T12:42:55Z</dcterms:created>
  <dcterms:modified xsi:type="dcterms:W3CDTF">2022-01-18T13:44:38Z</dcterms:modified>
</cp:coreProperties>
</file>