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9144000" cx="6858000"/>
  <p:notesSz cx="6858000" cy="9296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6" roundtripDataSignature="AMtx7mi/ANr3De9NtBPMBJx1GVEgYWLT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284F628-C22D-4C82-805C-3525B7F11D05}">
  <a:tblStyle styleId="{4284F628-C22D-4C82-805C-3525B7F11D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97225"/>
            <a:ext cx="45722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415775"/>
            <a:ext cx="54864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415775"/>
            <a:ext cx="54864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97225"/>
            <a:ext cx="45722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685800" y="4415775"/>
            <a:ext cx="54864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/>
          <p:nvPr>
            <p:ph idx="2" type="sldImg"/>
          </p:nvPr>
        </p:nvSpPr>
        <p:spPr>
          <a:xfrm>
            <a:off x="1143225" y="697225"/>
            <a:ext cx="45722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/>
          <p:nvPr>
            <p:ph idx="1" type="body"/>
          </p:nvPr>
        </p:nvSpPr>
        <p:spPr>
          <a:xfrm>
            <a:off x="685800" y="4415775"/>
            <a:ext cx="54864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:notes"/>
          <p:cNvSpPr/>
          <p:nvPr>
            <p:ph idx="2" type="sldImg"/>
          </p:nvPr>
        </p:nvSpPr>
        <p:spPr>
          <a:xfrm>
            <a:off x="1143225" y="697225"/>
            <a:ext cx="45722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:notes"/>
          <p:cNvSpPr txBox="1"/>
          <p:nvPr>
            <p:ph idx="1" type="body"/>
          </p:nvPr>
        </p:nvSpPr>
        <p:spPr>
          <a:xfrm>
            <a:off x="685800" y="4415775"/>
            <a:ext cx="54864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4:notes"/>
          <p:cNvSpPr/>
          <p:nvPr>
            <p:ph idx="2" type="sldImg"/>
          </p:nvPr>
        </p:nvSpPr>
        <p:spPr>
          <a:xfrm>
            <a:off x="1143225" y="697225"/>
            <a:ext cx="45722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:notes"/>
          <p:cNvSpPr txBox="1"/>
          <p:nvPr>
            <p:ph idx="1" type="body"/>
          </p:nvPr>
        </p:nvSpPr>
        <p:spPr>
          <a:xfrm>
            <a:off x="685800" y="4415775"/>
            <a:ext cx="54864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5:notes"/>
          <p:cNvSpPr/>
          <p:nvPr>
            <p:ph idx="2" type="sldImg"/>
          </p:nvPr>
        </p:nvSpPr>
        <p:spPr>
          <a:xfrm>
            <a:off x="1143225" y="697225"/>
            <a:ext cx="45722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6:notes"/>
          <p:cNvSpPr txBox="1"/>
          <p:nvPr>
            <p:ph idx="1" type="body"/>
          </p:nvPr>
        </p:nvSpPr>
        <p:spPr>
          <a:xfrm>
            <a:off x="685800" y="4415775"/>
            <a:ext cx="54864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6:notes"/>
          <p:cNvSpPr/>
          <p:nvPr>
            <p:ph idx="2" type="sldImg"/>
          </p:nvPr>
        </p:nvSpPr>
        <p:spPr>
          <a:xfrm>
            <a:off x="1143225" y="697225"/>
            <a:ext cx="45722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7:notes"/>
          <p:cNvSpPr txBox="1"/>
          <p:nvPr>
            <p:ph idx="1" type="body"/>
          </p:nvPr>
        </p:nvSpPr>
        <p:spPr>
          <a:xfrm>
            <a:off x="685800" y="4415775"/>
            <a:ext cx="54864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7:notes"/>
          <p:cNvSpPr/>
          <p:nvPr>
            <p:ph idx="2" type="sldImg"/>
          </p:nvPr>
        </p:nvSpPr>
        <p:spPr>
          <a:xfrm>
            <a:off x="1143225" y="697225"/>
            <a:ext cx="45722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8:notes"/>
          <p:cNvSpPr txBox="1"/>
          <p:nvPr>
            <p:ph idx="1" type="body"/>
          </p:nvPr>
        </p:nvSpPr>
        <p:spPr>
          <a:xfrm>
            <a:off x="685800" y="4415775"/>
            <a:ext cx="54864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8:notes"/>
          <p:cNvSpPr/>
          <p:nvPr>
            <p:ph idx="2" type="sldImg"/>
          </p:nvPr>
        </p:nvSpPr>
        <p:spPr>
          <a:xfrm>
            <a:off x="1143225" y="697225"/>
            <a:ext cx="45722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9:notes"/>
          <p:cNvSpPr txBox="1"/>
          <p:nvPr>
            <p:ph idx="1" type="body"/>
          </p:nvPr>
        </p:nvSpPr>
        <p:spPr>
          <a:xfrm>
            <a:off x="685800" y="4415775"/>
            <a:ext cx="54864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9:notes"/>
          <p:cNvSpPr/>
          <p:nvPr>
            <p:ph idx="2" type="sldImg"/>
          </p:nvPr>
        </p:nvSpPr>
        <p:spPr>
          <a:xfrm>
            <a:off x="1143225" y="697225"/>
            <a:ext cx="45722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idx="10" type="dt"/>
          </p:nvPr>
        </p:nvSpPr>
        <p:spPr>
          <a:xfrm>
            <a:off x="514350" y="8331200"/>
            <a:ext cx="14287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2343150" y="8331200"/>
            <a:ext cx="21717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4914900" y="8331200"/>
            <a:ext cx="14287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514350" y="812800"/>
            <a:ext cx="58293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 rot="5400000">
            <a:off x="685800" y="2470150"/>
            <a:ext cx="5486400" cy="58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514350" y="8331200"/>
            <a:ext cx="14287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2343150" y="8331200"/>
            <a:ext cx="21717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4914900" y="8331200"/>
            <a:ext cx="14287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 rot="5400000">
            <a:off x="1957387" y="3741738"/>
            <a:ext cx="7315200" cy="145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-1033463" y="2360613"/>
            <a:ext cx="7315200" cy="4219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514350" y="8331200"/>
            <a:ext cx="14287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2343150" y="8331200"/>
            <a:ext cx="21717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4914900" y="8331200"/>
            <a:ext cx="14287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title"/>
          </p:nvPr>
        </p:nvSpPr>
        <p:spPr>
          <a:xfrm>
            <a:off x="514350" y="812800"/>
            <a:ext cx="58293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body"/>
          </p:nvPr>
        </p:nvSpPr>
        <p:spPr>
          <a:xfrm>
            <a:off x="514350" y="2641600"/>
            <a:ext cx="58293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514350" y="8331200"/>
            <a:ext cx="14287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2343150" y="8331200"/>
            <a:ext cx="21717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4914900" y="8331200"/>
            <a:ext cx="14287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ctrTitle"/>
          </p:nvPr>
        </p:nvSpPr>
        <p:spPr>
          <a:xfrm>
            <a:off x="514350" y="2840038"/>
            <a:ext cx="5829300" cy="1960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subTitle"/>
          </p:nvPr>
        </p:nvSpPr>
        <p:spPr>
          <a:xfrm>
            <a:off x="1028700" y="5181600"/>
            <a:ext cx="48006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514350" y="8331200"/>
            <a:ext cx="14287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2343150" y="8331200"/>
            <a:ext cx="21717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4914900" y="8331200"/>
            <a:ext cx="14287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type="title"/>
          </p:nvPr>
        </p:nvSpPr>
        <p:spPr>
          <a:xfrm>
            <a:off x="541338" y="5875338"/>
            <a:ext cx="5829300" cy="18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541338" y="3875088"/>
            <a:ext cx="5829300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30" name="Google Shape;30;p14"/>
          <p:cNvSpPr txBox="1"/>
          <p:nvPr>
            <p:ph idx="10" type="dt"/>
          </p:nvPr>
        </p:nvSpPr>
        <p:spPr>
          <a:xfrm>
            <a:off x="514350" y="8331200"/>
            <a:ext cx="14287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1" type="ftr"/>
          </p:nvPr>
        </p:nvSpPr>
        <p:spPr>
          <a:xfrm>
            <a:off x="2343150" y="8331200"/>
            <a:ext cx="21717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4914900" y="8331200"/>
            <a:ext cx="14287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/>
          <p:nvPr>
            <p:ph type="title"/>
          </p:nvPr>
        </p:nvSpPr>
        <p:spPr>
          <a:xfrm>
            <a:off x="514350" y="812800"/>
            <a:ext cx="58293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" type="body"/>
          </p:nvPr>
        </p:nvSpPr>
        <p:spPr>
          <a:xfrm>
            <a:off x="514350" y="2641600"/>
            <a:ext cx="283845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36" name="Google Shape;36;p15"/>
          <p:cNvSpPr txBox="1"/>
          <p:nvPr>
            <p:ph idx="2" type="body"/>
          </p:nvPr>
        </p:nvSpPr>
        <p:spPr>
          <a:xfrm>
            <a:off x="3505200" y="2641600"/>
            <a:ext cx="283845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514350" y="8331200"/>
            <a:ext cx="14287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2343150" y="8331200"/>
            <a:ext cx="21717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4914900" y="8331200"/>
            <a:ext cx="14287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type="title"/>
          </p:nvPr>
        </p:nvSpPr>
        <p:spPr>
          <a:xfrm>
            <a:off x="342900" y="366713"/>
            <a:ext cx="61722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342900" y="2046288"/>
            <a:ext cx="3030538" cy="854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43" name="Google Shape;43;p16"/>
          <p:cNvSpPr txBox="1"/>
          <p:nvPr>
            <p:ph idx="2" type="body"/>
          </p:nvPr>
        </p:nvSpPr>
        <p:spPr>
          <a:xfrm>
            <a:off x="342900" y="2900363"/>
            <a:ext cx="3030538" cy="5267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44" name="Google Shape;44;p16"/>
          <p:cNvSpPr txBox="1"/>
          <p:nvPr>
            <p:ph idx="3" type="body"/>
          </p:nvPr>
        </p:nvSpPr>
        <p:spPr>
          <a:xfrm>
            <a:off x="3484563" y="2046288"/>
            <a:ext cx="3030537" cy="854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45" name="Google Shape;45;p16"/>
          <p:cNvSpPr txBox="1"/>
          <p:nvPr>
            <p:ph idx="4" type="body"/>
          </p:nvPr>
        </p:nvSpPr>
        <p:spPr>
          <a:xfrm>
            <a:off x="3484563" y="2900363"/>
            <a:ext cx="3030537" cy="5267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46" name="Google Shape;46;p16"/>
          <p:cNvSpPr txBox="1"/>
          <p:nvPr>
            <p:ph idx="10" type="dt"/>
          </p:nvPr>
        </p:nvSpPr>
        <p:spPr>
          <a:xfrm>
            <a:off x="514350" y="8331200"/>
            <a:ext cx="14287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1" type="ftr"/>
          </p:nvPr>
        </p:nvSpPr>
        <p:spPr>
          <a:xfrm>
            <a:off x="2343150" y="8331200"/>
            <a:ext cx="21717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4914900" y="8331200"/>
            <a:ext cx="14287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title"/>
          </p:nvPr>
        </p:nvSpPr>
        <p:spPr>
          <a:xfrm>
            <a:off x="514350" y="812800"/>
            <a:ext cx="58293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514350" y="8331200"/>
            <a:ext cx="14287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2343150" y="8331200"/>
            <a:ext cx="21717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4914900" y="8331200"/>
            <a:ext cx="14287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342900" y="363538"/>
            <a:ext cx="2255838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2681288" y="363538"/>
            <a:ext cx="3833812" cy="7804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342900" y="1912938"/>
            <a:ext cx="2255838" cy="6254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514350" y="8331200"/>
            <a:ext cx="14287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2343150" y="8331200"/>
            <a:ext cx="21717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4914900" y="8331200"/>
            <a:ext cx="14287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1344613" y="6400800"/>
            <a:ext cx="4114800" cy="755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/>
          <p:nvPr>
            <p:ph idx="2" type="pic"/>
          </p:nvPr>
        </p:nvSpPr>
        <p:spPr>
          <a:xfrm>
            <a:off x="1344613" y="817563"/>
            <a:ext cx="41148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1344613" y="7156450"/>
            <a:ext cx="4114800" cy="1073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514350" y="8331200"/>
            <a:ext cx="14287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2343150" y="8331200"/>
            <a:ext cx="21717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4914900" y="8331200"/>
            <a:ext cx="14287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514350" y="812800"/>
            <a:ext cx="58293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514350" y="2641600"/>
            <a:ext cx="58293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514350" y="8331200"/>
            <a:ext cx="14287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2343150" y="8331200"/>
            <a:ext cx="21717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4914900" y="8331200"/>
            <a:ext cx="14287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Google Shape;84;p1"/>
          <p:cNvGraphicFramePr/>
          <p:nvPr/>
        </p:nvGraphicFramePr>
        <p:xfrm>
          <a:off x="538163" y="5110163"/>
          <a:ext cx="5468938" cy="2438400"/>
        </p:xfrm>
        <a:graphic>
          <a:graphicData uri="http://schemas.openxmlformats.org/presentationml/2006/ole">
            <mc:AlternateContent>
              <mc:Choice Requires="v">
                <p:oleObj r:id="rId4" imgH="2438400" imgW="5468938" progId="Word.Document.8" spid="_x0000_s1">
                  <p:embed/>
                </p:oleObj>
              </mc:Choice>
              <mc:Fallback>
                <p:oleObj r:id="rId5" imgH="2438400" imgW="5468938" progId="Word.Document.8">
                  <p:embed/>
                  <p:pic>
                    <p:nvPicPr>
                      <p:cNvPr id="84" name="Google Shape;84;p1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538163" y="5110163"/>
                        <a:ext cx="5468938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" name="Google Shape;85;p1"/>
          <p:cNvSpPr txBox="1"/>
          <p:nvPr/>
        </p:nvSpPr>
        <p:spPr>
          <a:xfrm>
            <a:off x="2759075" y="152400"/>
            <a:ext cx="955675" cy="738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CMSC204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Kartchner</a:t>
            </a:r>
            <a:endParaRPr/>
          </a:p>
        </p:txBody>
      </p:sp>
      <p:sp>
        <p:nvSpPr>
          <p:cNvPr id="86" name="Google Shape;86;p1"/>
          <p:cNvSpPr/>
          <p:nvPr/>
        </p:nvSpPr>
        <p:spPr>
          <a:xfrm>
            <a:off x="338138" y="1189038"/>
            <a:ext cx="6291262" cy="822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V(StateGraph) = {Oregon, Alaska, Texas, Hawaii, Vermont, NewYork, California}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E(StateGraph) = {(Alaska, Oregon), (Hawaii, Alaska), (Hawaii, Texas), (Texas, Hawaii), (Hawaii, 	California), (Hawaii, New York), (Texas, Vermont), (Vermont, California), 	(Vermont, Alaska)}</a:t>
            </a:r>
            <a:endParaRPr/>
          </a:p>
        </p:txBody>
      </p:sp>
      <p:sp>
        <p:nvSpPr>
          <p:cNvPr id="87" name="Google Shape;87;p1"/>
          <p:cNvSpPr/>
          <p:nvPr/>
        </p:nvSpPr>
        <p:spPr>
          <a:xfrm>
            <a:off x="228600" y="3429000"/>
            <a:ext cx="5791200" cy="129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441325" y="2246313"/>
            <a:ext cx="1663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 Draw the StateGraph</a:t>
            </a:r>
            <a:endParaRPr/>
          </a:p>
        </p:txBody>
      </p:sp>
      <p:sp>
        <p:nvSpPr>
          <p:cNvPr id="89" name="Google Shape;89;p1"/>
          <p:cNvSpPr/>
          <p:nvPr/>
        </p:nvSpPr>
        <p:spPr>
          <a:xfrm>
            <a:off x="1395450" y="2905675"/>
            <a:ext cx="147300" cy="138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"/>
          <p:cNvSpPr/>
          <p:nvPr/>
        </p:nvSpPr>
        <p:spPr>
          <a:xfrm>
            <a:off x="2643500" y="2921938"/>
            <a:ext cx="156000" cy="156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"/>
          <p:cNvSpPr/>
          <p:nvPr/>
        </p:nvSpPr>
        <p:spPr>
          <a:xfrm>
            <a:off x="3828075" y="2931100"/>
            <a:ext cx="147300" cy="138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"/>
          <p:cNvSpPr/>
          <p:nvPr/>
        </p:nvSpPr>
        <p:spPr>
          <a:xfrm>
            <a:off x="3319575" y="3727475"/>
            <a:ext cx="147300" cy="138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"/>
          <p:cNvSpPr/>
          <p:nvPr/>
        </p:nvSpPr>
        <p:spPr>
          <a:xfrm>
            <a:off x="5003950" y="2951275"/>
            <a:ext cx="156000" cy="138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"/>
          <p:cNvSpPr/>
          <p:nvPr/>
        </p:nvSpPr>
        <p:spPr>
          <a:xfrm>
            <a:off x="2712850" y="4572000"/>
            <a:ext cx="147300" cy="138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"/>
          <p:cNvSpPr/>
          <p:nvPr/>
        </p:nvSpPr>
        <p:spPr>
          <a:xfrm>
            <a:off x="4645688" y="3993050"/>
            <a:ext cx="156000" cy="138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"/>
          <p:cNvSpPr txBox="1"/>
          <p:nvPr/>
        </p:nvSpPr>
        <p:spPr>
          <a:xfrm>
            <a:off x="953400" y="2520950"/>
            <a:ext cx="10314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Oregon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2331500" y="2582850"/>
            <a:ext cx="780000" cy="1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Alaska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3605600" y="2582838"/>
            <a:ext cx="884100" cy="1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Hawaii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9" name="Google Shape;99;p1"/>
          <p:cNvCxnSpPr/>
          <p:nvPr/>
        </p:nvCxnSpPr>
        <p:spPr>
          <a:xfrm rot="10800000">
            <a:off x="1642375" y="2969863"/>
            <a:ext cx="9015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"/>
          <p:cNvCxnSpPr/>
          <p:nvPr/>
        </p:nvCxnSpPr>
        <p:spPr>
          <a:xfrm flipH="1">
            <a:off x="2981525" y="3016225"/>
            <a:ext cx="7194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" name="Google Shape;101;p1"/>
          <p:cNvSpPr txBox="1"/>
          <p:nvPr/>
        </p:nvSpPr>
        <p:spPr>
          <a:xfrm>
            <a:off x="4749675" y="3927838"/>
            <a:ext cx="728100" cy="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Texas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3449600" y="3590875"/>
            <a:ext cx="11961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California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1"/>
          <p:cNvSpPr txBox="1"/>
          <p:nvPr/>
        </p:nvSpPr>
        <p:spPr>
          <a:xfrm>
            <a:off x="4813850" y="2582850"/>
            <a:ext cx="955800" cy="1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New York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1"/>
          <p:cNvSpPr txBox="1"/>
          <p:nvPr/>
        </p:nvSpPr>
        <p:spPr>
          <a:xfrm>
            <a:off x="2487375" y="4641300"/>
            <a:ext cx="8322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Vermont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5" name="Google Shape;105;p1"/>
          <p:cNvCxnSpPr>
            <a:endCxn id="102" idx="1"/>
          </p:cNvCxnSpPr>
          <p:nvPr/>
        </p:nvCxnSpPr>
        <p:spPr>
          <a:xfrm flipH="1">
            <a:off x="3449600" y="3198175"/>
            <a:ext cx="381300" cy="46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"/>
          <p:cNvCxnSpPr/>
          <p:nvPr/>
        </p:nvCxnSpPr>
        <p:spPr>
          <a:xfrm flipH="1" rot="10800000">
            <a:off x="2920875" y="3986900"/>
            <a:ext cx="355500" cy="4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"/>
          <p:cNvCxnSpPr/>
          <p:nvPr/>
        </p:nvCxnSpPr>
        <p:spPr>
          <a:xfrm rot="10800000">
            <a:off x="2721625" y="3250250"/>
            <a:ext cx="51900" cy="11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" name="Google Shape;108;p1"/>
          <p:cNvSpPr txBox="1"/>
          <p:nvPr/>
        </p:nvSpPr>
        <p:spPr>
          <a:xfrm>
            <a:off x="4749675" y="6075775"/>
            <a:ext cx="7281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No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1"/>
          <p:cNvSpPr txBox="1"/>
          <p:nvPr/>
        </p:nvSpPr>
        <p:spPr>
          <a:xfrm>
            <a:off x="4868600" y="6431150"/>
            <a:ext cx="7194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Yes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"/>
          <p:cNvSpPr txBox="1"/>
          <p:nvPr/>
        </p:nvSpPr>
        <p:spPr>
          <a:xfrm>
            <a:off x="4886000" y="6748125"/>
            <a:ext cx="6846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Texas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1"/>
          <p:cNvSpPr txBox="1"/>
          <p:nvPr/>
        </p:nvSpPr>
        <p:spPr>
          <a:xfrm>
            <a:off x="1954900" y="5193938"/>
            <a:ext cx="50052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{Oregon, Alaska, Texas, Hawaii, Vermont, New York, California}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1"/>
          <p:cNvSpPr txBox="1"/>
          <p:nvPr/>
        </p:nvSpPr>
        <p:spPr>
          <a:xfrm>
            <a:off x="1923550" y="5491025"/>
            <a:ext cx="50679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{(Alaska, Oregon). (Hawaii, Alaska), (Hawaii, Texas), (Texas, Hawaii), (Hawaii, California), (Hawaii, New York), (Texas, Vermont), (Vermont, California), Vermont, Alaska)}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3" name="Google Shape;113;p1"/>
          <p:cNvCxnSpPr/>
          <p:nvPr/>
        </p:nvCxnSpPr>
        <p:spPr>
          <a:xfrm>
            <a:off x="4132200" y="3005250"/>
            <a:ext cx="7239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1"/>
          <p:cNvCxnSpPr/>
          <p:nvPr/>
        </p:nvCxnSpPr>
        <p:spPr>
          <a:xfrm>
            <a:off x="4022250" y="3197650"/>
            <a:ext cx="540600" cy="72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"/>
          <p:cNvCxnSpPr/>
          <p:nvPr/>
        </p:nvCxnSpPr>
        <p:spPr>
          <a:xfrm rot="10800000">
            <a:off x="4104675" y="3133438"/>
            <a:ext cx="645000" cy="83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"/>
          <p:cNvCxnSpPr/>
          <p:nvPr/>
        </p:nvCxnSpPr>
        <p:spPr>
          <a:xfrm flipH="1">
            <a:off x="3097000" y="4159700"/>
            <a:ext cx="1429200" cy="45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"/>
          <p:cNvSpPr txBox="1"/>
          <p:nvPr/>
        </p:nvSpPr>
        <p:spPr>
          <a:xfrm>
            <a:off x="288925" y="5446713"/>
            <a:ext cx="321786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  b.   Show the adjacency lists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that would describe the edges in the graph</a:t>
            </a:r>
            <a:endParaRPr/>
          </a:p>
        </p:txBody>
      </p:sp>
      <p:sp>
        <p:nvSpPr>
          <p:cNvPr id="122" name="Google Shape;122;p2"/>
          <p:cNvSpPr/>
          <p:nvPr/>
        </p:nvSpPr>
        <p:spPr>
          <a:xfrm>
            <a:off x="990600" y="6019800"/>
            <a:ext cx="1295400" cy="2590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23" name="Google Shape;123;p2"/>
          <p:cNvGrpSpPr/>
          <p:nvPr/>
        </p:nvGrpSpPr>
        <p:grpSpPr>
          <a:xfrm>
            <a:off x="914400" y="1447800"/>
            <a:ext cx="5486400" cy="2590800"/>
            <a:chOff x="381000" y="6248400"/>
            <a:chExt cx="5486400" cy="2590800"/>
          </a:xfrm>
        </p:grpSpPr>
        <p:sp>
          <p:nvSpPr>
            <p:cNvPr id="124" name="Google Shape;124;p2"/>
            <p:cNvSpPr/>
            <p:nvPr/>
          </p:nvSpPr>
          <p:spPr>
            <a:xfrm>
              <a:off x="381000" y="6553200"/>
              <a:ext cx="1143000" cy="22860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905000" y="6477000"/>
              <a:ext cx="3962400" cy="23622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6" name="Google Shape;126;p2"/>
            <p:cNvSpPr txBox="1"/>
            <p:nvPr/>
          </p:nvSpPr>
          <p:spPr>
            <a:xfrm>
              <a:off x="609600" y="6248400"/>
              <a:ext cx="549275" cy="2746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States</a:t>
              </a:r>
              <a:endParaRPr/>
            </a:p>
          </p:txBody>
        </p:sp>
      </p:grpSp>
      <p:sp>
        <p:nvSpPr>
          <p:cNvPr id="127" name="Google Shape;127;p2"/>
          <p:cNvSpPr/>
          <p:nvPr/>
        </p:nvSpPr>
        <p:spPr>
          <a:xfrm>
            <a:off x="457200" y="304800"/>
            <a:ext cx="5334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eriod" startAt="3"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  Show the adjacency matrix that would describe the edges in the graph. Store the vertices in alphabetical order</a:t>
            </a:r>
            <a:endParaRPr b="0" i="0" sz="1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2"/>
          <p:cNvSpPr txBox="1"/>
          <p:nvPr/>
        </p:nvSpPr>
        <p:spPr>
          <a:xfrm>
            <a:off x="2374850" y="3250225"/>
            <a:ext cx="4992300" cy="5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29" name="Google Shape;129;p2"/>
          <p:cNvGraphicFramePr/>
          <p:nvPr/>
        </p:nvGraphicFramePr>
        <p:xfrm>
          <a:off x="914400" y="175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{4284F628-C22D-4C82-805C-3525B7F11D05}</a:tableStyleId>
              </a:tblPr>
              <a:tblGrid>
                <a:gridCol w="1135050"/>
              </a:tblGrid>
              <a:tr h="32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Alaska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2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California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2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Hawaii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2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New York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2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Oregon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2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/>
                        <a:t>Texas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2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Vermont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30" name="Google Shape;130;p2"/>
          <p:cNvGraphicFramePr/>
          <p:nvPr/>
        </p:nvGraphicFramePr>
        <p:xfrm>
          <a:off x="990600" y="601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{4284F628-C22D-4C82-805C-3525B7F11D05}</a:tableStyleId>
              </a:tblPr>
              <a:tblGrid>
                <a:gridCol w="1295400"/>
              </a:tblGrid>
              <a:tr h="37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Alaska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7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California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7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Hawaii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7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New York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7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Oregon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7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Texas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7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Vermont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31" name="Google Shape;131;p2"/>
          <p:cNvCxnSpPr/>
          <p:nvPr/>
        </p:nvCxnSpPr>
        <p:spPr>
          <a:xfrm>
            <a:off x="2080150" y="6231800"/>
            <a:ext cx="84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2"/>
          <p:cNvCxnSpPr/>
          <p:nvPr/>
        </p:nvCxnSpPr>
        <p:spPr>
          <a:xfrm flipH="1" rot="10800000">
            <a:off x="2106150" y="6951150"/>
            <a:ext cx="7887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2"/>
          <p:cNvCxnSpPr/>
          <p:nvPr/>
        </p:nvCxnSpPr>
        <p:spPr>
          <a:xfrm>
            <a:off x="2084350" y="8051925"/>
            <a:ext cx="83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2"/>
          <p:cNvCxnSpPr/>
          <p:nvPr/>
        </p:nvCxnSpPr>
        <p:spPr>
          <a:xfrm>
            <a:off x="2114825" y="8433275"/>
            <a:ext cx="780000" cy="1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35" name="Google Shape;135;p2"/>
          <p:cNvGraphicFramePr/>
          <p:nvPr/>
        </p:nvGraphicFramePr>
        <p:xfrm>
          <a:off x="2451913" y="16615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{4284F628-C22D-4C82-805C-3525B7F11D05}</a:tableStyleId>
              </a:tblPr>
              <a:tblGrid>
                <a:gridCol w="564125"/>
                <a:gridCol w="564125"/>
                <a:gridCol w="564125"/>
                <a:gridCol w="564125"/>
                <a:gridCol w="564125"/>
                <a:gridCol w="564125"/>
                <a:gridCol w="564125"/>
              </a:tblGrid>
              <a:tr h="33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6" name="Google Shape;136;p2"/>
          <p:cNvSpPr txBox="1"/>
          <p:nvPr/>
        </p:nvSpPr>
        <p:spPr>
          <a:xfrm>
            <a:off x="2452850" y="1256750"/>
            <a:ext cx="3948900" cy="1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A	      C	       H		N	  O	    T	       V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2"/>
          <p:cNvSpPr txBox="1"/>
          <p:nvPr/>
        </p:nvSpPr>
        <p:spPr>
          <a:xfrm>
            <a:off x="3007550" y="6067100"/>
            <a:ext cx="780000" cy="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Oregon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2"/>
          <p:cNvSpPr txBox="1"/>
          <p:nvPr/>
        </p:nvSpPr>
        <p:spPr>
          <a:xfrm>
            <a:off x="3024875" y="6717150"/>
            <a:ext cx="45936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Alaska	California	     New York	Texas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9" name="Google Shape;139;p2"/>
          <p:cNvCxnSpPr/>
          <p:nvPr/>
        </p:nvCxnSpPr>
        <p:spPr>
          <a:xfrm>
            <a:off x="3709600" y="6933850"/>
            <a:ext cx="24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2"/>
          <p:cNvCxnSpPr/>
          <p:nvPr/>
        </p:nvCxnSpPr>
        <p:spPr>
          <a:xfrm>
            <a:off x="4819000" y="6929500"/>
            <a:ext cx="2775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2"/>
          <p:cNvCxnSpPr/>
          <p:nvPr/>
        </p:nvCxnSpPr>
        <p:spPr>
          <a:xfrm>
            <a:off x="5963100" y="6933850"/>
            <a:ext cx="32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" name="Google Shape;142;p2"/>
          <p:cNvSpPr/>
          <p:nvPr/>
        </p:nvSpPr>
        <p:spPr>
          <a:xfrm>
            <a:off x="3016150" y="6795100"/>
            <a:ext cx="658800" cy="277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"/>
          <p:cNvSpPr/>
          <p:nvPr/>
        </p:nvSpPr>
        <p:spPr>
          <a:xfrm>
            <a:off x="3986950" y="6743150"/>
            <a:ext cx="788700" cy="355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"/>
          <p:cNvSpPr/>
          <p:nvPr/>
        </p:nvSpPr>
        <p:spPr>
          <a:xfrm>
            <a:off x="5131050" y="6743150"/>
            <a:ext cx="788700" cy="320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"/>
          <p:cNvSpPr/>
          <p:nvPr/>
        </p:nvSpPr>
        <p:spPr>
          <a:xfrm>
            <a:off x="6327125" y="6786500"/>
            <a:ext cx="459300" cy="277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"/>
          <p:cNvSpPr/>
          <p:nvPr/>
        </p:nvSpPr>
        <p:spPr>
          <a:xfrm>
            <a:off x="3033550" y="6119125"/>
            <a:ext cx="658800" cy="277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"/>
          <p:cNvSpPr txBox="1"/>
          <p:nvPr/>
        </p:nvSpPr>
        <p:spPr>
          <a:xfrm>
            <a:off x="2992575" y="7857725"/>
            <a:ext cx="24063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Hawaii	Vermont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2"/>
          <p:cNvSpPr txBox="1"/>
          <p:nvPr/>
        </p:nvSpPr>
        <p:spPr>
          <a:xfrm>
            <a:off x="2992575" y="8240550"/>
            <a:ext cx="2025600" cy="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Alaska	  California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9" name="Google Shape;149;p2"/>
          <p:cNvCxnSpPr/>
          <p:nvPr/>
        </p:nvCxnSpPr>
        <p:spPr>
          <a:xfrm flipH="1" rot="10800000">
            <a:off x="3683850" y="8067775"/>
            <a:ext cx="2889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2"/>
          <p:cNvCxnSpPr/>
          <p:nvPr/>
        </p:nvCxnSpPr>
        <p:spPr>
          <a:xfrm>
            <a:off x="3631350" y="8452725"/>
            <a:ext cx="369600" cy="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" name="Google Shape;151;p2"/>
          <p:cNvSpPr/>
          <p:nvPr/>
        </p:nvSpPr>
        <p:spPr>
          <a:xfrm>
            <a:off x="3001325" y="7945225"/>
            <a:ext cx="658800" cy="277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"/>
          <p:cNvSpPr/>
          <p:nvPr/>
        </p:nvSpPr>
        <p:spPr>
          <a:xfrm>
            <a:off x="3998850" y="7936475"/>
            <a:ext cx="658800" cy="277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"/>
          <p:cNvSpPr/>
          <p:nvPr/>
        </p:nvSpPr>
        <p:spPr>
          <a:xfrm>
            <a:off x="3010075" y="8312725"/>
            <a:ext cx="570000" cy="277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"/>
          <p:cNvSpPr/>
          <p:nvPr/>
        </p:nvSpPr>
        <p:spPr>
          <a:xfrm>
            <a:off x="4033850" y="8321475"/>
            <a:ext cx="840600" cy="277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609600"/>
            <a:ext cx="4391025" cy="26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"/>
          <p:cNvSpPr/>
          <p:nvPr/>
        </p:nvSpPr>
        <p:spPr>
          <a:xfrm>
            <a:off x="228600" y="3248025"/>
            <a:ext cx="5653088" cy="1370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 a.    Which of the following lists the graph nodes in depth first order beginning with E?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A)	E, G, F, C, D, B, A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B)	G, A, E, C, B, F, D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C)	E, G, A, D, F, C, B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D)	E, C, F, B, A, D, G </a:t>
            </a:r>
            <a:endParaRPr/>
          </a:p>
        </p:txBody>
      </p:sp>
      <p:sp>
        <p:nvSpPr>
          <p:cNvPr id="161" name="Google Shape;161;p3"/>
          <p:cNvSpPr txBox="1"/>
          <p:nvPr/>
        </p:nvSpPr>
        <p:spPr>
          <a:xfrm>
            <a:off x="228600" y="4800600"/>
            <a:ext cx="5715000" cy="100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 b.    Which of the following lists the graph nodes in breadth first order beginning at F?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A)  F, C, D, A, B, E, 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B)  F, D, C, A, B, C, G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C)  F, C, D, B, G, A, 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D)  a, b, and c are all breadth first traversals </a:t>
            </a:r>
            <a:endParaRPr/>
          </a:p>
        </p:txBody>
      </p:sp>
      <p:sp>
        <p:nvSpPr>
          <p:cNvPr id="162" name="Google Shape;162;p3"/>
          <p:cNvSpPr/>
          <p:nvPr/>
        </p:nvSpPr>
        <p:spPr>
          <a:xfrm>
            <a:off x="533400" y="4194975"/>
            <a:ext cx="2166900" cy="242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"/>
          <p:cNvSpPr/>
          <p:nvPr/>
        </p:nvSpPr>
        <p:spPr>
          <a:xfrm>
            <a:off x="563375" y="5001025"/>
            <a:ext cx="1733400" cy="251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9_633b" id="168" name="Google Shape;16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685800"/>
            <a:ext cx="4648200" cy="2855913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169" name="Google Shape;169;p4"/>
          <p:cNvSpPr txBox="1"/>
          <p:nvPr/>
        </p:nvSpPr>
        <p:spPr>
          <a:xfrm>
            <a:off x="609600" y="3962400"/>
            <a:ext cx="3911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 Find the shortest </a:t>
            </a:r>
            <a:r>
              <a:rPr b="0" i="0" lang="en-US" sz="12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distance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from Atlanta to every other city</a:t>
            </a:r>
            <a:endParaRPr/>
          </a:p>
        </p:txBody>
      </p:sp>
      <p:graphicFrame>
        <p:nvGraphicFramePr>
          <p:cNvPr id="170" name="Google Shape;170;p4"/>
          <p:cNvGraphicFramePr/>
          <p:nvPr/>
        </p:nvGraphicFramePr>
        <p:xfrm>
          <a:off x="462800" y="445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{4284F628-C22D-4C82-805C-3525B7F11D05}</a:tableStyleId>
              </a:tblPr>
              <a:tblGrid>
                <a:gridCol w="1155200"/>
                <a:gridCol w="4889900"/>
              </a:tblGrid>
              <a:tr h="685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Austin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Washington          Dallas          Austin = 2100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85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Chicago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Washington          Dallas          Chicago = 2800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85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Dallas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Washington          Dallas = 1900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85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Denver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Washington          Dallas          Denver = 2680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85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Houston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Houston = 800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85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Washington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Washington = 600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71" name="Google Shape;171;p4"/>
          <p:cNvCxnSpPr/>
          <p:nvPr/>
        </p:nvCxnSpPr>
        <p:spPr>
          <a:xfrm>
            <a:off x="2721525" y="4654350"/>
            <a:ext cx="32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4"/>
          <p:cNvCxnSpPr/>
          <p:nvPr/>
        </p:nvCxnSpPr>
        <p:spPr>
          <a:xfrm>
            <a:off x="3700925" y="4654350"/>
            <a:ext cx="35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4"/>
          <p:cNvCxnSpPr/>
          <p:nvPr/>
        </p:nvCxnSpPr>
        <p:spPr>
          <a:xfrm>
            <a:off x="2712575" y="5320150"/>
            <a:ext cx="367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4"/>
          <p:cNvCxnSpPr/>
          <p:nvPr/>
        </p:nvCxnSpPr>
        <p:spPr>
          <a:xfrm>
            <a:off x="3701350" y="5346400"/>
            <a:ext cx="358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4"/>
          <p:cNvCxnSpPr/>
          <p:nvPr/>
        </p:nvCxnSpPr>
        <p:spPr>
          <a:xfrm>
            <a:off x="2703825" y="5985175"/>
            <a:ext cx="42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4"/>
          <p:cNvCxnSpPr/>
          <p:nvPr/>
        </p:nvCxnSpPr>
        <p:spPr>
          <a:xfrm>
            <a:off x="2686325" y="6702675"/>
            <a:ext cx="44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4"/>
          <p:cNvCxnSpPr/>
          <p:nvPr/>
        </p:nvCxnSpPr>
        <p:spPr>
          <a:xfrm>
            <a:off x="3683850" y="6720175"/>
            <a:ext cx="41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"/>
          <p:cNvSpPr txBox="1"/>
          <p:nvPr/>
        </p:nvSpPr>
        <p:spPr>
          <a:xfrm>
            <a:off x="533400" y="609600"/>
            <a:ext cx="4942443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  Find the minimal spanning tree using Prim’s algorithm. Use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0 as the source vertex .  Show the steps.</a:t>
            </a:r>
            <a:endParaRPr/>
          </a:p>
        </p:txBody>
      </p:sp>
      <p:pic>
        <p:nvPicPr>
          <p:cNvPr id="183" name="Google Shape;18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524000"/>
            <a:ext cx="2686050" cy="2128838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5"/>
          <p:cNvSpPr txBox="1"/>
          <p:nvPr/>
        </p:nvSpPr>
        <p:spPr>
          <a:xfrm>
            <a:off x="-37650" y="3791525"/>
            <a:ext cx="5086200" cy="14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Vertex 0 is added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Consider edge weights 7 and 3, add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edge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3 and vertex 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Consider edge 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weights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7, 1, and 8, add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edge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1 and vertex 5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edge weights 7, 2, 3, and 8, add edge 2 and vertex 1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edge weights 3, 5, and 8, add edge 3 and vertex 4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edge weights 5 and 6, add edge 5 and vertex 3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5"/>
          <p:cNvSpPr/>
          <p:nvPr/>
        </p:nvSpPr>
        <p:spPr>
          <a:xfrm>
            <a:off x="4968275" y="2851850"/>
            <a:ext cx="193200" cy="187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186" name="Google Shape;186;p5"/>
          <p:cNvSpPr/>
          <p:nvPr/>
        </p:nvSpPr>
        <p:spPr>
          <a:xfrm>
            <a:off x="6545337" y="2851850"/>
            <a:ext cx="193200" cy="187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87" name="Google Shape;187;p5"/>
          <p:cNvSpPr/>
          <p:nvPr/>
        </p:nvSpPr>
        <p:spPr>
          <a:xfrm>
            <a:off x="4968275" y="3807293"/>
            <a:ext cx="193200" cy="187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188" name="Google Shape;188;p5"/>
          <p:cNvSpPr/>
          <p:nvPr/>
        </p:nvSpPr>
        <p:spPr>
          <a:xfrm>
            <a:off x="5756806" y="3807293"/>
            <a:ext cx="193200" cy="187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</a:t>
            </a:r>
            <a:endParaRPr/>
          </a:p>
        </p:txBody>
      </p:sp>
      <p:sp>
        <p:nvSpPr>
          <p:cNvPr id="189" name="Google Shape;189;p5"/>
          <p:cNvSpPr/>
          <p:nvPr/>
        </p:nvSpPr>
        <p:spPr>
          <a:xfrm>
            <a:off x="5756815" y="3268503"/>
            <a:ext cx="193200" cy="187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</a:t>
            </a:r>
            <a:endParaRPr/>
          </a:p>
        </p:txBody>
      </p:sp>
      <p:sp>
        <p:nvSpPr>
          <p:cNvPr id="190" name="Google Shape;190;p5"/>
          <p:cNvSpPr/>
          <p:nvPr/>
        </p:nvSpPr>
        <p:spPr>
          <a:xfrm>
            <a:off x="6545337" y="3807293"/>
            <a:ext cx="193200" cy="187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cxnSp>
        <p:nvCxnSpPr>
          <p:cNvPr id="191" name="Google Shape;191;p5"/>
          <p:cNvCxnSpPr>
            <a:stCxn id="185" idx="4"/>
            <a:endCxn id="187" idx="0"/>
          </p:cNvCxnSpPr>
          <p:nvPr/>
        </p:nvCxnSpPr>
        <p:spPr>
          <a:xfrm>
            <a:off x="5064875" y="3039350"/>
            <a:ext cx="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p5"/>
          <p:cNvCxnSpPr>
            <a:stCxn id="187" idx="7"/>
            <a:endCxn id="189" idx="3"/>
          </p:cNvCxnSpPr>
          <p:nvPr/>
        </p:nvCxnSpPr>
        <p:spPr>
          <a:xfrm flipH="1" rot="10800000">
            <a:off x="5133182" y="3428551"/>
            <a:ext cx="651900" cy="40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" name="Google Shape;193;p5"/>
          <p:cNvSpPr/>
          <p:nvPr/>
        </p:nvSpPr>
        <p:spPr>
          <a:xfrm>
            <a:off x="4968275" y="1524000"/>
            <a:ext cx="193200" cy="187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194" name="Google Shape;194;p5"/>
          <p:cNvSpPr/>
          <p:nvPr/>
        </p:nvSpPr>
        <p:spPr>
          <a:xfrm>
            <a:off x="6545337" y="1524000"/>
            <a:ext cx="193200" cy="187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95" name="Google Shape;195;p5"/>
          <p:cNvSpPr/>
          <p:nvPr/>
        </p:nvSpPr>
        <p:spPr>
          <a:xfrm>
            <a:off x="4968275" y="2479443"/>
            <a:ext cx="193200" cy="187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196" name="Google Shape;196;p5"/>
          <p:cNvSpPr/>
          <p:nvPr/>
        </p:nvSpPr>
        <p:spPr>
          <a:xfrm>
            <a:off x="5756806" y="2479443"/>
            <a:ext cx="193200" cy="187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</a:t>
            </a:r>
            <a:endParaRPr/>
          </a:p>
        </p:txBody>
      </p:sp>
      <p:sp>
        <p:nvSpPr>
          <p:cNvPr id="197" name="Google Shape;197;p5"/>
          <p:cNvSpPr/>
          <p:nvPr/>
        </p:nvSpPr>
        <p:spPr>
          <a:xfrm>
            <a:off x="5756815" y="1940653"/>
            <a:ext cx="193200" cy="187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</a:t>
            </a:r>
            <a:endParaRPr/>
          </a:p>
        </p:txBody>
      </p:sp>
      <p:sp>
        <p:nvSpPr>
          <p:cNvPr id="198" name="Google Shape;198;p5"/>
          <p:cNvSpPr/>
          <p:nvPr/>
        </p:nvSpPr>
        <p:spPr>
          <a:xfrm>
            <a:off x="6545337" y="2479443"/>
            <a:ext cx="193200" cy="187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cxnSp>
        <p:nvCxnSpPr>
          <p:cNvPr id="199" name="Google Shape;199;p5"/>
          <p:cNvCxnSpPr>
            <a:stCxn id="193" idx="4"/>
            <a:endCxn id="195" idx="0"/>
          </p:cNvCxnSpPr>
          <p:nvPr/>
        </p:nvCxnSpPr>
        <p:spPr>
          <a:xfrm>
            <a:off x="5064875" y="1711500"/>
            <a:ext cx="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" name="Google Shape;200;p5"/>
          <p:cNvSpPr/>
          <p:nvPr/>
        </p:nvSpPr>
        <p:spPr>
          <a:xfrm>
            <a:off x="4968350" y="4396925"/>
            <a:ext cx="193200" cy="187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201" name="Google Shape;201;p5"/>
          <p:cNvSpPr/>
          <p:nvPr/>
        </p:nvSpPr>
        <p:spPr>
          <a:xfrm>
            <a:off x="6545412" y="4396925"/>
            <a:ext cx="193200" cy="187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202" name="Google Shape;202;p5"/>
          <p:cNvSpPr/>
          <p:nvPr/>
        </p:nvSpPr>
        <p:spPr>
          <a:xfrm>
            <a:off x="4968350" y="5352368"/>
            <a:ext cx="193200" cy="187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203" name="Google Shape;203;p5"/>
          <p:cNvSpPr/>
          <p:nvPr/>
        </p:nvSpPr>
        <p:spPr>
          <a:xfrm>
            <a:off x="5756881" y="5352368"/>
            <a:ext cx="193200" cy="187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</a:t>
            </a:r>
            <a:endParaRPr/>
          </a:p>
        </p:txBody>
      </p:sp>
      <p:sp>
        <p:nvSpPr>
          <p:cNvPr id="204" name="Google Shape;204;p5"/>
          <p:cNvSpPr/>
          <p:nvPr/>
        </p:nvSpPr>
        <p:spPr>
          <a:xfrm>
            <a:off x="5756890" y="4813578"/>
            <a:ext cx="193200" cy="187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</a:t>
            </a:r>
            <a:endParaRPr/>
          </a:p>
        </p:txBody>
      </p:sp>
      <p:sp>
        <p:nvSpPr>
          <p:cNvPr id="205" name="Google Shape;205;p5"/>
          <p:cNvSpPr/>
          <p:nvPr/>
        </p:nvSpPr>
        <p:spPr>
          <a:xfrm>
            <a:off x="6545412" y="5352368"/>
            <a:ext cx="193200" cy="187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cxnSp>
        <p:nvCxnSpPr>
          <p:cNvPr id="206" name="Google Shape;206;p5"/>
          <p:cNvCxnSpPr>
            <a:stCxn id="200" idx="4"/>
            <a:endCxn id="202" idx="0"/>
          </p:cNvCxnSpPr>
          <p:nvPr/>
        </p:nvCxnSpPr>
        <p:spPr>
          <a:xfrm>
            <a:off x="5064950" y="4584425"/>
            <a:ext cx="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5"/>
          <p:cNvCxnSpPr>
            <a:stCxn id="202" idx="7"/>
            <a:endCxn id="204" idx="3"/>
          </p:cNvCxnSpPr>
          <p:nvPr/>
        </p:nvCxnSpPr>
        <p:spPr>
          <a:xfrm flipH="1" rot="10800000">
            <a:off x="5133257" y="4973626"/>
            <a:ext cx="651900" cy="40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5"/>
          <p:cNvCxnSpPr>
            <a:stCxn id="204" idx="6"/>
            <a:endCxn id="201" idx="2"/>
          </p:cNvCxnSpPr>
          <p:nvPr/>
        </p:nvCxnSpPr>
        <p:spPr>
          <a:xfrm flipH="1" rot="10800000">
            <a:off x="5950090" y="4490628"/>
            <a:ext cx="595200" cy="41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9" name="Google Shape;209;p5"/>
          <p:cNvSpPr/>
          <p:nvPr/>
        </p:nvSpPr>
        <p:spPr>
          <a:xfrm>
            <a:off x="4968275" y="5887025"/>
            <a:ext cx="193200" cy="187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210" name="Google Shape;210;p5"/>
          <p:cNvSpPr/>
          <p:nvPr/>
        </p:nvSpPr>
        <p:spPr>
          <a:xfrm>
            <a:off x="6545337" y="5887025"/>
            <a:ext cx="193200" cy="187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211" name="Google Shape;211;p5"/>
          <p:cNvSpPr/>
          <p:nvPr/>
        </p:nvSpPr>
        <p:spPr>
          <a:xfrm>
            <a:off x="4968275" y="6842468"/>
            <a:ext cx="193200" cy="187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212" name="Google Shape;212;p5"/>
          <p:cNvSpPr/>
          <p:nvPr/>
        </p:nvSpPr>
        <p:spPr>
          <a:xfrm>
            <a:off x="5756806" y="6842468"/>
            <a:ext cx="193200" cy="187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</a:t>
            </a:r>
            <a:endParaRPr/>
          </a:p>
        </p:txBody>
      </p:sp>
      <p:sp>
        <p:nvSpPr>
          <p:cNvPr id="213" name="Google Shape;213;p5"/>
          <p:cNvSpPr/>
          <p:nvPr/>
        </p:nvSpPr>
        <p:spPr>
          <a:xfrm>
            <a:off x="5756815" y="6303678"/>
            <a:ext cx="193200" cy="187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</a:t>
            </a:r>
            <a:endParaRPr/>
          </a:p>
        </p:txBody>
      </p:sp>
      <p:sp>
        <p:nvSpPr>
          <p:cNvPr id="214" name="Google Shape;214;p5"/>
          <p:cNvSpPr/>
          <p:nvPr/>
        </p:nvSpPr>
        <p:spPr>
          <a:xfrm>
            <a:off x="6545337" y="6842468"/>
            <a:ext cx="193200" cy="187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cxnSp>
        <p:nvCxnSpPr>
          <p:cNvPr id="215" name="Google Shape;215;p5"/>
          <p:cNvCxnSpPr>
            <a:stCxn id="209" idx="4"/>
            <a:endCxn id="211" idx="0"/>
          </p:cNvCxnSpPr>
          <p:nvPr/>
        </p:nvCxnSpPr>
        <p:spPr>
          <a:xfrm>
            <a:off x="5064875" y="6074525"/>
            <a:ext cx="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Google Shape;216;p5"/>
          <p:cNvCxnSpPr>
            <a:stCxn id="211" idx="7"/>
            <a:endCxn id="213" idx="3"/>
          </p:cNvCxnSpPr>
          <p:nvPr/>
        </p:nvCxnSpPr>
        <p:spPr>
          <a:xfrm flipH="1" rot="10800000">
            <a:off x="5133182" y="6463726"/>
            <a:ext cx="651900" cy="40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Google Shape;217;p5"/>
          <p:cNvCxnSpPr>
            <a:stCxn id="213" idx="6"/>
            <a:endCxn id="210" idx="2"/>
          </p:cNvCxnSpPr>
          <p:nvPr/>
        </p:nvCxnSpPr>
        <p:spPr>
          <a:xfrm flipH="1" rot="10800000">
            <a:off x="5950015" y="5980728"/>
            <a:ext cx="595200" cy="41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Google Shape;218;p5"/>
          <p:cNvCxnSpPr>
            <a:stCxn id="213" idx="4"/>
            <a:endCxn id="212" idx="0"/>
          </p:cNvCxnSpPr>
          <p:nvPr/>
        </p:nvCxnSpPr>
        <p:spPr>
          <a:xfrm>
            <a:off x="5853415" y="6491178"/>
            <a:ext cx="0" cy="35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" name="Google Shape;219;p5"/>
          <p:cNvSpPr/>
          <p:nvPr/>
        </p:nvSpPr>
        <p:spPr>
          <a:xfrm>
            <a:off x="4968375" y="7415025"/>
            <a:ext cx="193200" cy="187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220" name="Google Shape;220;p5"/>
          <p:cNvSpPr/>
          <p:nvPr/>
        </p:nvSpPr>
        <p:spPr>
          <a:xfrm>
            <a:off x="6545437" y="7415025"/>
            <a:ext cx="193200" cy="187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221" name="Google Shape;221;p5"/>
          <p:cNvSpPr/>
          <p:nvPr/>
        </p:nvSpPr>
        <p:spPr>
          <a:xfrm>
            <a:off x="4968375" y="8370468"/>
            <a:ext cx="193200" cy="187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222" name="Google Shape;222;p5"/>
          <p:cNvSpPr/>
          <p:nvPr/>
        </p:nvSpPr>
        <p:spPr>
          <a:xfrm>
            <a:off x="5756906" y="8370468"/>
            <a:ext cx="193200" cy="187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</a:t>
            </a:r>
            <a:endParaRPr/>
          </a:p>
        </p:txBody>
      </p:sp>
      <p:sp>
        <p:nvSpPr>
          <p:cNvPr id="223" name="Google Shape;223;p5"/>
          <p:cNvSpPr/>
          <p:nvPr/>
        </p:nvSpPr>
        <p:spPr>
          <a:xfrm>
            <a:off x="5756915" y="7831678"/>
            <a:ext cx="193200" cy="187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</a:t>
            </a:r>
            <a:endParaRPr/>
          </a:p>
        </p:txBody>
      </p:sp>
      <p:sp>
        <p:nvSpPr>
          <p:cNvPr id="224" name="Google Shape;224;p5"/>
          <p:cNvSpPr/>
          <p:nvPr/>
        </p:nvSpPr>
        <p:spPr>
          <a:xfrm>
            <a:off x="6545437" y="8370468"/>
            <a:ext cx="193200" cy="187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cxnSp>
        <p:nvCxnSpPr>
          <p:cNvPr id="225" name="Google Shape;225;p5"/>
          <p:cNvCxnSpPr>
            <a:stCxn id="219" idx="4"/>
            <a:endCxn id="221" idx="0"/>
          </p:cNvCxnSpPr>
          <p:nvPr/>
        </p:nvCxnSpPr>
        <p:spPr>
          <a:xfrm>
            <a:off x="5064975" y="7602525"/>
            <a:ext cx="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5"/>
          <p:cNvCxnSpPr>
            <a:stCxn id="221" idx="7"/>
            <a:endCxn id="223" idx="3"/>
          </p:cNvCxnSpPr>
          <p:nvPr/>
        </p:nvCxnSpPr>
        <p:spPr>
          <a:xfrm flipH="1" rot="10800000">
            <a:off x="5133282" y="7991726"/>
            <a:ext cx="651900" cy="40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5"/>
          <p:cNvCxnSpPr>
            <a:stCxn id="223" idx="6"/>
            <a:endCxn id="220" idx="2"/>
          </p:cNvCxnSpPr>
          <p:nvPr/>
        </p:nvCxnSpPr>
        <p:spPr>
          <a:xfrm flipH="1" rot="10800000">
            <a:off x="5950115" y="7508728"/>
            <a:ext cx="595200" cy="41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5"/>
          <p:cNvCxnSpPr>
            <a:stCxn id="223" idx="4"/>
            <a:endCxn id="222" idx="0"/>
          </p:cNvCxnSpPr>
          <p:nvPr/>
        </p:nvCxnSpPr>
        <p:spPr>
          <a:xfrm>
            <a:off x="5853515" y="8019178"/>
            <a:ext cx="0" cy="35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" name="Google Shape;229;p5"/>
          <p:cNvCxnSpPr>
            <a:stCxn id="220" idx="4"/>
            <a:endCxn id="224" idx="0"/>
          </p:cNvCxnSpPr>
          <p:nvPr/>
        </p:nvCxnSpPr>
        <p:spPr>
          <a:xfrm>
            <a:off x="6642037" y="7602525"/>
            <a:ext cx="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6"/>
          <p:cNvSpPr txBox="1"/>
          <p:nvPr/>
        </p:nvSpPr>
        <p:spPr>
          <a:xfrm>
            <a:off x="228600" y="838200"/>
            <a:ext cx="634885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7.  Find the minimal spanning tree using Kruskal’s algorithm.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the weights in order and the steps.</a:t>
            </a:r>
            <a:endParaRPr/>
          </a:p>
        </p:txBody>
      </p:sp>
      <p:sp>
        <p:nvSpPr>
          <p:cNvPr id="235" name="Google Shape;235;p6"/>
          <p:cNvSpPr/>
          <p:nvPr/>
        </p:nvSpPr>
        <p:spPr>
          <a:xfrm>
            <a:off x="171450" y="4800600"/>
            <a:ext cx="2571750" cy="2857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6"/>
          <p:cNvSpPr/>
          <p:nvPr/>
        </p:nvSpPr>
        <p:spPr>
          <a:xfrm>
            <a:off x="0" y="2743200"/>
            <a:ext cx="2228850" cy="217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6"/>
          <p:cNvSpPr/>
          <p:nvPr/>
        </p:nvSpPr>
        <p:spPr>
          <a:xfrm>
            <a:off x="2000250" y="4572000"/>
            <a:ext cx="2400300" cy="22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6"/>
          <p:cNvSpPr/>
          <p:nvPr/>
        </p:nvSpPr>
        <p:spPr>
          <a:xfrm>
            <a:off x="2114550" y="2743200"/>
            <a:ext cx="2343150" cy="1714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" name="Google Shape;23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600200"/>
            <a:ext cx="2686050" cy="2128838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6"/>
          <p:cNvSpPr txBox="1"/>
          <p:nvPr/>
        </p:nvSpPr>
        <p:spPr>
          <a:xfrm>
            <a:off x="752525" y="3832600"/>
            <a:ext cx="1846200" cy="20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Edge		Weight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0-1			7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0-2			3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1-3			5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1-5			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2-4			8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2-5			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3-4			6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4-5			3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p6"/>
          <p:cNvSpPr txBox="1"/>
          <p:nvPr/>
        </p:nvSpPr>
        <p:spPr>
          <a:xfrm>
            <a:off x="752525" y="5983650"/>
            <a:ext cx="1846200" cy="20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Edge		Weight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2-5			1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1-5			2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0-2			3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4-5			3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1-3			5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3-4			6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0-1			7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2-4			8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p6"/>
          <p:cNvSpPr/>
          <p:nvPr/>
        </p:nvSpPr>
        <p:spPr>
          <a:xfrm>
            <a:off x="4383875" y="1662550"/>
            <a:ext cx="271200" cy="228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243" name="Google Shape;243;p6"/>
          <p:cNvSpPr/>
          <p:nvPr/>
        </p:nvSpPr>
        <p:spPr>
          <a:xfrm>
            <a:off x="5097388" y="1891150"/>
            <a:ext cx="271200" cy="228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</a:t>
            </a:r>
            <a:endParaRPr/>
          </a:p>
        </p:txBody>
      </p:sp>
      <p:sp>
        <p:nvSpPr>
          <p:cNvPr id="244" name="Google Shape;244;p6"/>
          <p:cNvSpPr/>
          <p:nvPr/>
        </p:nvSpPr>
        <p:spPr>
          <a:xfrm>
            <a:off x="5097388" y="2272150"/>
            <a:ext cx="271200" cy="228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</a:t>
            </a:r>
            <a:endParaRPr/>
          </a:p>
        </p:txBody>
      </p:sp>
      <p:sp>
        <p:nvSpPr>
          <p:cNvPr id="245" name="Google Shape;245;p6"/>
          <p:cNvSpPr/>
          <p:nvPr/>
        </p:nvSpPr>
        <p:spPr>
          <a:xfrm>
            <a:off x="4383900" y="2279075"/>
            <a:ext cx="271200" cy="228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246" name="Google Shape;246;p6"/>
          <p:cNvSpPr/>
          <p:nvPr/>
        </p:nvSpPr>
        <p:spPr>
          <a:xfrm>
            <a:off x="5810900" y="2272150"/>
            <a:ext cx="271200" cy="228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247" name="Google Shape;247;p6"/>
          <p:cNvSpPr/>
          <p:nvPr/>
        </p:nvSpPr>
        <p:spPr>
          <a:xfrm>
            <a:off x="5810900" y="1662550"/>
            <a:ext cx="271200" cy="228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cxnSp>
        <p:nvCxnSpPr>
          <p:cNvPr id="248" name="Google Shape;248;p6"/>
          <p:cNvCxnSpPr>
            <a:stCxn id="245" idx="7"/>
            <a:endCxn id="243" idx="3"/>
          </p:cNvCxnSpPr>
          <p:nvPr/>
        </p:nvCxnSpPr>
        <p:spPr>
          <a:xfrm flipH="1" rot="10800000">
            <a:off x="4615384" y="2086353"/>
            <a:ext cx="521700" cy="22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9" name="Google Shape;249;p6"/>
          <p:cNvSpPr/>
          <p:nvPr/>
        </p:nvSpPr>
        <p:spPr>
          <a:xfrm>
            <a:off x="4383875" y="3153888"/>
            <a:ext cx="271200" cy="228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250" name="Google Shape;250;p6"/>
          <p:cNvSpPr/>
          <p:nvPr/>
        </p:nvSpPr>
        <p:spPr>
          <a:xfrm>
            <a:off x="5097388" y="3382488"/>
            <a:ext cx="271200" cy="228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</a:t>
            </a:r>
            <a:endParaRPr/>
          </a:p>
        </p:txBody>
      </p:sp>
      <p:sp>
        <p:nvSpPr>
          <p:cNvPr id="251" name="Google Shape;251;p6"/>
          <p:cNvSpPr/>
          <p:nvPr/>
        </p:nvSpPr>
        <p:spPr>
          <a:xfrm>
            <a:off x="5097388" y="3763488"/>
            <a:ext cx="271200" cy="228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</a:t>
            </a:r>
            <a:endParaRPr/>
          </a:p>
        </p:txBody>
      </p:sp>
      <p:sp>
        <p:nvSpPr>
          <p:cNvPr id="252" name="Google Shape;252;p6"/>
          <p:cNvSpPr/>
          <p:nvPr/>
        </p:nvSpPr>
        <p:spPr>
          <a:xfrm>
            <a:off x="4383900" y="3770413"/>
            <a:ext cx="271200" cy="228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253" name="Google Shape;253;p6"/>
          <p:cNvSpPr/>
          <p:nvPr/>
        </p:nvSpPr>
        <p:spPr>
          <a:xfrm>
            <a:off x="5810900" y="3763488"/>
            <a:ext cx="271200" cy="228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254" name="Google Shape;254;p6"/>
          <p:cNvSpPr/>
          <p:nvPr/>
        </p:nvSpPr>
        <p:spPr>
          <a:xfrm>
            <a:off x="5810900" y="3153888"/>
            <a:ext cx="271200" cy="228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cxnSp>
        <p:nvCxnSpPr>
          <p:cNvPr id="255" name="Google Shape;255;p6"/>
          <p:cNvCxnSpPr>
            <a:stCxn id="252" idx="7"/>
            <a:endCxn id="250" idx="3"/>
          </p:cNvCxnSpPr>
          <p:nvPr/>
        </p:nvCxnSpPr>
        <p:spPr>
          <a:xfrm flipH="1" rot="10800000">
            <a:off x="4615384" y="3577690"/>
            <a:ext cx="521700" cy="22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6" name="Google Shape;256;p6"/>
          <p:cNvSpPr/>
          <p:nvPr/>
        </p:nvSpPr>
        <p:spPr>
          <a:xfrm>
            <a:off x="4383875" y="4726288"/>
            <a:ext cx="271200" cy="228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257" name="Google Shape;257;p6"/>
          <p:cNvSpPr/>
          <p:nvPr/>
        </p:nvSpPr>
        <p:spPr>
          <a:xfrm>
            <a:off x="5097388" y="4954888"/>
            <a:ext cx="271200" cy="228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</a:t>
            </a:r>
            <a:endParaRPr/>
          </a:p>
        </p:txBody>
      </p:sp>
      <p:sp>
        <p:nvSpPr>
          <p:cNvPr id="258" name="Google Shape;258;p6"/>
          <p:cNvSpPr/>
          <p:nvPr/>
        </p:nvSpPr>
        <p:spPr>
          <a:xfrm>
            <a:off x="5097388" y="5335888"/>
            <a:ext cx="271200" cy="228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</a:t>
            </a:r>
            <a:endParaRPr/>
          </a:p>
        </p:txBody>
      </p:sp>
      <p:sp>
        <p:nvSpPr>
          <p:cNvPr id="259" name="Google Shape;259;p6"/>
          <p:cNvSpPr/>
          <p:nvPr/>
        </p:nvSpPr>
        <p:spPr>
          <a:xfrm>
            <a:off x="4383900" y="5342813"/>
            <a:ext cx="271200" cy="228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260" name="Google Shape;260;p6"/>
          <p:cNvSpPr/>
          <p:nvPr/>
        </p:nvSpPr>
        <p:spPr>
          <a:xfrm>
            <a:off x="5810900" y="5335888"/>
            <a:ext cx="271200" cy="228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261" name="Google Shape;261;p6"/>
          <p:cNvSpPr/>
          <p:nvPr/>
        </p:nvSpPr>
        <p:spPr>
          <a:xfrm>
            <a:off x="5810900" y="4726288"/>
            <a:ext cx="271200" cy="228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cxnSp>
        <p:nvCxnSpPr>
          <p:cNvPr id="262" name="Google Shape;262;p6"/>
          <p:cNvCxnSpPr>
            <a:stCxn id="259" idx="7"/>
            <a:endCxn id="257" idx="3"/>
          </p:cNvCxnSpPr>
          <p:nvPr/>
        </p:nvCxnSpPr>
        <p:spPr>
          <a:xfrm flipH="1" rot="10800000">
            <a:off x="4615384" y="5150090"/>
            <a:ext cx="521700" cy="22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3" name="Google Shape;263;p6"/>
          <p:cNvSpPr/>
          <p:nvPr/>
        </p:nvSpPr>
        <p:spPr>
          <a:xfrm>
            <a:off x="4400563" y="6298700"/>
            <a:ext cx="271200" cy="228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264" name="Google Shape;264;p6"/>
          <p:cNvSpPr/>
          <p:nvPr/>
        </p:nvSpPr>
        <p:spPr>
          <a:xfrm>
            <a:off x="5114075" y="6527300"/>
            <a:ext cx="271200" cy="228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</a:t>
            </a:r>
            <a:endParaRPr/>
          </a:p>
        </p:txBody>
      </p:sp>
      <p:sp>
        <p:nvSpPr>
          <p:cNvPr id="265" name="Google Shape;265;p6"/>
          <p:cNvSpPr/>
          <p:nvPr/>
        </p:nvSpPr>
        <p:spPr>
          <a:xfrm>
            <a:off x="5114075" y="6908300"/>
            <a:ext cx="271200" cy="228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</a:t>
            </a:r>
            <a:endParaRPr/>
          </a:p>
        </p:txBody>
      </p:sp>
      <p:sp>
        <p:nvSpPr>
          <p:cNvPr id="266" name="Google Shape;266;p6"/>
          <p:cNvSpPr/>
          <p:nvPr/>
        </p:nvSpPr>
        <p:spPr>
          <a:xfrm>
            <a:off x="4400588" y="6915225"/>
            <a:ext cx="271200" cy="228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267" name="Google Shape;267;p6"/>
          <p:cNvSpPr/>
          <p:nvPr/>
        </p:nvSpPr>
        <p:spPr>
          <a:xfrm>
            <a:off x="5827588" y="6908300"/>
            <a:ext cx="271200" cy="228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268" name="Google Shape;268;p6"/>
          <p:cNvSpPr/>
          <p:nvPr/>
        </p:nvSpPr>
        <p:spPr>
          <a:xfrm>
            <a:off x="5827588" y="6298700"/>
            <a:ext cx="271200" cy="228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cxnSp>
        <p:nvCxnSpPr>
          <p:cNvPr id="269" name="Google Shape;269;p6"/>
          <p:cNvCxnSpPr>
            <a:stCxn id="266" idx="7"/>
            <a:endCxn id="264" idx="3"/>
          </p:cNvCxnSpPr>
          <p:nvPr/>
        </p:nvCxnSpPr>
        <p:spPr>
          <a:xfrm flipH="1" rot="10800000">
            <a:off x="4632071" y="6722503"/>
            <a:ext cx="521700" cy="22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0" name="Google Shape;270;p6"/>
          <p:cNvSpPr/>
          <p:nvPr/>
        </p:nvSpPr>
        <p:spPr>
          <a:xfrm>
            <a:off x="4400550" y="7971025"/>
            <a:ext cx="271200" cy="228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271" name="Google Shape;271;p6"/>
          <p:cNvSpPr/>
          <p:nvPr/>
        </p:nvSpPr>
        <p:spPr>
          <a:xfrm>
            <a:off x="5114063" y="8199625"/>
            <a:ext cx="271200" cy="228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</a:t>
            </a:r>
            <a:endParaRPr/>
          </a:p>
        </p:txBody>
      </p:sp>
      <p:sp>
        <p:nvSpPr>
          <p:cNvPr id="272" name="Google Shape;272;p6"/>
          <p:cNvSpPr/>
          <p:nvPr/>
        </p:nvSpPr>
        <p:spPr>
          <a:xfrm>
            <a:off x="5114063" y="8580625"/>
            <a:ext cx="271200" cy="228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</a:t>
            </a:r>
            <a:endParaRPr/>
          </a:p>
        </p:txBody>
      </p:sp>
      <p:sp>
        <p:nvSpPr>
          <p:cNvPr id="273" name="Google Shape;273;p6"/>
          <p:cNvSpPr/>
          <p:nvPr/>
        </p:nvSpPr>
        <p:spPr>
          <a:xfrm>
            <a:off x="4400575" y="8587550"/>
            <a:ext cx="271200" cy="228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274" name="Google Shape;274;p6"/>
          <p:cNvSpPr/>
          <p:nvPr/>
        </p:nvSpPr>
        <p:spPr>
          <a:xfrm>
            <a:off x="5827575" y="8580625"/>
            <a:ext cx="271200" cy="228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275" name="Google Shape;275;p6"/>
          <p:cNvSpPr/>
          <p:nvPr/>
        </p:nvSpPr>
        <p:spPr>
          <a:xfrm>
            <a:off x="5827575" y="7971025"/>
            <a:ext cx="271200" cy="228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cxnSp>
        <p:nvCxnSpPr>
          <p:cNvPr id="276" name="Google Shape;276;p6"/>
          <p:cNvCxnSpPr>
            <a:stCxn id="273" idx="7"/>
            <a:endCxn id="271" idx="3"/>
          </p:cNvCxnSpPr>
          <p:nvPr/>
        </p:nvCxnSpPr>
        <p:spPr>
          <a:xfrm flipH="1" rot="10800000">
            <a:off x="4632059" y="8394828"/>
            <a:ext cx="521700" cy="22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" name="Google Shape;277;p6"/>
          <p:cNvCxnSpPr>
            <a:stCxn id="250" idx="6"/>
            <a:endCxn id="254" idx="2"/>
          </p:cNvCxnSpPr>
          <p:nvPr/>
        </p:nvCxnSpPr>
        <p:spPr>
          <a:xfrm flipH="1" rot="10800000">
            <a:off x="5368588" y="3268188"/>
            <a:ext cx="442200" cy="22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" name="Google Shape;278;p6"/>
          <p:cNvCxnSpPr>
            <a:stCxn id="256" idx="4"/>
            <a:endCxn id="259" idx="0"/>
          </p:cNvCxnSpPr>
          <p:nvPr/>
        </p:nvCxnSpPr>
        <p:spPr>
          <a:xfrm>
            <a:off x="4519475" y="4954888"/>
            <a:ext cx="0" cy="38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" name="Google Shape;279;p6"/>
          <p:cNvCxnSpPr>
            <a:stCxn id="257" idx="6"/>
            <a:endCxn id="261" idx="2"/>
          </p:cNvCxnSpPr>
          <p:nvPr/>
        </p:nvCxnSpPr>
        <p:spPr>
          <a:xfrm flipH="1" rot="10800000">
            <a:off x="5368588" y="4840588"/>
            <a:ext cx="442200" cy="22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" name="Google Shape;280;p6"/>
          <p:cNvCxnSpPr>
            <a:stCxn id="263" idx="4"/>
            <a:endCxn id="266" idx="0"/>
          </p:cNvCxnSpPr>
          <p:nvPr/>
        </p:nvCxnSpPr>
        <p:spPr>
          <a:xfrm>
            <a:off x="4536163" y="6527300"/>
            <a:ext cx="0" cy="38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" name="Google Shape;281;p6"/>
          <p:cNvCxnSpPr>
            <a:stCxn id="264" idx="6"/>
            <a:endCxn id="268" idx="2"/>
          </p:cNvCxnSpPr>
          <p:nvPr/>
        </p:nvCxnSpPr>
        <p:spPr>
          <a:xfrm flipH="1" rot="10800000">
            <a:off x="5385275" y="6413000"/>
            <a:ext cx="442200" cy="22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6"/>
          <p:cNvCxnSpPr>
            <a:stCxn id="271" idx="6"/>
            <a:endCxn id="275" idx="2"/>
          </p:cNvCxnSpPr>
          <p:nvPr/>
        </p:nvCxnSpPr>
        <p:spPr>
          <a:xfrm flipH="1" rot="10800000">
            <a:off x="5385263" y="8085325"/>
            <a:ext cx="442200" cy="22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6"/>
          <p:cNvCxnSpPr>
            <a:stCxn id="270" idx="4"/>
            <a:endCxn id="273" idx="0"/>
          </p:cNvCxnSpPr>
          <p:nvPr/>
        </p:nvCxnSpPr>
        <p:spPr>
          <a:xfrm>
            <a:off x="4536150" y="8199625"/>
            <a:ext cx="0" cy="38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" name="Google Shape;284;p6"/>
          <p:cNvCxnSpPr>
            <a:stCxn id="264" idx="4"/>
            <a:endCxn id="265" idx="0"/>
          </p:cNvCxnSpPr>
          <p:nvPr/>
        </p:nvCxnSpPr>
        <p:spPr>
          <a:xfrm>
            <a:off x="5249675" y="6755900"/>
            <a:ext cx="0" cy="15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5" name="Google Shape;285;p6"/>
          <p:cNvCxnSpPr>
            <a:endCxn id="272" idx="0"/>
          </p:cNvCxnSpPr>
          <p:nvPr/>
        </p:nvCxnSpPr>
        <p:spPr>
          <a:xfrm>
            <a:off x="5249663" y="8428225"/>
            <a:ext cx="0" cy="15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6" name="Google Shape;286;p6"/>
          <p:cNvCxnSpPr>
            <a:stCxn id="275" idx="4"/>
            <a:endCxn id="274" idx="0"/>
          </p:cNvCxnSpPr>
          <p:nvPr/>
        </p:nvCxnSpPr>
        <p:spPr>
          <a:xfrm>
            <a:off x="5963175" y="8199625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8" id="291" name="Google Shape;29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524000"/>
            <a:ext cx="5715000" cy="3564731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7"/>
          <p:cNvSpPr/>
          <p:nvPr/>
        </p:nvSpPr>
        <p:spPr>
          <a:xfrm>
            <a:off x="685800" y="762000"/>
            <a:ext cx="5522730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8.  Find the minimal spanning tree using the algorithm you prefer. Use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Minneapolis/St. Paul as the source vertex</a:t>
            </a:r>
            <a:endParaRPr/>
          </a:p>
        </p:txBody>
      </p:sp>
      <p:cxnSp>
        <p:nvCxnSpPr>
          <p:cNvPr id="293" name="Google Shape;293;p7"/>
          <p:cNvCxnSpPr/>
          <p:nvPr/>
        </p:nvCxnSpPr>
        <p:spPr>
          <a:xfrm flipH="1" rot="10800000">
            <a:off x="1977550" y="2003725"/>
            <a:ext cx="393900" cy="119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7"/>
          <p:cNvCxnSpPr/>
          <p:nvPr/>
        </p:nvCxnSpPr>
        <p:spPr>
          <a:xfrm>
            <a:off x="2511325" y="2003800"/>
            <a:ext cx="1023900" cy="104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" name="Google Shape;295;p7"/>
          <p:cNvCxnSpPr/>
          <p:nvPr/>
        </p:nvCxnSpPr>
        <p:spPr>
          <a:xfrm flipH="1" rot="10800000">
            <a:off x="3701350" y="3010175"/>
            <a:ext cx="446400" cy="6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" name="Google Shape;296;p7"/>
          <p:cNvCxnSpPr/>
          <p:nvPr/>
        </p:nvCxnSpPr>
        <p:spPr>
          <a:xfrm>
            <a:off x="4261375" y="3115075"/>
            <a:ext cx="105000" cy="51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" name="Google Shape;297;p7"/>
          <p:cNvCxnSpPr/>
          <p:nvPr/>
        </p:nvCxnSpPr>
        <p:spPr>
          <a:xfrm flipH="1" rot="10800000">
            <a:off x="4480125" y="3150200"/>
            <a:ext cx="1417500" cy="54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" name="Google Shape;298;p7"/>
          <p:cNvCxnSpPr/>
          <p:nvPr/>
        </p:nvCxnSpPr>
        <p:spPr>
          <a:xfrm flipH="1" rot="10800000">
            <a:off x="3220100" y="3780025"/>
            <a:ext cx="1093800" cy="9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9" name="Google Shape;299;p7"/>
          <p:cNvSpPr txBox="1"/>
          <p:nvPr/>
        </p:nvSpPr>
        <p:spPr>
          <a:xfrm>
            <a:off x="763800" y="5572975"/>
            <a:ext cx="5715000" cy="30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Minneapolis/St. Paul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is added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Consider edge weights 235 and 270, add edge 235 and Des Moines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Consider edge 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weights 270 and 320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, add edge 270 and Madison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edge weights 320, 150, and 80, add edge 80 and Milwaukee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edge weights 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320, 150, and 95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add edge 95 and Chicago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edge weights 320, 270, and 280, add edge 270 and St.Louis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edge weight 280 and Detroit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00" name="Google Shape;300;p7"/>
          <p:cNvCxnSpPr/>
          <p:nvPr/>
        </p:nvCxnSpPr>
        <p:spPr>
          <a:xfrm flipH="1" rot="10800000">
            <a:off x="1968800" y="2012675"/>
            <a:ext cx="402600" cy="117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1" name="Google Shape;301;p7"/>
          <p:cNvCxnSpPr/>
          <p:nvPr/>
        </p:nvCxnSpPr>
        <p:spPr>
          <a:xfrm>
            <a:off x="2502575" y="2012550"/>
            <a:ext cx="1041300" cy="104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2" name="Google Shape;302;p7"/>
          <p:cNvCxnSpPr/>
          <p:nvPr/>
        </p:nvCxnSpPr>
        <p:spPr>
          <a:xfrm flipH="1" rot="10800000">
            <a:off x="3701350" y="3010175"/>
            <a:ext cx="437400" cy="6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p7"/>
          <p:cNvCxnSpPr/>
          <p:nvPr/>
        </p:nvCxnSpPr>
        <p:spPr>
          <a:xfrm flipH="1" rot="10800000">
            <a:off x="3211350" y="3780025"/>
            <a:ext cx="1128900" cy="9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" name="Google Shape;304;p7"/>
          <p:cNvCxnSpPr/>
          <p:nvPr/>
        </p:nvCxnSpPr>
        <p:spPr>
          <a:xfrm flipH="1" rot="10800000">
            <a:off x="3710100" y="3010175"/>
            <a:ext cx="437400" cy="6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" name="Google Shape;305;p7"/>
          <p:cNvCxnSpPr/>
          <p:nvPr/>
        </p:nvCxnSpPr>
        <p:spPr>
          <a:xfrm>
            <a:off x="4270125" y="3115075"/>
            <a:ext cx="87600" cy="50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" name="Google Shape;306;p7"/>
          <p:cNvCxnSpPr/>
          <p:nvPr/>
        </p:nvCxnSpPr>
        <p:spPr>
          <a:xfrm flipH="1" rot="10800000">
            <a:off x="4488875" y="3158900"/>
            <a:ext cx="1382400" cy="53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7"/>
          <p:cNvCxnSpPr/>
          <p:nvPr/>
        </p:nvCxnSpPr>
        <p:spPr>
          <a:xfrm flipH="1">
            <a:off x="3710175" y="3001325"/>
            <a:ext cx="428700" cy="7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8"/>
          <p:cNvSpPr txBox="1"/>
          <p:nvPr/>
        </p:nvSpPr>
        <p:spPr>
          <a:xfrm>
            <a:off x="533400" y="685800"/>
            <a:ext cx="6138219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9. List the nodes of the graph in a breadth first topological ordering.  Show the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steps using arrays predCount, topologicalOrder and a queue</a:t>
            </a:r>
            <a:endParaRPr/>
          </a:p>
        </p:txBody>
      </p:sp>
      <p:sp>
        <p:nvSpPr>
          <p:cNvPr id="313" name="Google Shape;313;p8"/>
          <p:cNvSpPr/>
          <p:nvPr/>
        </p:nvSpPr>
        <p:spPr>
          <a:xfrm>
            <a:off x="1828800" y="304800"/>
            <a:ext cx="2571750" cy="22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4" name="Google Shape;31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1524000"/>
            <a:ext cx="3962400" cy="249247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15" name="Google Shape;315;p8"/>
          <p:cNvGraphicFramePr/>
          <p:nvPr/>
        </p:nvGraphicFramePr>
        <p:xfrm>
          <a:off x="1670000" y="457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{4284F628-C22D-4C82-805C-3525B7F11D05}</a:tableStyleId>
              </a:tblPr>
              <a:tblGrid>
                <a:gridCol w="495300"/>
                <a:gridCol w="495300"/>
                <a:gridCol w="495300"/>
                <a:gridCol w="495300"/>
                <a:gridCol w="495300"/>
                <a:gridCol w="495300"/>
                <a:gridCol w="495300"/>
                <a:gridCol w="495300"/>
                <a:gridCol w="495300"/>
                <a:gridCol w="495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16" name="Google Shape;316;p8"/>
          <p:cNvSpPr txBox="1"/>
          <p:nvPr/>
        </p:nvSpPr>
        <p:spPr>
          <a:xfrm>
            <a:off x="1670150" y="4158600"/>
            <a:ext cx="49527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0	   1	    2	     3	      4	       5	        6	        7		8	9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7" name="Google Shape;317;p8"/>
          <p:cNvSpPr txBox="1"/>
          <p:nvPr/>
        </p:nvSpPr>
        <p:spPr>
          <a:xfrm>
            <a:off x="725150" y="4528250"/>
            <a:ext cx="9450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predCount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8" name="Google Shape;318;p8"/>
          <p:cNvSpPr/>
          <p:nvPr/>
        </p:nvSpPr>
        <p:spPr>
          <a:xfrm>
            <a:off x="1670000" y="5355150"/>
            <a:ext cx="4962900" cy="413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0,7,1,2,5,6,4,8,3,9</a:t>
            </a:r>
            <a:endParaRPr/>
          </a:p>
        </p:txBody>
      </p:sp>
      <p:sp>
        <p:nvSpPr>
          <p:cNvPr id="319" name="Google Shape;319;p8"/>
          <p:cNvSpPr txBox="1"/>
          <p:nvPr/>
        </p:nvSpPr>
        <p:spPr>
          <a:xfrm>
            <a:off x="270050" y="4941700"/>
            <a:ext cx="14001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topologicalOrder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0" name="Google Shape;320;p8"/>
          <p:cNvSpPr txBox="1"/>
          <p:nvPr/>
        </p:nvSpPr>
        <p:spPr>
          <a:xfrm>
            <a:off x="1068600" y="5355150"/>
            <a:ext cx="76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queue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21" name="Google Shape;321;p8"/>
          <p:cNvGraphicFramePr/>
          <p:nvPr/>
        </p:nvGraphicFramePr>
        <p:xfrm>
          <a:off x="1670000" y="5768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{4284F628-C22D-4C82-805C-3525B7F11D05}</a:tableStyleId>
              </a:tblPr>
              <a:tblGrid>
                <a:gridCol w="495275"/>
                <a:gridCol w="495275"/>
                <a:gridCol w="495275"/>
                <a:gridCol w="495275"/>
                <a:gridCol w="495275"/>
                <a:gridCol w="495275"/>
                <a:gridCol w="495275"/>
                <a:gridCol w="495275"/>
                <a:gridCol w="495275"/>
                <a:gridCol w="4952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22" name="Google Shape;322;p8"/>
          <p:cNvSpPr txBox="1"/>
          <p:nvPr/>
        </p:nvSpPr>
        <p:spPr>
          <a:xfrm>
            <a:off x="725150" y="5799500"/>
            <a:ext cx="9450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predCount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3" name="Google Shape;323;p8"/>
          <p:cNvSpPr txBox="1"/>
          <p:nvPr/>
        </p:nvSpPr>
        <p:spPr>
          <a:xfrm>
            <a:off x="725150" y="6136750"/>
            <a:ext cx="9450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predCount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4" name="Google Shape;324;p8"/>
          <p:cNvSpPr txBox="1"/>
          <p:nvPr/>
        </p:nvSpPr>
        <p:spPr>
          <a:xfrm>
            <a:off x="725150" y="6481750"/>
            <a:ext cx="9450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predCount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5" name="Google Shape;325;p8"/>
          <p:cNvSpPr txBox="1"/>
          <p:nvPr/>
        </p:nvSpPr>
        <p:spPr>
          <a:xfrm>
            <a:off x="725150" y="6922425"/>
            <a:ext cx="9450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predCount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8" id="330" name="Google Shape;33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219200"/>
            <a:ext cx="5715000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9"/>
          <p:cNvSpPr/>
          <p:nvPr/>
        </p:nvSpPr>
        <p:spPr>
          <a:xfrm>
            <a:off x="457200" y="609600"/>
            <a:ext cx="5416868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10. List the nodes of the graph in a breadth first topological ordering.</a:t>
            </a:r>
            <a:endParaRPr/>
          </a:p>
        </p:txBody>
      </p:sp>
      <p:graphicFrame>
        <p:nvGraphicFramePr>
          <p:cNvPr id="332" name="Google Shape;332;p9"/>
          <p:cNvGraphicFramePr/>
          <p:nvPr/>
        </p:nvGraphicFramePr>
        <p:xfrm>
          <a:off x="1389113" y="4566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{4284F628-C22D-4C82-805C-3525B7F11D05}</a:tableStyleId>
              </a:tblPr>
              <a:tblGrid>
                <a:gridCol w="412750"/>
                <a:gridCol w="412750"/>
                <a:gridCol w="412750"/>
                <a:gridCol w="412750"/>
                <a:gridCol w="412750"/>
                <a:gridCol w="412750"/>
                <a:gridCol w="412750"/>
                <a:gridCol w="412750"/>
                <a:gridCol w="412750"/>
                <a:gridCol w="412750"/>
                <a:gridCol w="412750"/>
                <a:gridCol w="412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4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D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P1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P2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C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A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O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H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T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C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E</a:t>
                      </a:r>
                      <a:endParaRPr sz="1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33" name="Google Shape;333;p9"/>
          <p:cNvSpPr txBox="1"/>
          <p:nvPr/>
        </p:nvSpPr>
        <p:spPr>
          <a:xfrm>
            <a:off x="1389263" y="4153150"/>
            <a:ext cx="49527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0	 1	2	3      4	       5	      6	     7	   8	  9	10	11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4" name="Google Shape;334;p9"/>
          <p:cNvSpPr txBox="1"/>
          <p:nvPr/>
        </p:nvSpPr>
        <p:spPr>
          <a:xfrm>
            <a:off x="444263" y="4522800"/>
            <a:ext cx="9450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predCount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5" name="Google Shape;335;p9"/>
          <p:cNvSpPr/>
          <p:nvPr/>
        </p:nvSpPr>
        <p:spPr>
          <a:xfrm>
            <a:off x="1386975" y="5332300"/>
            <a:ext cx="4952700" cy="959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Start, Discrete Math, Programming 1,Programming 2, Computer Organization, Algorithms, Operating Systems, High-Level Languages, Theory of Computation, Compilers, Senior Seminar, End</a:t>
            </a:r>
            <a:endParaRPr/>
          </a:p>
        </p:txBody>
      </p:sp>
      <p:sp>
        <p:nvSpPr>
          <p:cNvPr id="336" name="Google Shape;336;p9"/>
          <p:cNvSpPr txBox="1"/>
          <p:nvPr/>
        </p:nvSpPr>
        <p:spPr>
          <a:xfrm>
            <a:off x="-10837" y="4936250"/>
            <a:ext cx="14001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topologicalOrder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7" name="Google Shape;337;p9"/>
          <p:cNvSpPr txBox="1"/>
          <p:nvPr/>
        </p:nvSpPr>
        <p:spPr>
          <a:xfrm>
            <a:off x="798550" y="5355150"/>
            <a:ext cx="76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queue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38" name="Google Shape;338;p9"/>
          <p:cNvGraphicFramePr/>
          <p:nvPr/>
        </p:nvGraphicFramePr>
        <p:xfrm>
          <a:off x="1386975" y="6291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{4284F628-C22D-4C82-805C-3525B7F11D05}</a:tableStyleId>
              </a:tblPr>
              <a:tblGrid>
                <a:gridCol w="412725"/>
                <a:gridCol w="412725"/>
                <a:gridCol w="412725"/>
                <a:gridCol w="412725"/>
                <a:gridCol w="412725"/>
                <a:gridCol w="412725"/>
                <a:gridCol w="412725"/>
                <a:gridCol w="412725"/>
                <a:gridCol w="412725"/>
                <a:gridCol w="412725"/>
                <a:gridCol w="412725"/>
                <a:gridCol w="4127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39" name="Google Shape;339;p9"/>
          <p:cNvSpPr txBox="1"/>
          <p:nvPr/>
        </p:nvSpPr>
        <p:spPr>
          <a:xfrm>
            <a:off x="442125" y="6322400"/>
            <a:ext cx="9450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predCount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0" name="Google Shape;340;p9"/>
          <p:cNvSpPr txBox="1"/>
          <p:nvPr/>
        </p:nvSpPr>
        <p:spPr>
          <a:xfrm>
            <a:off x="442125" y="6659650"/>
            <a:ext cx="9450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predCount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1" name="Google Shape;341;p9"/>
          <p:cNvSpPr txBox="1"/>
          <p:nvPr/>
        </p:nvSpPr>
        <p:spPr>
          <a:xfrm>
            <a:off x="442125" y="7052488"/>
            <a:ext cx="9450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predCount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2" name="Google Shape;342;p9"/>
          <p:cNvSpPr txBox="1"/>
          <p:nvPr/>
        </p:nvSpPr>
        <p:spPr>
          <a:xfrm>
            <a:off x="442125" y="7445325"/>
            <a:ext cx="9450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predCount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3" name="Google Shape;343;p9"/>
          <p:cNvSpPr txBox="1"/>
          <p:nvPr/>
        </p:nvSpPr>
        <p:spPr>
          <a:xfrm>
            <a:off x="442125" y="7868650"/>
            <a:ext cx="9450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predCount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4" name="Google Shape;344;p9"/>
          <p:cNvSpPr txBox="1"/>
          <p:nvPr/>
        </p:nvSpPr>
        <p:spPr>
          <a:xfrm>
            <a:off x="442125" y="8231000"/>
            <a:ext cx="9450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predCount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2003-11-20T06:12:01Z</dcterms:created>
  <dc:creator>Joe Wisniewski</dc:creator>
</cp:coreProperties>
</file>