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61" r:id="rId2"/>
    <p:sldId id="262" r:id="rId3"/>
    <p:sldId id="286" r:id="rId4"/>
    <p:sldId id="292" r:id="rId5"/>
    <p:sldId id="267" r:id="rId6"/>
    <p:sldId id="293" r:id="rId7"/>
    <p:sldId id="299" r:id="rId8"/>
    <p:sldId id="296" r:id="rId9"/>
    <p:sldId id="294" r:id="rId10"/>
    <p:sldId id="295" r:id="rId11"/>
    <p:sldId id="300" r:id="rId12"/>
    <p:sldId id="297" r:id="rId13"/>
    <p:sldId id="304" r:id="rId14"/>
    <p:sldId id="303" r:id="rId15"/>
    <p:sldId id="305" r:id="rId16"/>
    <p:sldId id="306" r:id="rId17"/>
    <p:sldId id="298" r:id="rId18"/>
    <p:sldId id="301" r:id="rId19"/>
    <p:sldId id="302" r:id="rId20"/>
    <p:sldId id="269" r:id="rId21"/>
    <p:sldId id="26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83321" autoAdjust="0"/>
  </p:normalViewPr>
  <p:slideViewPr>
    <p:cSldViewPr snapToGrid="0">
      <p:cViewPr varScale="1">
        <p:scale>
          <a:sx n="133" d="100"/>
          <a:sy n="133" d="100"/>
        </p:scale>
        <p:origin x="2502" y="126"/>
      </p:cViewPr>
      <p:guideLst/>
    </p:cSldViewPr>
  </p:slideViewPr>
  <p:outlineViewPr>
    <p:cViewPr>
      <p:scale>
        <a:sx n="33" d="100"/>
        <a:sy n="33" d="100"/>
      </p:scale>
      <p:origin x="0" y="-263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F1E5C-6F80-488A-B1CC-17D9B6D79F2E}" type="datetimeFigureOut">
              <a:rPr lang="en-US" smtClean="0"/>
              <a:t>2023-04-05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93714-0530-48AE-BD23-AF4957DF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23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JacenRKohler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imgur.com/gallery/gubSX/comment/948045733" TargetMode="External"/><Relationship Id="rId4" Type="http://schemas.openxmlformats.org/officeDocument/2006/relationships/hyperlink" Target="https://www.linkedin.com/in/jacenrkohler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93714-0530-48AE-BD23-AF4957DF55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51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https://www.merriam-webster.com/dictionary/vulnerability</a:t>
            </a:r>
          </a:p>
          <a:p>
            <a:r>
              <a:rPr lang="en-US" dirty="0"/>
              <a:t>https://www.microsoft.com/en-us/security/business/security-101/what-is-vulnerability-management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93714-0530-48AE-BD23-AF4957DF55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57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https://cve.mitre.org/cve/</a:t>
            </a:r>
          </a:p>
          <a:p>
            <a:r>
              <a:rPr lang="en-US" dirty="0"/>
              <a:t>https://nvd.nist.gov/vuln-metrics/cvss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93714-0530-48AE-BD23-AF4957DF55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31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https://www.cisa.gov/cross-sector-cybersecurity-performance-goals</a:t>
            </a:r>
          </a:p>
          <a:p>
            <a:r>
              <a:rPr lang="en-US" dirty="0"/>
              <a:t>https://www.cisa.gov/sites/default/files/2023-03/cisa_cpg_checklist_v1.0.1_final.pdf</a:t>
            </a:r>
          </a:p>
          <a:p>
            <a:r>
              <a:rPr lang="en-US" dirty="0"/>
              <a:t>https://www.nist.gov/cyberframework/framework</a:t>
            </a:r>
          </a:p>
          <a:p>
            <a:r>
              <a:rPr lang="en-US" dirty="0"/>
              <a:t>https://attack.mitre.org/techniques/T1595/002/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93714-0530-48AE-BD23-AF4957DF55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64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https://www.cisa.gov/sites/default/files/publications/CRR_Resource_Guide-VM_0.pdf</a:t>
            </a:r>
          </a:p>
          <a:p>
            <a:r>
              <a:rPr lang="en-US" dirty="0"/>
              <a:t>https://www.sans.org/cyber-security-courses/enterprise-cloud-threat-vulnerability-assessment/</a:t>
            </a:r>
          </a:p>
          <a:p>
            <a:r>
              <a:rPr lang="en-US" dirty="0"/>
              <a:t>https://www.cisa.gov/news-events/cybersecurity-advisories</a:t>
            </a:r>
          </a:p>
          <a:p>
            <a:r>
              <a:rPr lang="en-US" dirty="0"/>
              <a:t>https://www.dsac.gov/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93714-0530-48AE-BD23-AF4957DF55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92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https://twitter.com/JacenRKohler</a:t>
            </a:r>
            <a:endParaRPr lang="en-US" dirty="0"/>
          </a:p>
          <a:p>
            <a:r>
              <a:rPr lang="en-US" dirty="0">
                <a:hlinkClick r:id="rId4"/>
              </a:rPr>
              <a:t>https://www.linkedin.com/in/jacenrkohler/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https://imgur.com/gallery/gubSX/comment/948045733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93714-0530-48AE-BD23-AF4957DF55D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83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5160-AD76-4B6C-A867-3AE6EDBF516F}" type="datetimeFigureOut">
              <a:rPr lang="en-US" smtClean="0"/>
              <a:t>2023-04-05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50C1-6B9E-4220-B27D-92874FEFA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3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5160-AD76-4B6C-A867-3AE6EDBF516F}" type="datetimeFigureOut">
              <a:rPr lang="en-US" smtClean="0"/>
              <a:t>2023-04-05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50C1-6B9E-4220-B27D-92874FEFA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0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5160-AD76-4B6C-A867-3AE6EDBF516F}" type="datetimeFigureOut">
              <a:rPr lang="en-US" smtClean="0"/>
              <a:t>2023-04-05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50C1-6B9E-4220-B27D-92874FEFA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1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5160-AD76-4B6C-A867-3AE6EDBF516F}" type="datetimeFigureOut">
              <a:rPr lang="en-US" smtClean="0"/>
              <a:t>2023-04-05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50C1-6B9E-4220-B27D-92874FEFA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2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5160-AD76-4B6C-A867-3AE6EDBF516F}" type="datetimeFigureOut">
              <a:rPr lang="en-US" smtClean="0"/>
              <a:t>2023-04-05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50C1-6B9E-4220-B27D-92874FEFA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5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5160-AD76-4B6C-A867-3AE6EDBF516F}" type="datetimeFigureOut">
              <a:rPr lang="en-US" smtClean="0"/>
              <a:t>2023-04-05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50C1-6B9E-4220-B27D-92874FEFA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4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5160-AD76-4B6C-A867-3AE6EDBF516F}" type="datetimeFigureOut">
              <a:rPr lang="en-US" smtClean="0"/>
              <a:t>2023-04-05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50C1-6B9E-4220-B27D-92874FEFA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5160-AD76-4B6C-A867-3AE6EDBF516F}" type="datetimeFigureOut">
              <a:rPr lang="en-US" smtClean="0"/>
              <a:t>2023-04-05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50C1-6B9E-4220-B27D-92874FEFA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6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5160-AD76-4B6C-A867-3AE6EDBF516F}" type="datetimeFigureOut">
              <a:rPr lang="en-US" smtClean="0"/>
              <a:t>2023-04-05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50C1-6B9E-4220-B27D-92874FEFA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5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5160-AD76-4B6C-A867-3AE6EDBF516F}" type="datetimeFigureOut">
              <a:rPr lang="en-US" smtClean="0"/>
              <a:t>2023-04-05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50C1-6B9E-4220-B27D-92874FEFA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1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5160-AD76-4B6C-A867-3AE6EDBF516F}" type="datetimeFigureOut">
              <a:rPr lang="en-US" smtClean="0"/>
              <a:t>2023-04-05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50C1-6B9E-4220-B27D-92874FEFA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8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F5160-AD76-4B6C-A867-3AE6EDBF516F}" type="datetimeFigureOut">
              <a:rPr lang="en-US" smtClean="0"/>
              <a:t>2023-04-05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450C1-6B9E-4220-B27D-92874FEFA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9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330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08829-4AB6-4F7D-A2A3-F1F8728AE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47" y="365126"/>
            <a:ext cx="74628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Design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74D5-07AB-42B4-A1E2-D8F1E30B2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Prerequisites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Asset Management</a:t>
            </a:r>
          </a:p>
          <a:p>
            <a:r>
              <a:rPr lang="en-US" dirty="0">
                <a:solidFill>
                  <a:schemeClr val="bg1"/>
                </a:solidFill>
              </a:rPr>
              <a:t>Nice to haves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Threat Intel (Bring your own)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9B198FC-9303-4922-B6FB-29F2E746ACFD}"/>
              </a:ext>
            </a:extLst>
          </p:cNvPr>
          <p:cNvGrpSpPr/>
          <p:nvPr/>
        </p:nvGrpSpPr>
        <p:grpSpPr>
          <a:xfrm>
            <a:off x="188419" y="673964"/>
            <a:ext cx="847901" cy="847901"/>
            <a:chOff x="3186545" y="519545"/>
            <a:chExt cx="5818910" cy="581891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F780E62-98FC-4A82-A44E-32D59B3670CD}"/>
                </a:ext>
              </a:extLst>
            </p:cNvPr>
            <p:cNvSpPr/>
            <p:nvPr/>
          </p:nvSpPr>
          <p:spPr>
            <a:xfrm>
              <a:off x="3186545" y="519545"/>
              <a:ext cx="5818910" cy="581891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A2EB77E-58B6-4EFD-893B-0F88B6154343}"/>
                </a:ext>
              </a:extLst>
            </p:cNvPr>
            <p:cNvCxnSpPr>
              <a:stCxn id="5" idx="0"/>
              <a:endCxn id="5" idx="4"/>
            </p:cNvCxnSpPr>
            <p:nvPr/>
          </p:nvCxnSpPr>
          <p:spPr>
            <a:xfrm>
              <a:off x="6096000" y="519545"/>
              <a:ext cx="0" cy="5818910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1486821-4172-4FB4-ADEA-325446440592}"/>
                </a:ext>
              </a:extLst>
            </p:cNvPr>
            <p:cNvSpPr/>
            <p:nvPr/>
          </p:nvSpPr>
          <p:spPr>
            <a:xfrm>
              <a:off x="4641273" y="519545"/>
              <a:ext cx="2909454" cy="290945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D915345-9985-49B4-B2F0-EAD96F74F7C6}"/>
                </a:ext>
              </a:extLst>
            </p:cNvPr>
            <p:cNvSpPr/>
            <p:nvPr/>
          </p:nvSpPr>
          <p:spPr>
            <a:xfrm>
              <a:off x="3688082" y="3429001"/>
              <a:ext cx="2407918" cy="2407918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78AF2A6-C2BB-4F46-A677-98D11C7E5B90}"/>
                </a:ext>
              </a:extLst>
            </p:cNvPr>
            <p:cNvCxnSpPr>
              <a:cxnSpLocks/>
            </p:cNvCxnSpPr>
            <p:nvPr/>
          </p:nvCxnSpPr>
          <p:spPr>
            <a:xfrm>
              <a:off x="3840283" y="1607759"/>
              <a:ext cx="3761286" cy="4303901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10CCE09-B08B-4B72-AA4F-CD2FD2BB98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0753" y="1596628"/>
              <a:ext cx="3767910" cy="4315034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D0EEDE-350C-467D-97A3-FF5F247EBB41}"/>
                </a:ext>
              </a:extLst>
            </p:cNvPr>
            <p:cNvCxnSpPr>
              <a:cxnSpLocks/>
            </p:cNvCxnSpPr>
            <p:nvPr/>
          </p:nvCxnSpPr>
          <p:spPr>
            <a:xfrm>
              <a:off x="3908969" y="1517424"/>
              <a:ext cx="4361287" cy="3822114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4259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08829-4AB6-4F7D-A2A3-F1F8728AE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47" y="365126"/>
            <a:ext cx="74628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Design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74D5-07AB-42B4-A1E2-D8F1E30B2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Write the VM Policy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Remediation/Mitigation SLAs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Exception process</a:t>
            </a:r>
          </a:p>
          <a:p>
            <a:r>
              <a:rPr lang="en-US" dirty="0">
                <a:solidFill>
                  <a:schemeClr val="bg1"/>
                </a:solidFill>
              </a:rPr>
              <a:t>Use Cases</a:t>
            </a:r>
          </a:p>
          <a:p>
            <a:r>
              <a:rPr lang="en-US" dirty="0">
                <a:solidFill>
                  <a:schemeClr val="bg1"/>
                </a:solidFill>
              </a:rPr>
              <a:t>Service Catalog</a:t>
            </a:r>
          </a:p>
          <a:p>
            <a:r>
              <a:rPr lang="en-US" dirty="0">
                <a:solidFill>
                  <a:schemeClr val="bg1"/>
                </a:solidFill>
              </a:rPr>
              <a:t>Requirements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9B198FC-9303-4922-B6FB-29F2E746ACFD}"/>
              </a:ext>
            </a:extLst>
          </p:cNvPr>
          <p:cNvGrpSpPr/>
          <p:nvPr/>
        </p:nvGrpSpPr>
        <p:grpSpPr>
          <a:xfrm>
            <a:off x="188419" y="673964"/>
            <a:ext cx="847901" cy="847901"/>
            <a:chOff x="3186545" y="519545"/>
            <a:chExt cx="5818910" cy="581891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F780E62-98FC-4A82-A44E-32D59B3670CD}"/>
                </a:ext>
              </a:extLst>
            </p:cNvPr>
            <p:cNvSpPr/>
            <p:nvPr/>
          </p:nvSpPr>
          <p:spPr>
            <a:xfrm>
              <a:off x="3186545" y="519545"/>
              <a:ext cx="5818910" cy="581891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A2EB77E-58B6-4EFD-893B-0F88B6154343}"/>
                </a:ext>
              </a:extLst>
            </p:cNvPr>
            <p:cNvCxnSpPr>
              <a:stCxn id="5" idx="0"/>
              <a:endCxn id="5" idx="4"/>
            </p:cNvCxnSpPr>
            <p:nvPr/>
          </p:nvCxnSpPr>
          <p:spPr>
            <a:xfrm>
              <a:off x="6096000" y="519545"/>
              <a:ext cx="0" cy="5818910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1486821-4172-4FB4-ADEA-325446440592}"/>
                </a:ext>
              </a:extLst>
            </p:cNvPr>
            <p:cNvSpPr/>
            <p:nvPr/>
          </p:nvSpPr>
          <p:spPr>
            <a:xfrm>
              <a:off x="4641273" y="519545"/>
              <a:ext cx="2909454" cy="290945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D915345-9985-49B4-B2F0-EAD96F74F7C6}"/>
                </a:ext>
              </a:extLst>
            </p:cNvPr>
            <p:cNvSpPr/>
            <p:nvPr/>
          </p:nvSpPr>
          <p:spPr>
            <a:xfrm>
              <a:off x="3688082" y="3429001"/>
              <a:ext cx="2407918" cy="2407918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78AF2A6-C2BB-4F46-A677-98D11C7E5B90}"/>
                </a:ext>
              </a:extLst>
            </p:cNvPr>
            <p:cNvCxnSpPr>
              <a:cxnSpLocks/>
            </p:cNvCxnSpPr>
            <p:nvPr/>
          </p:nvCxnSpPr>
          <p:spPr>
            <a:xfrm>
              <a:off x="3840283" y="1607759"/>
              <a:ext cx="3761286" cy="4303901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10CCE09-B08B-4B72-AA4F-CD2FD2BB98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0753" y="1596628"/>
              <a:ext cx="3767910" cy="4315034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D0EEDE-350C-467D-97A3-FF5F247EBB41}"/>
                </a:ext>
              </a:extLst>
            </p:cNvPr>
            <p:cNvCxnSpPr>
              <a:cxnSpLocks/>
            </p:cNvCxnSpPr>
            <p:nvPr/>
          </p:nvCxnSpPr>
          <p:spPr>
            <a:xfrm>
              <a:off x="3908969" y="1517424"/>
              <a:ext cx="4361287" cy="3822114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4960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08829-4AB6-4F7D-A2A3-F1F8728AE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47" y="365126"/>
            <a:ext cx="74628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Implement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74D5-07AB-42B4-A1E2-D8F1E30B2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6"/>
            <a:ext cx="851535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Plan scan coverage based on network topology</a:t>
            </a:r>
          </a:p>
          <a:p>
            <a:r>
              <a:rPr lang="en-US" dirty="0">
                <a:solidFill>
                  <a:schemeClr val="bg1"/>
                </a:solidFill>
              </a:rPr>
              <a:t>Network topology determines scan engine placement</a:t>
            </a:r>
          </a:p>
          <a:p>
            <a:r>
              <a:rPr lang="en-US" dirty="0">
                <a:solidFill>
                  <a:schemeClr val="bg1"/>
                </a:solidFill>
              </a:rPr>
              <a:t>Deploy Agents to everything that can accept an agent</a:t>
            </a:r>
          </a:p>
          <a:p>
            <a:r>
              <a:rPr lang="en-US" dirty="0">
                <a:solidFill>
                  <a:schemeClr val="bg1"/>
                </a:solidFill>
              </a:rPr>
              <a:t>Passive Scanners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9B198FC-9303-4922-B6FB-29F2E746ACFD}"/>
              </a:ext>
            </a:extLst>
          </p:cNvPr>
          <p:cNvGrpSpPr/>
          <p:nvPr/>
        </p:nvGrpSpPr>
        <p:grpSpPr>
          <a:xfrm>
            <a:off x="188419" y="673964"/>
            <a:ext cx="847901" cy="847901"/>
            <a:chOff x="3186545" y="519545"/>
            <a:chExt cx="5818910" cy="581891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F780E62-98FC-4A82-A44E-32D59B3670CD}"/>
                </a:ext>
              </a:extLst>
            </p:cNvPr>
            <p:cNvSpPr/>
            <p:nvPr/>
          </p:nvSpPr>
          <p:spPr>
            <a:xfrm>
              <a:off x="3186545" y="519545"/>
              <a:ext cx="5818910" cy="581891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A2EB77E-58B6-4EFD-893B-0F88B6154343}"/>
                </a:ext>
              </a:extLst>
            </p:cNvPr>
            <p:cNvCxnSpPr>
              <a:stCxn id="5" idx="0"/>
              <a:endCxn id="5" idx="4"/>
            </p:cNvCxnSpPr>
            <p:nvPr/>
          </p:nvCxnSpPr>
          <p:spPr>
            <a:xfrm>
              <a:off x="6096000" y="519545"/>
              <a:ext cx="0" cy="5818910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1486821-4172-4FB4-ADEA-325446440592}"/>
                </a:ext>
              </a:extLst>
            </p:cNvPr>
            <p:cNvSpPr/>
            <p:nvPr/>
          </p:nvSpPr>
          <p:spPr>
            <a:xfrm>
              <a:off x="4641273" y="519545"/>
              <a:ext cx="2909454" cy="290945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D915345-9985-49B4-B2F0-EAD96F74F7C6}"/>
                </a:ext>
              </a:extLst>
            </p:cNvPr>
            <p:cNvSpPr/>
            <p:nvPr/>
          </p:nvSpPr>
          <p:spPr>
            <a:xfrm>
              <a:off x="3688082" y="3429001"/>
              <a:ext cx="2407918" cy="2407918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78AF2A6-C2BB-4F46-A677-98D11C7E5B90}"/>
                </a:ext>
              </a:extLst>
            </p:cNvPr>
            <p:cNvCxnSpPr>
              <a:cxnSpLocks/>
            </p:cNvCxnSpPr>
            <p:nvPr/>
          </p:nvCxnSpPr>
          <p:spPr>
            <a:xfrm>
              <a:off x="3840283" y="1607759"/>
              <a:ext cx="3761286" cy="4303901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10CCE09-B08B-4B72-AA4F-CD2FD2BB98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0753" y="1596628"/>
              <a:ext cx="3767910" cy="4315034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D0EEDE-350C-467D-97A3-FF5F247EBB41}"/>
                </a:ext>
              </a:extLst>
            </p:cNvPr>
            <p:cNvCxnSpPr>
              <a:cxnSpLocks/>
            </p:cNvCxnSpPr>
            <p:nvPr/>
          </p:nvCxnSpPr>
          <p:spPr>
            <a:xfrm>
              <a:off x="3908969" y="1517424"/>
              <a:ext cx="4361287" cy="3822114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9439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08829-4AB6-4F7D-A2A3-F1F8728AE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47" y="365126"/>
            <a:ext cx="74628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Build Scans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74D5-07AB-42B4-A1E2-D8F1E30B2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6"/>
            <a:ext cx="851535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Agent vs Authenticated</a:t>
            </a:r>
          </a:p>
          <a:p>
            <a:r>
              <a:rPr lang="en-US" dirty="0">
                <a:solidFill>
                  <a:schemeClr val="bg1"/>
                </a:solidFill>
              </a:rPr>
              <a:t>Device Type</a:t>
            </a:r>
          </a:p>
          <a:p>
            <a:r>
              <a:rPr lang="en-US" dirty="0">
                <a:solidFill>
                  <a:schemeClr val="bg1"/>
                </a:solidFill>
              </a:rPr>
              <a:t>Network saturation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Scan after business hours?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9B198FC-9303-4922-B6FB-29F2E746ACFD}"/>
              </a:ext>
            </a:extLst>
          </p:cNvPr>
          <p:cNvGrpSpPr/>
          <p:nvPr/>
        </p:nvGrpSpPr>
        <p:grpSpPr>
          <a:xfrm>
            <a:off x="188419" y="673964"/>
            <a:ext cx="847901" cy="847901"/>
            <a:chOff x="3186545" y="519545"/>
            <a:chExt cx="5818910" cy="581891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F780E62-98FC-4A82-A44E-32D59B3670CD}"/>
                </a:ext>
              </a:extLst>
            </p:cNvPr>
            <p:cNvSpPr/>
            <p:nvPr/>
          </p:nvSpPr>
          <p:spPr>
            <a:xfrm>
              <a:off x="3186545" y="519545"/>
              <a:ext cx="5818910" cy="581891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A2EB77E-58B6-4EFD-893B-0F88B6154343}"/>
                </a:ext>
              </a:extLst>
            </p:cNvPr>
            <p:cNvCxnSpPr>
              <a:stCxn id="5" idx="0"/>
              <a:endCxn id="5" idx="4"/>
            </p:cNvCxnSpPr>
            <p:nvPr/>
          </p:nvCxnSpPr>
          <p:spPr>
            <a:xfrm>
              <a:off x="6096000" y="519545"/>
              <a:ext cx="0" cy="5818910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1486821-4172-4FB4-ADEA-325446440592}"/>
                </a:ext>
              </a:extLst>
            </p:cNvPr>
            <p:cNvSpPr/>
            <p:nvPr/>
          </p:nvSpPr>
          <p:spPr>
            <a:xfrm>
              <a:off x="4641273" y="519545"/>
              <a:ext cx="2909454" cy="290945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D915345-9985-49B4-B2F0-EAD96F74F7C6}"/>
                </a:ext>
              </a:extLst>
            </p:cNvPr>
            <p:cNvSpPr/>
            <p:nvPr/>
          </p:nvSpPr>
          <p:spPr>
            <a:xfrm>
              <a:off x="3688082" y="3429001"/>
              <a:ext cx="2407918" cy="2407918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78AF2A6-C2BB-4F46-A677-98D11C7E5B90}"/>
                </a:ext>
              </a:extLst>
            </p:cNvPr>
            <p:cNvCxnSpPr>
              <a:cxnSpLocks/>
            </p:cNvCxnSpPr>
            <p:nvPr/>
          </p:nvCxnSpPr>
          <p:spPr>
            <a:xfrm>
              <a:off x="3840283" y="1607759"/>
              <a:ext cx="3761286" cy="4303901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10CCE09-B08B-4B72-AA4F-CD2FD2BB98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0753" y="1596628"/>
              <a:ext cx="3767910" cy="4315034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D0EEDE-350C-467D-97A3-FF5F247EBB41}"/>
                </a:ext>
              </a:extLst>
            </p:cNvPr>
            <p:cNvCxnSpPr>
              <a:cxnSpLocks/>
            </p:cNvCxnSpPr>
            <p:nvPr/>
          </p:nvCxnSpPr>
          <p:spPr>
            <a:xfrm>
              <a:off x="3908969" y="1517424"/>
              <a:ext cx="4361287" cy="3822114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4147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08829-4AB6-4F7D-A2A3-F1F8728AE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47" y="365126"/>
            <a:ext cx="74628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74D5-07AB-42B4-A1E2-D8F1E30B2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6"/>
            <a:ext cx="851535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Before and After patching</a:t>
            </a:r>
          </a:p>
          <a:p>
            <a:r>
              <a:rPr lang="en-US" dirty="0">
                <a:solidFill>
                  <a:schemeClr val="bg1"/>
                </a:solidFill>
              </a:rPr>
              <a:t>By IT Team</a:t>
            </a:r>
          </a:p>
          <a:p>
            <a:r>
              <a:rPr lang="en-US" dirty="0">
                <a:solidFill>
                  <a:schemeClr val="bg1"/>
                </a:solidFill>
              </a:rPr>
              <a:t>Leadership Reports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9B198FC-9303-4922-B6FB-29F2E746ACFD}"/>
              </a:ext>
            </a:extLst>
          </p:cNvPr>
          <p:cNvGrpSpPr/>
          <p:nvPr/>
        </p:nvGrpSpPr>
        <p:grpSpPr>
          <a:xfrm>
            <a:off x="188419" y="673964"/>
            <a:ext cx="847901" cy="847901"/>
            <a:chOff x="3186545" y="519545"/>
            <a:chExt cx="5818910" cy="581891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F780E62-98FC-4A82-A44E-32D59B3670CD}"/>
                </a:ext>
              </a:extLst>
            </p:cNvPr>
            <p:cNvSpPr/>
            <p:nvPr/>
          </p:nvSpPr>
          <p:spPr>
            <a:xfrm>
              <a:off x="3186545" y="519545"/>
              <a:ext cx="5818910" cy="581891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A2EB77E-58B6-4EFD-893B-0F88B6154343}"/>
                </a:ext>
              </a:extLst>
            </p:cNvPr>
            <p:cNvCxnSpPr>
              <a:stCxn id="5" idx="0"/>
              <a:endCxn id="5" idx="4"/>
            </p:cNvCxnSpPr>
            <p:nvPr/>
          </p:nvCxnSpPr>
          <p:spPr>
            <a:xfrm>
              <a:off x="6096000" y="519545"/>
              <a:ext cx="0" cy="5818910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1486821-4172-4FB4-ADEA-325446440592}"/>
                </a:ext>
              </a:extLst>
            </p:cNvPr>
            <p:cNvSpPr/>
            <p:nvPr/>
          </p:nvSpPr>
          <p:spPr>
            <a:xfrm>
              <a:off x="4641273" y="519545"/>
              <a:ext cx="2909454" cy="290945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D915345-9985-49B4-B2F0-EAD96F74F7C6}"/>
                </a:ext>
              </a:extLst>
            </p:cNvPr>
            <p:cNvSpPr/>
            <p:nvPr/>
          </p:nvSpPr>
          <p:spPr>
            <a:xfrm>
              <a:off x="3688082" y="3429001"/>
              <a:ext cx="2407918" cy="2407918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78AF2A6-C2BB-4F46-A677-98D11C7E5B90}"/>
                </a:ext>
              </a:extLst>
            </p:cNvPr>
            <p:cNvCxnSpPr>
              <a:cxnSpLocks/>
            </p:cNvCxnSpPr>
            <p:nvPr/>
          </p:nvCxnSpPr>
          <p:spPr>
            <a:xfrm>
              <a:off x="3840283" y="1607759"/>
              <a:ext cx="3761286" cy="4303901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10CCE09-B08B-4B72-AA4F-CD2FD2BB98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0753" y="1596628"/>
              <a:ext cx="3767910" cy="4315034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D0EEDE-350C-467D-97A3-FF5F247EBB41}"/>
                </a:ext>
              </a:extLst>
            </p:cNvPr>
            <p:cNvCxnSpPr>
              <a:cxnSpLocks/>
            </p:cNvCxnSpPr>
            <p:nvPr/>
          </p:nvCxnSpPr>
          <p:spPr>
            <a:xfrm>
              <a:off x="3908969" y="1517424"/>
              <a:ext cx="4361287" cy="3822114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2585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08829-4AB6-4F7D-A2A3-F1F8728AE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47" y="365126"/>
            <a:ext cx="74628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74D5-07AB-42B4-A1E2-D8F1E30B2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6"/>
            <a:ext cx="851535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Broken SLAs</a:t>
            </a:r>
          </a:p>
          <a:p>
            <a:r>
              <a:rPr lang="en-US" dirty="0">
                <a:solidFill>
                  <a:schemeClr val="bg1"/>
                </a:solidFill>
              </a:rPr>
              <a:t>Mean Time to Resolve </a:t>
            </a:r>
          </a:p>
          <a:p>
            <a:r>
              <a:rPr lang="en-US" dirty="0">
                <a:solidFill>
                  <a:schemeClr val="bg1"/>
                </a:solidFill>
              </a:rPr>
              <a:t>Mean Time to Detect</a:t>
            </a:r>
          </a:p>
          <a:p>
            <a:r>
              <a:rPr lang="en-US" dirty="0">
                <a:solidFill>
                  <a:schemeClr val="bg1"/>
                </a:solidFill>
              </a:rPr>
              <a:t>Break down by IT Team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9B198FC-9303-4922-B6FB-29F2E746ACFD}"/>
              </a:ext>
            </a:extLst>
          </p:cNvPr>
          <p:cNvGrpSpPr/>
          <p:nvPr/>
        </p:nvGrpSpPr>
        <p:grpSpPr>
          <a:xfrm>
            <a:off x="188419" y="673964"/>
            <a:ext cx="847901" cy="847901"/>
            <a:chOff x="3186545" y="519545"/>
            <a:chExt cx="5818910" cy="581891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F780E62-98FC-4A82-A44E-32D59B3670CD}"/>
                </a:ext>
              </a:extLst>
            </p:cNvPr>
            <p:cNvSpPr/>
            <p:nvPr/>
          </p:nvSpPr>
          <p:spPr>
            <a:xfrm>
              <a:off x="3186545" y="519545"/>
              <a:ext cx="5818910" cy="581891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A2EB77E-58B6-4EFD-893B-0F88B6154343}"/>
                </a:ext>
              </a:extLst>
            </p:cNvPr>
            <p:cNvCxnSpPr>
              <a:stCxn id="5" idx="0"/>
              <a:endCxn id="5" idx="4"/>
            </p:cNvCxnSpPr>
            <p:nvPr/>
          </p:nvCxnSpPr>
          <p:spPr>
            <a:xfrm>
              <a:off x="6096000" y="519545"/>
              <a:ext cx="0" cy="5818910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1486821-4172-4FB4-ADEA-325446440592}"/>
                </a:ext>
              </a:extLst>
            </p:cNvPr>
            <p:cNvSpPr/>
            <p:nvPr/>
          </p:nvSpPr>
          <p:spPr>
            <a:xfrm>
              <a:off x="4641273" y="519545"/>
              <a:ext cx="2909454" cy="290945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D915345-9985-49B4-B2F0-EAD96F74F7C6}"/>
                </a:ext>
              </a:extLst>
            </p:cNvPr>
            <p:cNvSpPr/>
            <p:nvPr/>
          </p:nvSpPr>
          <p:spPr>
            <a:xfrm>
              <a:off x="3688082" y="3429001"/>
              <a:ext cx="2407918" cy="2407918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78AF2A6-C2BB-4F46-A677-98D11C7E5B90}"/>
                </a:ext>
              </a:extLst>
            </p:cNvPr>
            <p:cNvCxnSpPr>
              <a:cxnSpLocks/>
            </p:cNvCxnSpPr>
            <p:nvPr/>
          </p:nvCxnSpPr>
          <p:spPr>
            <a:xfrm>
              <a:off x="3840283" y="1607759"/>
              <a:ext cx="3761286" cy="4303901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10CCE09-B08B-4B72-AA4F-CD2FD2BB98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0753" y="1596628"/>
              <a:ext cx="3767910" cy="4315034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D0EEDE-350C-467D-97A3-FF5F247EBB41}"/>
                </a:ext>
              </a:extLst>
            </p:cNvPr>
            <p:cNvCxnSpPr>
              <a:cxnSpLocks/>
            </p:cNvCxnSpPr>
            <p:nvPr/>
          </p:nvCxnSpPr>
          <p:spPr>
            <a:xfrm>
              <a:off x="3908969" y="1517424"/>
              <a:ext cx="4361287" cy="3822114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6118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08829-4AB6-4F7D-A2A3-F1F8728AE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47" y="365126"/>
            <a:ext cx="74628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Tooling Health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74D5-07AB-42B4-A1E2-D8F1E30B2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6"/>
            <a:ext cx="851535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Scan Coverage</a:t>
            </a:r>
          </a:p>
          <a:p>
            <a:r>
              <a:rPr lang="en-US" dirty="0">
                <a:solidFill>
                  <a:schemeClr val="bg1"/>
                </a:solidFill>
              </a:rPr>
              <a:t>Authentication Success</a:t>
            </a:r>
          </a:p>
          <a:p>
            <a:r>
              <a:rPr lang="en-US" dirty="0">
                <a:solidFill>
                  <a:schemeClr val="bg1"/>
                </a:solidFill>
              </a:rPr>
              <a:t>Missing Agents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9B198FC-9303-4922-B6FB-29F2E746ACFD}"/>
              </a:ext>
            </a:extLst>
          </p:cNvPr>
          <p:cNvGrpSpPr/>
          <p:nvPr/>
        </p:nvGrpSpPr>
        <p:grpSpPr>
          <a:xfrm>
            <a:off x="188419" y="673964"/>
            <a:ext cx="847901" cy="847901"/>
            <a:chOff x="3186545" y="519545"/>
            <a:chExt cx="5818910" cy="581891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F780E62-98FC-4A82-A44E-32D59B3670CD}"/>
                </a:ext>
              </a:extLst>
            </p:cNvPr>
            <p:cNvSpPr/>
            <p:nvPr/>
          </p:nvSpPr>
          <p:spPr>
            <a:xfrm>
              <a:off x="3186545" y="519545"/>
              <a:ext cx="5818910" cy="581891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A2EB77E-58B6-4EFD-893B-0F88B6154343}"/>
                </a:ext>
              </a:extLst>
            </p:cNvPr>
            <p:cNvCxnSpPr>
              <a:stCxn id="5" idx="0"/>
              <a:endCxn id="5" idx="4"/>
            </p:cNvCxnSpPr>
            <p:nvPr/>
          </p:nvCxnSpPr>
          <p:spPr>
            <a:xfrm>
              <a:off x="6096000" y="519545"/>
              <a:ext cx="0" cy="5818910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1486821-4172-4FB4-ADEA-325446440592}"/>
                </a:ext>
              </a:extLst>
            </p:cNvPr>
            <p:cNvSpPr/>
            <p:nvPr/>
          </p:nvSpPr>
          <p:spPr>
            <a:xfrm>
              <a:off x="4641273" y="519545"/>
              <a:ext cx="2909454" cy="290945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D915345-9985-49B4-B2F0-EAD96F74F7C6}"/>
                </a:ext>
              </a:extLst>
            </p:cNvPr>
            <p:cNvSpPr/>
            <p:nvPr/>
          </p:nvSpPr>
          <p:spPr>
            <a:xfrm>
              <a:off x="3688082" y="3429001"/>
              <a:ext cx="2407918" cy="2407918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78AF2A6-C2BB-4F46-A677-98D11C7E5B90}"/>
                </a:ext>
              </a:extLst>
            </p:cNvPr>
            <p:cNvCxnSpPr>
              <a:cxnSpLocks/>
            </p:cNvCxnSpPr>
            <p:nvPr/>
          </p:nvCxnSpPr>
          <p:spPr>
            <a:xfrm>
              <a:off x="3840283" y="1607759"/>
              <a:ext cx="3761286" cy="4303901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10CCE09-B08B-4B72-AA4F-CD2FD2BB98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0753" y="1596628"/>
              <a:ext cx="3767910" cy="4315034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D0EEDE-350C-467D-97A3-FF5F247EBB41}"/>
                </a:ext>
              </a:extLst>
            </p:cNvPr>
            <p:cNvCxnSpPr>
              <a:cxnSpLocks/>
            </p:cNvCxnSpPr>
            <p:nvPr/>
          </p:nvCxnSpPr>
          <p:spPr>
            <a:xfrm>
              <a:off x="3908969" y="1517424"/>
              <a:ext cx="4361287" cy="3822114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6498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08829-4AB6-4F7D-A2A3-F1F8728AE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47" y="365126"/>
            <a:ext cx="74628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Mature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74D5-07AB-42B4-A1E2-D8F1E30B2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50323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Documentation</a:t>
            </a:r>
          </a:p>
          <a:p>
            <a:r>
              <a:rPr lang="en-US" dirty="0">
                <a:solidFill>
                  <a:schemeClr val="bg1"/>
                </a:solidFill>
              </a:rPr>
              <a:t>Adjusted Risk Ratings</a:t>
            </a:r>
          </a:p>
          <a:p>
            <a:r>
              <a:rPr lang="en-US" dirty="0">
                <a:solidFill>
                  <a:schemeClr val="bg1"/>
                </a:solidFill>
              </a:rPr>
              <a:t>Cloud integrations</a:t>
            </a:r>
          </a:p>
          <a:p>
            <a:r>
              <a:rPr lang="en-US" dirty="0">
                <a:solidFill>
                  <a:schemeClr val="bg1"/>
                </a:solidFill>
              </a:rPr>
              <a:t>Websites/Apps</a:t>
            </a:r>
          </a:p>
          <a:p>
            <a:r>
              <a:rPr lang="en-US" dirty="0">
                <a:solidFill>
                  <a:schemeClr val="bg1"/>
                </a:solidFill>
              </a:rPr>
              <a:t>IOT</a:t>
            </a:r>
          </a:p>
          <a:p>
            <a:r>
              <a:rPr lang="en-US" dirty="0">
                <a:solidFill>
                  <a:schemeClr val="bg1"/>
                </a:solidFill>
              </a:rPr>
              <a:t>Configuration Management</a:t>
            </a:r>
          </a:p>
          <a:p>
            <a:r>
              <a:rPr lang="en-US" dirty="0">
                <a:solidFill>
                  <a:schemeClr val="bg1"/>
                </a:solidFill>
              </a:rPr>
              <a:t>SAST/DAST/IAST</a:t>
            </a:r>
          </a:p>
          <a:p>
            <a:r>
              <a:rPr lang="en-US" dirty="0">
                <a:solidFill>
                  <a:schemeClr val="bg1"/>
                </a:solidFill>
              </a:rPr>
              <a:t>Risk acceptance based on potential cost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9B198FC-9303-4922-B6FB-29F2E746ACFD}"/>
              </a:ext>
            </a:extLst>
          </p:cNvPr>
          <p:cNvGrpSpPr/>
          <p:nvPr/>
        </p:nvGrpSpPr>
        <p:grpSpPr>
          <a:xfrm>
            <a:off x="188419" y="673964"/>
            <a:ext cx="847901" cy="847901"/>
            <a:chOff x="3186545" y="519545"/>
            <a:chExt cx="5818910" cy="581891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F780E62-98FC-4A82-A44E-32D59B3670CD}"/>
                </a:ext>
              </a:extLst>
            </p:cNvPr>
            <p:cNvSpPr/>
            <p:nvPr/>
          </p:nvSpPr>
          <p:spPr>
            <a:xfrm>
              <a:off x="3186545" y="519545"/>
              <a:ext cx="5818910" cy="581891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A2EB77E-58B6-4EFD-893B-0F88B6154343}"/>
                </a:ext>
              </a:extLst>
            </p:cNvPr>
            <p:cNvCxnSpPr>
              <a:stCxn id="5" idx="0"/>
              <a:endCxn id="5" idx="4"/>
            </p:cNvCxnSpPr>
            <p:nvPr/>
          </p:nvCxnSpPr>
          <p:spPr>
            <a:xfrm>
              <a:off x="6096000" y="519545"/>
              <a:ext cx="0" cy="5818910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1486821-4172-4FB4-ADEA-325446440592}"/>
                </a:ext>
              </a:extLst>
            </p:cNvPr>
            <p:cNvSpPr/>
            <p:nvPr/>
          </p:nvSpPr>
          <p:spPr>
            <a:xfrm>
              <a:off x="4641273" y="519545"/>
              <a:ext cx="2909454" cy="290945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D915345-9985-49B4-B2F0-EAD96F74F7C6}"/>
                </a:ext>
              </a:extLst>
            </p:cNvPr>
            <p:cNvSpPr/>
            <p:nvPr/>
          </p:nvSpPr>
          <p:spPr>
            <a:xfrm>
              <a:off x="3688082" y="3429001"/>
              <a:ext cx="2407918" cy="2407918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78AF2A6-C2BB-4F46-A677-98D11C7E5B90}"/>
                </a:ext>
              </a:extLst>
            </p:cNvPr>
            <p:cNvCxnSpPr>
              <a:cxnSpLocks/>
            </p:cNvCxnSpPr>
            <p:nvPr/>
          </p:nvCxnSpPr>
          <p:spPr>
            <a:xfrm>
              <a:off x="3840283" y="1607759"/>
              <a:ext cx="3761286" cy="4303901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10CCE09-B08B-4B72-AA4F-CD2FD2BB98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0753" y="1596628"/>
              <a:ext cx="3767910" cy="4315034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D0EEDE-350C-467D-97A3-FF5F247EBB41}"/>
                </a:ext>
              </a:extLst>
            </p:cNvPr>
            <p:cNvCxnSpPr>
              <a:cxnSpLocks/>
            </p:cNvCxnSpPr>
            <p:nvPr/>
          </p:nvCxnSpPr>
          <p:spPr>
            <a:xfrm>
              <a:off x="3908969" y="1517424"/>
              <a:ext cx="4361287" cy="3822114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3895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08829-4AB6-4F7D-A2A3-F1F8728AE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47" y="365126"/>
            <a:ext cx="74628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74D5-07AB-42B4-A1E2-D8F1E30B2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Vulnerability Management</a:t>
            </a:r>
          </a:p>
          <a:p>
            <a:r>
              <a:rPr lang="en-US" dirty="0">
                <a:solidFill>
                  <a:schemeClr val="bg1"/>
                </a:solidFill>
              </a:rPr>
              <a:t>Why you need a VM program</a:t>
            </a:r>
          </a:p>
          <a:p>
            <a:r>
              <a:rPr lang="en-US" dirty="0">
                <a:solidFill>
                  <a:schemeClr val="bg1"/>
                </a:solidFill>
              </a:rPr>
              <a:t>Building support</a:t>
            </a:r>
          </a:p>
          <a:p>
            <a:r>
              <a:rPr lang="en-US" dirty="0">
                <a:solidFill>
                  <a:schemeClr val="bg1"/>
                </a:solidFill>
              </a:rPr>
              <a:t>Design the program</a:t>
            </a:r>
          </a:p>
          <a:p>
            <a:r>
              <a:rPr lang="en-US" dirty="0">
                <a:solidFill>
                  <a:schemeClr val="bg1"/>
                </a:solidFill>
              </a:rPr>
              <a:t>Implement the Program</a:t>
            </a:r>
          </a:p>
          <a:p>
            <a:r>
              <a:rPr lang="en-US" dirty="0">
                <a:solidFill>
                  <a:schemeClr val="bg1"/>
                </a:solidFill>
              </a:rPr>
              <a:t>Mature the Program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9B198FC-9303-4922-B6FB-29F2E746ACFD}"/>
              </a:ext>
            </a:extLst>
          </p:cNvPr>
          <p:cNvGrpSpPr/>
          <p:nvPr/>
        </p:nvGrpSpPr>
        <p:grpSpPr>
          <a:xfrm>
            <a:off x="188419" y="673964"/>
            <a:ext cx="847901" cy="847901"/>
            <a:chOff x="3186545" y="519545"/>
            <a:chExt cx="5818910" cy="581891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F780E62-98FC-4A82-A44E-32D59B3670CD}"/>
                </a:ext>
              </a:extLst>
            </p:cNvPr>
            <p:cNvSpPr/>
            <p:nvPr/>
          </p:nvSpPr>
          <p:spPr>
            <a:xfrm>
              <a:off x="3186545" y="519545"/>
              <a:ext cx="5818910" cy="581891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A2EB77E-58B6-4EFD-893B-0F88B6154343}"/>
                </a:ext>
              </a:extLst>
            </p:cNvPr>
            <p:cNvCxnSpPr>
              <a:stCxn id="5" idx="0"/>
              <a:endCxn id="5" idx="4"/>
            </p:cNvCxnSpPr>
            <p:nvPr/>
          </p:nvCxnSpPr>
          <p:spPr>
            <a:xfrm>
              <a:off x="6096000" y="519545"/>
              <a:ext cx="0" cy="5818910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1486821-4172-4FB4-ADEA-325446440592}"/>
                </a:ext>
              </a:extLst>
            </p:cNvPr>
            <p:cNvSpPr/>
            <p:nvPr/>
          </p:nvSpPr>
          <p:spPr>
            <a:xfrm>
              <a:off x="4641273" y="519545"/>
              <a:ext cx="2909454" cy="290945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D915345-9985-49B4-B2F0-EAD96F74F7C6}"/>
                </a:ext>
              </a:extLst>
            </p:cNvPr>
            <p:cNvSpPr/>
            <p:nvPr/>
          </p:nvSpPr>
          <p:spPr>
            <a:xfrm>
              <a:off x="3688082" y="3429001"/>
              <a:ext cx="2407918" cy="2407918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78AF2A6-C2BB-4F46-A677-98D11C7E5B90}"/>
                </a:ext>
              </a:extLst>
            </p:cNvPr>
            <p:cNvCxnSpPr>
              <a:cxnSpLocks/>
            </p:cNvCxnSpPr>
            <p:nvPr/>
          </p:nvCxnSpPr>
          <p:spPr>
            <a:xfrm>
              <a:off x="3840283" y="1607759"/>
              <a:ext cx="3761286" cy="4303901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10CCE09-B08B-4B72-AA4F-CD2FD2BB98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0753" y="1596628"/>
              <a:ext cx="3767910" cy="4315034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D0EEDE-350C-467D-97A3-FF5F247EBB41}"/>
                </a:ext>
              </a:extLst>
            </p:cNvPr>
            <p:cNvCxnSpPr>
              <a:cxnSpLocks/>
            </p:cNvCxnSpPr>
            <p:nvPr/>
          </p:nvCxnSpPr>
          <p:spPr>
            <a:xfrm>
              <a:off x="3908969" y="1517424"/>
              <a:ext cx="4361287" cy="3822114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0002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08829-4AB6-4F7D-A2A3-F1F8728AE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47" y="365126"/>
            <a:ext cx="74628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74D5-07AB-42B4-A1E2-D8F1E30B2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6"/>
            <a:ext cx="851535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Cyber Resiliency Review Supplemental Resource Guide Volume 4</a:t>
            </a:r>
          </a:p>
          <a:p>
            <a:r>
              <a:rPr lang="en-US" dirty="0">
                <a:solidFill>
                  <a:schemeClr val="bg1"/>
                </a:solidFill>
              </a:rPr>
              <a:t>SANS SEC460: Enterprise and Cloud Threat and Vulnerability Assessment</a:t>
            </a:r>
          </a:p>
          <a:p>
            <a:r>
              <a:rPr lang="en-US" dirty="0">
                <a:solidFill>
                  <a:schemeClr val="bg1"/>
                </a:solidFill>
              </a:rPr>
              <a:t>CISA Alerts &amp; External Scan</a:t>
            </a:r>
          </a:p>
          <a:p>
            <a:r>
              <a:rPr lang="en-US" dirty="0">
                <a:solidFill>
                  <a:schemeClr val="bg1"/>
                </a:solidFill>
              </a:rPr>
              <a:t>FBI’s Domestic Security Alliance</a:t>
            </a:r>
          </a:p>
          <a:p>
            <a:r>
              <a:rPr lang="en-US" dirty="0">
                <a:solidFill>
                  <a:schemeClr val="bg1"/>
                </a:solidFill>
              </a:rPr>
              <a:t>Vendor Research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9B198FC-9303-4922-B6FB-29F2E746ACFD}"/>
              </a:ext>
            </a:extLst>
          </p:cNvPr>
          <p:cNvGrpSpPr/>
          <p:nvPr/>
        </p:nvGrpSpPr>
        <p:grpSpPr>
          <a:xfrm>
            <a:off x="188419" y="673964"/>
            <a:ext cx="847901" cy="847901"/>
            <a:chOff x="3186545" y="519545"/>
            <a:chExt cx="5818910" cy="581891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F780E62-98FC-4A82-A44E-32D59B3670CD}"/>
                </a:ext>
              </a:extLst>
            </p:cNvPr>
            <p:cNvSpPr/>
            <p:nvPr/>
          </p:nvSpPr>
          <p:spPr>
            <a:xfrm>
              <a:off x="3186545" y="519545"/>
              <a:ext cx="5818910" cy="581891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A2EB77E-58B6-4EFD-893B-0F88B6154343}"/>
                </a:ext>
              </a:extLst>
            </p:cNvPr>
            <p:cNvCxnSpPr>
              <a:stCxn id="5" idx="0"/>
              <a:endCxn id="5" idx="4"/>
            </p:cNvCxnSpPr>
            <p:nvPr/>
          </p:nvCxnSpPr>
          <p:spPr>
            <a:xfrm>
              <a:off x="6096000" y="519545"/>
              <a:ext cx="0" cy="5818910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1486821-4172-4FB4-ADEA-325446440592}"/>
                </a:ext>
              </a:extLst>
            </p:cNvPr>
            <p:cNvSpPr/>
            <p:nvPr/>
          </p:nvSpPr>
          <p:spPr>
            <a:xfrm>
              <a:off x="4641273" y="519545"/>
              <a:ext cx="2909454" cy="290945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D915345-9985-49B4-B2F0-EAD96F74F7C6}"/>
                </a:ext>
              </a:extLst>
            </p:cNvPr>
            <p:cNvSpPr/>
            <p:nvPr/>
          </p:nvSpPr>
          <p:spPr>
            <a:xfrm>
              <a:off x="3688082" y="3429001"/>
              <a:ext cx="2407918" cy="2407918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78AF2A6-C2BB-4F46-A677-98D11C7E5B90}"/>
                </a:ext>
              </a:extLst>
            </p:cNvPr>
            <p:cNvCxnSpPr>
              <a:cxnSpLocks/>
            </p:cNvCxnSpPr>
            <p:nvPr/>
          </p:nvCxnSpPr>
          <p:spPr>
            <a:xfrm>
              <a:off x="3840283" y="1607759"/>
              <a:ext cx="3761286" cy="4303901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10CCE09-B08B-4B72-AA4F-CD2FD2BB98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0753" y="1596628"/>
              <a:ext cx="3767910" cy="4315034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D0EEDE-350C-467D-97A3-FF5F247EBB41}"/>
                </a:ext>
              </a:extLst>
            </p:cNvPr>
            <p:cNvCxnSpPr>
              <a:cxnSpLocks/>
            </p:cNvCxnSpPr>
            <p:nvPr/>
          </p:nvCxnSpPr>
          <p:spPr>
            <a:xfrm>
              <a:off x="3908969" y="1517424"/>
              <a:ext cx="4361287" cy="3822114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0920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08829-4AB6-4F7D-A2A3-F1F8728AE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1504" y="365126"/>
            <a:ext cx="78867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Jacen R Kohler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74D5-07AB-42B4-A1E2-D8F1E30B2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920145"/>
            <a:ext cx="78867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  <a:p>
            <a:r>
              <a:rPr lang="en-US" dirty="0">
                <a:solidFill>
                  <a:schemeClr val="bg1"/>
                </a:solidFill>
              </a:rPr>
              <a:t>2</a:t>
            </a:r>
          </a:p>
          <a:p>
            <a:r>
              <a:rPr lang="en-US" dirty="0">
                <a:solidFill>
                  <a:schemeClr val="bg1"/>
                </a:solidFill>
              </a:rPr>
              <a:t>3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9B198FC-9303-4922-B6FB-29F2E746ACFD}"/>
              </a:ext>
            </a:extLst>
          </p:cNvPr>
          <p:cNvGrpSpPr/>
          <p:nvPr/>
        </p:nvGrpSpPr>
        <p:grpSpPr>
          <a:xfrm>
            <a:off x="1662545" y="519545"/>
            <a:ext cx="5818910" cy="5818910"/>
            <a:chOff x="3186545" y="519545"/>
            <a:chExt cx="5818910" cy="581891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F780E62-98FC-4A82-A44E-32D59B3670CD}"/>
                </a:ext>
              </a:extLst>
            </p:cNvPr>
            <p:cNvSpPr/>
            <p:nvPr/>
          </p:nvSpPr>
          <p:spPr>
            <a:xfrm>
              <a:off x="3186545" y="519545"/>
              <a:ext cx="5818910" cy="581891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A2EB77E-58B6-4EFD-893B-0F88B6154343}"/>
                </a:ext>
              </a:extLst>
            </p:cNvPr>
            <p:cNvCxnSpPr>
              <a:stCxn id="5" idx="0"/>
              <a:endCxn id="5" idx="4"/>
            </p:cNvCxnSpPr>
            <p:nvPr/>
          </p:nvCxnSpPr>
          <p:spPr>
            <a:xfrm>
              <a:off x="6096000" y="519545"/>
              <a:ext cx="0" cy="581891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1486821-4172-4FB4-ADEA-325446440592}"/>
                </a:ext>
              </a:extLst>
            </p:cNvPr>
            <p:cNvSpPr/>
            <p:nvPr/>
          </p:nvSpPr>
          <p:spPr>
            <a:xfrm>
              <a:off x="4641273" y="519545"/>
              <a:ext cx="2909454" cy="2909454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D915345-9985-49B4-B2F0-EAD96F74F7C6}"/>
                </a:ext>
              </a:extLst>
            </p:cNvPr>
            <p:cNvSpPr/>
            <p:nvPr/>
          </p:nvSpPr>
          <p:spPr>
            <a:xfrm>
              <a:off x="3688082" y="3429001"/>
              <a:ext cx="2407918" cy="2407918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78AF2A6-C2BB-4F46-A677-98D11C7E5B90}"/>
                </a:ext>
              </a:extLst>
            </p:cNvPr>
            <p:cNvCxnSpPr>
              <a:cxnSpLocks/>
            </p:cNvCxnSpPr>
            <p:nvPr/>
          </p:nvCxnSpPr>
          <p:spPr>
            <a:xfrm>
              <a:off x="3840283" y="1607759"/>
              <a:ext cx="3761286" cy="4303901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10CCE09-B08B-4B72-AA4F-CD2FD2BB98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0753" y="1596628"/>
              <a:ext cx="3767910" cy="4315034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D0EEDE-350C-467D-97A3-FF5F247EBB41}"/>
                </a:ext>
              </a:extLst>
            </p:cNvPr>
            <p:cNvCxnSpPr>
              <a:cxnSpLocks/>
            </p:cNvCxnSpPr>
            <p:nvPr/>
          </p:nvCxnSpPr>
          <p:spPr>
            <a:xfrm>
              <a:off x="3908969" y="1517424"/>
              <a:ext cx="4361287" cy="3822114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59700C-D647-4A60-AC19-739D501138A4}"/>
              </a:ext>
            </a:extLst>
          </p:cNvPr>
          <p:cNvGrpSpPr/>
          <p:nvPr/>
        </p:nvGrpSpPr>
        <p:grpSpPr>
          <a:xfrm>
            <a:off x="1662545" y="519543"/>
            <a:ext cx="5818910" cy="5818910"/>
            <a:chOff x="3186545" y="519545"/>
            <a:chExt cx="5818910" cy="581891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CCD3909-3D32-4554-9191-C019F388696E}"/>
                </a:ext>
              </a:extLst>
            </p:cNvPr>
            <p:cNvSpPr/>
            <p:nvPr/>
          </p:nvSpPr>
          <p:spPr>
            <a:xfrm>
              <a:off x="3186545" y="519545"/>
              <a:ext cx="5818910" cy="581891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1740A82-F9D1-4313-A13E-CB7347CEB77C}"/>
                </a:ext>
              </a:extLst>
            </p:cNvPr>
            <p:cNvCxnSpPr>
              <a:stCxn id="13" idx="0"/>
              <a:endCxn id="13" idx="4"/>
            </p:cNvCxnSpPr>
            <p:nvPr/>
          </p:nvCxnSpPr>
          <p:spPr>
            <a:xfrm>
              <a:off x="6096000" y="519545"/>
              <a:ext cx="0" cy="5818910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066BB4C-BD7A-4400-8A58-7BDE0A30EACC}"/>
                </a:ext>
              </a:extLst>
            </p:cNvPr>
            <p:cNvSpPr/>
            <p:nvPr/>
          </p:nvSpPr>
          <p:spPr>
            <a:xfrm>
              <a:off x="4641273" y="519545"/>
              <a:ext cx="2909454" cy="290945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4AF80DC-009C-4AC6-ACB5-394ACC09B257}"/>
                </a:ext>
              </a:extLst>
            </p:cNvPr>
            <p:cNvSpPr/>
            <p:nvPr/>
          </p:nvSpPr>
          <p:spPr>
            <a:xfrm>
              <a:off x="3688082" y="3429001"/>
              <a:ext cx="2407918" cy="2407918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99BDCBF-0B60-456F-89FF-78FD7F429DF6}"/>
                </a:ext>
              </a:extLst>
            </p:cNvPr>
            <p:cNvCxnSpPr>
              <a:cxnSpLocks/>
            </p:cNvCxnSpPr>
            <p:nvPr/>
          </p:nvCxnSpPr>
          <p:spPr>
            <a:xfrm>
              <a:off x="3840283" y="1607759"/>
              <a:ext cx="3761286" cy="4303901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1F17817-A0EC-4320-96FB-4957BCFA43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0753" y="1596628"/>
              <a:ext cx="3767910" cy="4315034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0EE26F7-5AA1-4488-BEB0-C77D9B4C6C8A}"/>
                </a:ext>
              </a:extLst>
            </p:cNvPr>
            <p:cNvCxnSpPr>
              <a:cxnSpLocks/>
            </p:cNvCxnSpPr>
            <p:nvPr/>
          </p:nvCxnSpPr>
          <p:spPr>
            <a:xfrm>
              <a:off x="3908969" y="1517424"/>
              <a:ext cx="4361287" cy="3822114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456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08829-4AB6-4F7D-A2A3-F1F8728AE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47" y="365126"/>
            <a:ext cx="74628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74D5-07AB-42B4-A1E2-D8F1E30B2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LinkedIn: LinkedIn.com/in/JacenRKohler</a:t>
            </a:r>
          </a:p>
          <a:p>
            <a:r>
              <a:rPr lang="en-US" dirty="0">
                <a:solidFill>
                  <a:schemeClr val="bg1"/>
                </a:solidFill>
              </a:rPr>
              <a:t>Twitter: @JacenRKohler</a:t>
            </a:r>
          </a:p>
          <a:p>
            <a:r>
              <a:rPr lang="en-US" dirty="0">
                <a:solidFill>
                  <a:schemeClr val="bg1"/>
                </a:solidFill>
              </a:rPr>
              <a:t>Mastodon: </a:t>
            </a:r>
            <a:r>
              <a:rPr lang="en-US" dirty="0" err="1">
                <a:solidFill>
                  <a:schemeClr val="bg1"/>
                </a:solidFill>
              </a:rPr>
              <a:t>infosec.exchange</a:t>
            </a:r>
            <a:r>
              <a:rPr lang="en-US" dirty="0">
                <a:solidFill>
                  <a:schemeClr val="bg1"/>
                </a:solidFill>
              </a:rPr>
              <a:t>/@jacenrkohler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9B198FC-9303-4922-B6FB-29F2E746ACFD}"/>
              </a:ext>
            </a:extLst>
          </p:cNvPr>
          <p:cNvGrpSpPr/>
          <p:nvPr/>
        </p:nvGrpSpPr>
        <p:grpSpPr>
          <a:xfrm>
            <a:off x="188419" y="673964"/>
            <a:ext cx="847901" cy="847901"/>
            <a:chOff x="3186545" y="519545"/>
            <a:chExt cx="5818910" cy="581891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F780E62-98FC-4A82-A44E-32D59B3670CD}"/>
                </a:ext>
              </a:extLst>
            </p:cNvPr>
            <p:cNvSpPr/>
            <p:nvPr/>
          </p:nvSpPr>
          <p:spPr>
            <a:xfrm>
              <a:off x="3186545" y="519545"/>
              <a:ext cx="5818910" cy="581891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A2EB77E-58B6-4EFD-893B-0F88B6154343}"/>
                </a:ext>
              </a:extLst>
            </p:cNvPr>
            <p:cNvCxnSpPr>
              <a:stCxn id="5" idx="0"/>
              <a:endCxn id="5" idx="4"/>
            </p:cNvCxnSpPr>
            <p:nvPr/>
          </p:nvCxnSpPr>
          <p:spPr>
            <a:xfrm>
              <a:off x="6096000" y="519545"/>
              <a:ext cx="0" cy="5818910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1486821-4172-4FB4-ADEA-325446440592}"/>
                </a:ext>
              </a:extLst>
            </p:cNvPr>
            <p:cNvSpPr/>
            <p:nvPr/>
          </p:nvSpPr>
          <p:spPr>
            <a:xfrm>
              <a:off x="4641273" y="519545"/>
              <a:ext cx="2909454" cy="290945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D915345-9985-49B4-B2F0-EAD96F74F7C6}"/>
                </a:ext>
              </a:extLst>
            </p:cNvPr>
            <p:cNvSpPr/>
            <p:nvPr/>
          </p:nvSpPr>
          <p:spPr>
            <a:xfrm>
              <a:off x="3688082" y="3429001"/>
              <a:ext cx="2407918" cy="2407918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78AF2A6-C2BB-4F46-A677-98D11C7E5B90}"/>
                </a:ext>
              </a:extLst>
            </p:cNvPr>
            <p:cNvCxnSpPr>
              <a:cxnSpLocks/>
            </p:cNvCxnSpPr>
            <p:nvPr/>
          </p:nvCxnSpPr>
          <p:spPr>
            <a:xfrm>
              <a:off x="3840283" y="1607759"/>
              <a:ext cx="3761286" cy="4303901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10CCE09-B08B-4B72-AA4F-CD2FD2BB98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0753" y="1596628"/>
              <a:ext cx="3767910" cy="4315034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D0EEDE-350C-467D-97A3-FF5F247EBB41}"/>
                </a:ext>
              </a:extLst>
            </p:cNvPr>
            <p:cNvCxnSpPr>
              <a:cxnSpLocks/>
            </p:cNvCxnSpPr>
            <p:nvPr/>
          </p:nvCxnSpPr>
          <p:spPr>
            <a:xfrm>
              <a:off x="3908969" y="1517424"/>
              <a:ext cx="4361287" cy="3822114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4534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DD00C-5D23-4230-B028-448350A17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16394-5C16-45E0-A952-47BDEE708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52944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A4CD-C707-40A7-9003-5A1E65889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85556"/>
            <a:ext cx="77724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Building a Vulnerability Management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DE844-7275-4FD7-8AE7-10D784AD0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465231"/>
            <a:ext cx="6858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And growing it to Maturity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FE8D49C-5128-466E-A114-16B921B53197}"/>
              </a:ext>
            </a:extLst>
          </p:cNvPr>
          <p:cNvSpPr txBox="1">
            <a:spLocks/>
          </p:cNvSpPr>
          <p:nvPr/>
        </p:nvSpPr>
        <p:spPr>
          <a:xfrm>
            <a:off x="628650" y="692014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1</a:t>
            </a:r>
          </a:p>
          <a:p>
            <a:r>
              <a:rPr lang="en-US">
                <a:solidFill>
                  <a:schemeClr val="bg1"/>
                </a:solidFill>
              </a:rPr>
              <a:t>2</a:t>
            </a:r>
          </a:p>
          <a:p>
            <a:r>
              <a:rPr lang="en-US">
                <a:solidFill>
                  <a:schemeClr val="bg1"/>
                </a:solidFill>
              </a:rPr>
              <a:t>3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20F5CA-B160-4EBC-859D-A3AC4C33614B}"/>
              </a:ext>
            </a:extLst>
          </p:cNvPr>
          <p:cNvGrpSpPr/>
          <p:nvPr/>
        </p:nvGrpSpPr>
        <p:grpSpPr>
          <a:xfrm>
            <a:off x="3498850" y="317500"/>
            <a:ext cx="2146300" cy="2146300"/>
            <a:chOff x="3186545" y="519545"/>
            <a:chExt cx="5818910" cy="581891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77124BC-6808-4082-8892-EF83DACE12A7}"/>
                </a:ext>
              </a:extLst>
            </p:cNvPr>
            <p:cNvSpPr/>
            <p:nvPr/>
          </p:nvSpPr>
          <p:spPr>
            <a:xfrm>
              <a:off x="3186545" y="519545"/>
              <a:ext cx="5818910" cy="581891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600DC1E-A46A-4493-B7B8-65019BF083DF}"/>
                </a:ext>
              </a:extLst>
            </p:cNvPr>
            <p:cNvCxnSpPr>
              <a:cxnSpLocks/>
              <a:stCxn id="7" idx="0"/>
              <a:endCxn id="7" idx="4"/>
            </p:cNvCxnSpPr>
            <p:nvPr/>
          </p:nvCxnSpPr>
          <p:spPr>
            <a:xfrm>
              <a:off x="6096000" y="519545"/>
              <a:ext cx="0" cy="581891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948F8DC-F005-4B60-84B7-314B0C288AE7}"/>
                </a:ext>
              </a:extLst>
            </p:cNvPr>
            <p:cNvSpPr/>
            <p:nvPr/>
          </p:nvSpPr>
          <p:spPr>
            <a:xfrm>
              <a:off x="4641273" y="519545"/>
              <a:ext cx="2909454" cy="2909454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A03FB2B-ED1C-44AB-BE49-9D7D9CD8654C}"/>
                </a:ext>
              </a:extLst>
            </p:cNvPr>
            <p:cNvSpPr/>
            <p:nvPr/>
          </p:nvSpPr>
          <p:spPr>
            <a:xfrm>
              <a:off x="3688082" y="3429001"/>
              <a:ext cx="2407918" cy="2407918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E38B9B7-904C-41F1-BA12-A8AF88A3432D}"/>
                </a:ext>
              </a:extLst>
            </p:cNvPr>
            <p:cNvCxnSpPr>
              <a:cxnSpLocks/>
            </p:cNvCxnSpPr>
            <p:nvPr/>
          </p:nvCxnSpPr>
          <p:spPr>
            <a:xfrm>
              <a:off x="3840283" y="1607759"/>
              <a:ext cx="3761286" cy="4303901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B6C5B93-0D1E-435E-BC26-4503118942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0753" y="1596628"/>
              <a:ext cx="3767910" cy="4315034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4010DCA-6F3E-4936-BF7B-591A79406E67}"/>
                </a:ext>
              </a:extLst>
            </p:cNvPr>
            <p:cNvCxnSpPr>
              <a:cxnSpLocks/>
            </p:cNvCxnSpPr>
            <p:nvPr/>
          </p:nvCxnSpPr>
          <p:spPr>
            <a:xfrm>
              <a:off x="3908969" y="1517424"/>
              <a:ext cx="4361287" cy="3822114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95E1D52-BE77-4A04-898F-A5FC4BB841A2}"/>
              </a:ext>
            </a:extLst>
          </p:cNvPr>
          <p:cNvGrpSpPr/>
          <p:nvPr/>
        </p:nvGrpSpPr>
        <p:grpSpPr>
          <a:xfrm>
            <a:off x="3498850" y="336551"/>
            <a:ext cx="2146300" cy="2146300"/>
            <a:chOff x="3186545" y="519545"/>
            <a:chExt cx="5818910" cy="581891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F5AC94-3F19-4ADC-9384-22901AB3CD6E}"/>
                </a:ext>
              </a:extLst>
            </p:cNvPr>
            <p:cNvSpPr/>
            <p:nvPr/>
          </p:nvSpPr>
          <p:spPr>
            <a:xfrm>
              <a:off x="3186545" y="519545"/>
              <a:ext cx="5818910" cy="581891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FFA122-E996-47CF-BD3F-C0B0DD83BE66}"/>
                </a:ext>
              </a:extLst>
            </p:cNvPr>
            <p:cNvCxnSpPr>
              <a:cxnSpLocks/>
              <a:stCxn id="15" idx="0"/>
              <a:endCxn id="15" idx="4"/>
            </p:cNvCxnSpPr>
            <p:nvPr/>
          </p:nvCxnSpPr>
          <p:spPr>
            <a:xfrm>
              <a:off x="6096000" y="519545"/>
              <a:ext cx="0" cy="5818910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26F2F14-FAE5-4F68-859C-E167DF068911}"/>
                </a:ext>
              </a:extLst>
            </p:cNvPr>
            <p:cNvSpPr/>
            <p:nvPr/>
          </p:nvSpPr>
          <p:spPr>
            <a:xfrm>
              <a:off x="4641273" y="519545"/>
              <a:ext cx="2909454" cy="290945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F94DBCD-F5F5-4553-B651-DC6CE5716BFB}"/>
                </a:ext>
              </a:extLst>
            </p:cNvPr>
            <p:cNvSpPr/>
            <p:nvPr/>
          </p:nvSpPr>
          <p:spPr>
            <a:xfrm>
              <a:off x="3688082" y="3429001"/>
              <a:ext cx="2407918" cy="2407918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165334C-747F-4DEC-A7AF-D5B1D6ADAE70}"/>
                </a:ext>
              </a:extLst>
            </p:cNvPr>
            <p:cNvCxnSpPr>
              <a:cxnSpLocks/>
            </p:cNvCxnSpPr>
            <p:nvPr/>
          </p:nvCxnSpPr>
          <p:spPr>
            <a:xfrm>
              <a:off x="3840283" y="1607759"/>
              <a:ext cx="3761286" cy="4303901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48BBE02-5757-4E4E-8CBE-F6EC2F7F9F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0753" y="1596628"/>
              <a:ext cx="3767910" cy="4315034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EB4A16B-5375-4D06-8457-E2669CF0717A}"/>
                </a:ext>
              </a:extLst>
            </p:cNvPr>
            <p:cNvCxnSpPr>
              <a:cxnSpLocks/>
            </p:cNvCxnSpPr>
            <p:nvPr/>
          </p:nvCxnSpPr>
          <p:spPr>
            <a:xfrm>
              <a:off x="3908969" y="1517424"/>
              <a:ext cx="4361287" cy="3822114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9240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08829-4AB6-4F7D-A2A3-F1F8728AE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47" y="365126"/>
            <a:ext cx="74628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74D5-07AB-42B4-A1E2-D8F1E30B2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6"/>
            <a:ext cx="8515350" cy="503237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Jacen Kohler</a:t>
            </a:r>
          </a:p>
          <a:p>
            <a:r>
              <a:rPr lang="en-US" dirty="0">
                <a:solidFill>
                  <a:schemeClr val="bg1"/>
                </a:solidFill>
              </a:rPr>
              <a:t>UNT alumni, BS in in Computer Engineering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SrDesign</a:t>
            </a:r>
            <a:r>
              <a:rPr lang="en-US" dirty="0">
                <a:solidFill>
                  <a:schemeClr val="bg1"/>
                </a:solidFill>
              </a:rPr>
              <a:t> Capstone: NASA IPv6 DHCP in Space</a:t>
            </a:r>
          </a:p>
          <a:p>
            <a:r>
              <a:rPr lang="en-US" dirty="0">
                <a:solidFill>
                  <a:schemeClr val="bg1"/>
                </a:solidFill>
              </a:rPr>
              <a:t>Career: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Goldman Sachs: Summer Intern &amp; FTE Cyber Security Analyst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Big4 Consulting: Sr Cyber Security Consultant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Critical </a:t>
            </a:r>
            <a:r>
              <a:rPr lang="en-US" dirty="0" err="1">
                <a:solidFill>
                  <a:schemeClr val="bg1"/>
                </a:solidFill>
              </a:rPr>
              <a:t>Mfg</a:t>
            </a:r>
            <a:r>
              <a:rPr lang="en-US" dirty="0">
                <a:solidFill>
                  <a:schemeClr val="bg1"/>
                </a:solidFill>
              </a:rPr>
              <a:t>: Vulnerability Management Program Lead </a:t>
            </a:r>
          </a:p>
          <a:p>
            <a:r>
              <a:rPr lang="en-US" dirty="0">
                <a:solidFill>
                  <a:schemeClr val="bg1"/>
                </a:solidFill>
              </a:rPr>
              <a:t>Community: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Bsides</a:t>
            </a:r>
            <a:r>
              <a:rPr lang="en-US" dirty="0">
                <a:solidFill>
                  <a:schemeClr val="bg1"/>
                </a:solidFill>
              </a:rPr>
              <a:t> DFW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Dallas Hackers Association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SouthWest</a:t>
            </a:r>
            <a:r>
              <a:rPr lang="en-US" dirty="0">
                <a:solidFill>
                  <a:schemeClr val="bg1"/>
                </a:solidFill>
              </a:rPr>
              <a:t> CCDC Red Team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9B198FC-9303-4922-B6FB-29F2E746ACFD}"/>
              </a:ext>
            </a:extLst>
          </p:cNvPr>
          <p:cNvGrpSpPr/>
          <p:nvPr/>
        </p:nvGrpSpPr>
        <p:grpSpPr>
          <a:xfrm>
            <a:off x="188419" y="673964"/>
            <a:ext cx="847901" cy="847901"/>
            <a:chOff x="3186545" y="519545"/>
            <a:chExt cx="5818910" cy="581891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F780E62-98FC-4A82-A44E-32D59B3670CD}"/>
                </a:ext>
              </a:extLst>
            </p:cNvPr>
            <p:cNvSpPr/>
            <p:nvPr/>
          </p:nvSpPr>
          <p:spPr>
            <a:xfrm>
              <a:off x="3186545" y="519545"/>
              <a:ext cx="5818910" cy="581891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A2EB77E-58B6-4EFD-893B-0F88B6154343}"/>
                </a:ext>
              </a:extLst>
            </p:cNvPr>
            <p:cNvCxnSpPr>
              <a:stCxn id="5" idx="0"/>
              <a:endCxn id="5" idx="4"/>
            </p:cNvCxnSpPr>
            <p:nvPr/>
          </p:nvCxnSpPr>
          <p:spPr>
            <a:xfrm>
              <a:off x="6096000" y="519545"/>
              <a:ext cx="0" cy="5818910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1486821-4172-4FB4-ADEA-325446440592}"/>
                </a:ext>
              </a:extLst>
            </p:cNvPr>
            <p:cNvSpPr/>
            <p:nvPr/>
          </p:nvSpPr>
          <p:spPr>
            <a:xfrm>
              <a:off x="4641273" y="519545"/>
              <a:ext cx="2909454" cy="290945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D915345-9985-49B4-B2F0-EAD96F74F7C6}"/>
                </a:ext>
              </a:extLst>
            </p:cNvPr>
            <p:cNvSpPr/>
            <p:nvPr/>
          </p:nvSpPr>
          <p:spPr>
            <a:xfrm>
              <a:off x="3688082" y="3429001"/>
              <a:ext cx="2407918" cy="2407918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78AF2A6-C2BB-4F46-A677-98D11C7E5B90}"/>
                </a:ext>
              </a:extLst>
            </p:cNvPr>
            <p:cNvCxnSpPr>
              <a:cxnSpLocks/>
            </p:cNvCxnSpPr>
            <p:nvPr/>
          </p:nvCxnSpPr>
          <p:spPr>
            <a:xfrm>
              <a:off x="3840283" y="1607759"/>
              <a:ext cx="3761286" cy="4303901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10CCE09-B08B-4B72-AA4F-CD2FD2BB98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0753" y="1596628"/>
              <a:ext cx="3767910" cy="4315034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D0EEDE-350C-467D-97A3-FF5F247EBB41}"/>
                </a:ext>
              </a:extLst>
            </p:cNvPr>
            <p:cNvCxnSpPr>
              <a:cxnSpLocks/>
            </p:cNvCxnSpPr>
            <p:nvPr/>
          </p:nvCxnSpPr>
          <p:spPr>
            <a:xfrm>
              <a:off x="3908969" y="1517424"/>
              <a:ext cx="4361287" cy="3822114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4083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08829-4AB6-4F7D-A2A3-F1F8728AE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47" y="365126"/>
            <a:ext cx="74628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74D5-07AB-42B4-A1E2-D8F1E30B2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Vulnerability Management</a:t>
            </a:r>
          </a:p>
          <a:p>
            <a:r>
              <a:rPr lang="en-US" dirty="0">
                <a:solidFill>
                  <a:schemeClr val="bg1"/>
                </a:solidFill>
              </a:rPr>
              <a:t>Why you need a VM program</a:t>
            </a:r>
          </a:p>
          <a:p>
            <a:r>
              <a:rPr lang="en-US" dirty="0">
                <a:solidFill>
                  <a:schemeClr val="bg1"/>
                </a:solidFill>
              </a:rPr>
              <a:t>Building support</a:t>
            </a:r>
          </a:p>
          <a:p>
            <a:r>
              <a:rPr lang="en-US" dirty="0">
                <a:solidFill>
                  <a:schemeClr val="bg1"/>
                </a:solidFill>
              </a:rPr>
              <a:t>Design the program</a:t>
            </a:r>
          </a:p>
          <a:p>
            <a:r>
              <a:rPr lang="en-US" dirty="0">
                <a:solidFill>
                  <a:schemeClr val="bg1"/>
                </a:solidFill>
              </a:rPr>
              <a:t>Implement the Program</a:t>
            </a:r>
          </a:p>
          <a:p>
            <a:r>
              <a:rPr lang="en-US" dirty="0">
                <a:solidFill>
                  <a:schemeClr val="bg1"/>
                </a:solidFill>
              </a:rPr>
              <a:t>Mature the Program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9B198FC-9303-4922-B6FB-29F2E746ACFD}"/>
              </a:ext>
            </a:extLst>
          </p:cNvPr>
          <p:cNvGrpSpPr/>
          <p:nvPr/>
        </p:nvGrpSpPr>
        <p:grpSpPr>
          <a:xfrm>
            <a:off x="188419" y="673964"/>
            <a:ext cx="847901" cy="847901"/>
            <a:chOff x="3186545" y="519545"/>
            <a:chExt cx="5818910" cy="581891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F780E62-98FC-4A82-A44E-32D59B3670CD}"/>
                </a:ext>
              </a:extLst>
            </p:cNvPr>
            <p:cNvSpPr/>
            <p:nvPr/>
          </p:nvSpPr>
          <p:spPr>
            <a:xfrm>
              <a:off x="3186545" y="519545"/>
              <a:ext cx="5818910" cy="581891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A2EB77E-58B6-4EFD-893B-0F88B6154343}"/>
                </a:ext>
              </a:extLst>
            </p:cNvPr>
            <p:cNvCxnSpPr>
              <a:stCxn id="5" idx="0"/>
              <a:endCxn id="5" idx="4"/>
            </p:cNvCxnSpPr>
            <p:nvPr/>
          </p:nvCxnSpPr>
          <p:spPr>
            <a:xfrm>
              <a:off x="6096000" y="519545"/>
              <a:ext cx="0" cy="5818910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1486821-4172-4FB4-ADEA-325446440592}"/>
                </a:ext>
              </a:extLst>
            </p:cNvPr>
            <p:cNvSpPr/>
            <p:nvPr/>
          </p:nvSpPr>
          <p:spPr>
            <a:xfrm>
              <a:off x="4641273" y="519545"/>
              <a:ext cx="2909454" cy="290945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D915345-9985-49B4-B2F0-EAD96F74F7C6}"/>
                </a:ext>
              </a:extLst>
            </p:cNvPr>
            <p:cNvSpPr/>
            <p:nvPr/>
          </p:nvSpPr>
          <p:spPr>
            <a:xfrm>
              <a:off x="3688082" y="3429001"/>
              <a:ext cx="2407918" cy="2407918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78AF2A6-C2BB-4F46-A677-98D11C7E5B90}"/>
                </a:ext>
              </a:extLst>
            </p:cNvPr>
            <p:cNvCxnSpPr>
              <a:cxnSpLocks/>
            </p:cNvCxnSpPr>
            <p:nvPr/>
          </p:nvCxnSpPr>
          <p:spPr>
            <a:xfrm>
              <a:off x="3840283" y="1607759"/>
              <a:ext cx="3761286" cy="4303901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10CCE09-B08B-4B72-AA4F-CD2FD2BB98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0753" y="1596628"/>
              <a:ext cx="3767910" cy="4315034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D0EEDE-350C-467D-97A3-FF5F247EBB41}"/>
                </a:ext>
              </a:extLst>
            </p:cNvPr>
            <p:cNvCxnSpPr>
              <a:cxnSpLocks/>
            </p:cNvCxnSpPr>
            <p:nvPr/>
          </p:nvCxnSpPr>
          <p:spPr>
            <a:xfrm>
              <a:off x="3908969" y="1517424"/>
              <a:ext cx="4361287" cy="3822114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7890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08829-4AB6-4F7D-A2A3-F1F8728AE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46" y="365126"/>
            <a:ext cx="8091447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What is Vulnerability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74D5-07AB-42B4-A1E2-D8F1E30B2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Vulnerability: open to attack or damage</a:t>
            </a:r>
          </a:p>
          <a:p>
            <a:r>
              <a:rPr lang="en-US" dirty="0">
                <a:solidFill>
                  <a:schemeClr val="bg1"/>
                </a:solidFill>
              </a:rPr>
              <a:t>VM: Continuous, proactive, and often automated process that keeps your computer systems, networks, and enterprise applications safe from cyberattacks and data breaches</a:t>
            </a:r>
          </a:p>
          <a:p>
            <a:r>
              <a:rPr lang="en-US" dirty="0">
                <a:solidFill>
                  <a:schemeClr val="bg1"/>
                </a:solidFill>
              </a:rPr>
              <a:t>What VM is NOT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Just the vulnerability scanner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Asset Management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Patch Program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Business Impact Analysis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9B198FC-9303-4922-B6FB-29F2E746ACFD}"/>
              </a:ext>
            </a:extLst>
          </p:cNvPr>
          <p:cNvGrpSpPr/>
          <p:nvPr/>
        </p:nvGrpSpPr>
        <p:grpSpPr>
          <a:xfrm>
            <a:off x="188419" y="673964"/>
            <a:ext cx="847901" cy="847901"/>
            <a:chOff x="3186545" y="519545"/>
            <a:chExt cx="5818910" cy="581891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F780E62-98FC-4A82-A44E-32D59B3670CD}"/>
                </a:ext>
              </a:extLst>
            </p:cNvPr>
            <p:cNvSpPr/>
            <p:nvPr/>
          </p:nvSpPr>
          <p:spPr>
            <a:xfrm>
              <a:off x="3186545" y="519545"/>
              <a:ext cx="5818910" cy="581891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A2EB77E-58B6-4EFD-893B-0F88B6154343}"/>
                </a:ext>
              </a:extLst>
            </p:cNvPr>
            <p:cNvCxnSpPr>
              <a:stCxn id="5" idx="0"/>
              <a:endCxn id="5" idx="4"/>
            </p:cNvCxnSpPr>
            <p:nvPr/>
          </p:nvCxnSpPr>
          <p:spPr>
            <a:xfrm>
              <a:off x="6096000" y="519545"/>
              <a:ext cx="0" cy="5818910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1486821-4172-4FB4-ADEA-325446440592}"/>
                </a:ext>
              </a:extLst>
            </p:cNvPr>
            <p:cNvSpPr/>
            <p:nvPr/>
          </p:nvSpPr>
          <p:spPr>
            <a:xfrm>
              <a:off x="4641273" y="519545"/>
              <a:ext cx="2909454" cy="290945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D915345-9985-49B4-B2F0-EAD96F74F7C6}"/>
                </a:ext>
              </a:extLst>
            </p:cNvPr>
            <p:cNvSpPr/>
            <p:nvPr/>
          </p:nvSpPr>
          <p:spPr>
            <a:xfrm>
              <a:off x="3688082" y="3429001"/>
              <a:ext cx="2407918" cy="2407918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78AF2A6-C2BB-4F46-A677-98D11C7E5B90}"/>
                </a:ext>
              </a:extLst>
            </p:cNvPr>
            <p:cNvCxnSpPr>
              <a:cxnSpLocks/>
            </p:cNvCxnSpPr>
            <p:nvPr/>
          </p:nvCxnSpPr>
          <p:spPr>
            <a:xfrm>
              <a:off x="3840283" y="1607759"/>
              <a:ext cx="3761286" cy="4303901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10CCE09-B08B-4B72-AA4F-CD2FD2BB98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0753" y="1596628"/>
              <a:ext cx="3767910" cy="4315034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D0EEDE-350C-467D-97A3-FF5F247EBB41}"/>
                </a:ext>
              </a:extLst>
            </p:cNvPr>
            <p:cNvCxnSpPr>
              <a:cxnSpLocks/>
            </p:cNvCxnSpPr>
            <p:nvPr/>
          </p:nvCxnSpPr>
          <p:spPr>
            <a:xfrm>
              <a:off x="3908969" y="1517424"/>
              <a:ext cx="4361287" cy="3822114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3425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08829-4AB6-4F7D-A2A3-F1F8728AE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46" y="365126"/>
            <a:ext cx="8091447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Terms You’ll Need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74D5-07AB-42B4-A1E2-D8F1E30B2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Common Vulnerability &amp; Exposure (CVE)</a:t>
            </a:r>
          </a:p>
          <a:p>
            <a:r>
              <a:rPr lang="en-US" dirty="0">
                <a:solidFill>
                  <a:schemeClr val="bg1"/>
                </a:solidFill>
              </a:rPr>
              <a:t>Common Vulnerability Scoring System (CVSS)</a:t>
            </a:r>
          </a:p>
          <a:p>
            <a:r>
              <a:rPr lang="en-US" dirty="0">
                <a:solidFill>
                  <a:schemeClr val="bg1"/>
                </a:solidFill>
              </a:rPr>
              <a:t>Common Weakness Enumeration Specification (CWE)</a:t>
            </a:r>
          </a:p>
          <a:p>
            <a:r>
              <a:rPr lang="en-US" dirty="0">
                <a:solidFill>
                  <a:schemeClr val="bg1"/>
                </a:solidFill>
              </a:rPr>
              <a:t>Common Platform Enumeration (CPE)</a:t>
            </a:r>
          </a:p>
          <a:p>
            <a:r>
              <a:rPr lang="en-US" dirty="0">
                <a:solidFill>
                  <a:schemeClr val="bg1"/>
                </a:solidFill>
              </a:rPr>
              <a:t>Remediation</a:t>
            </a:r>
          </a:p>
          <a:p>
            <a:r>
              <a:rPr lang="en-US" dirty="0">
                <a:solidFill>
                  <a:schemeClr val="bg1"/>
                </a:solidFill>
              </a:rPr>
              <a:t>Mitigation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9B198FC-9303-4922-B6FB-29F2E746ACFD}"/>
              </a:ext>
            </a:extLst>
          </p:cNvPr>
          <p:cNvGrpSpPr/>
          <p:nvPr/>
        </p:nvGrpSpPr>
        <p:grpSpPr>
          <a:xfrm>
            <a:off x="188419" y="673964"/>
            <a:ext cx="847901" cy="847901"/>
            <a:chOff x="3186545" y="519545"/>
            <a:chExt cx="5818910" cy="581891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F780E62-98FC-4A82-A44E-32D59B3670CD}"/>
                </a:ext>
              </a:extLst>
            </p:cNvPr>
            <p:cNvSpPr/>
            <p:nvPr/>
          </p:nvSpPr>
          <p:spPr>
            <a:xfrm>
              <a:off x="3186545" y="519545"/>
              <a:ext cx="5818910" cy="581891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A2EB77E-58B6-4EFD-893B-0F88B6154343}"/>
                </a:ext>
              </a:extLst>
            </p:cNvPr>
            <p:cNvCxnSpPr>
              <a:stCxn id="5" idx="0"/>
              <a:endCxn id="5" idx="4"/>
            </p:cNvCxnSpPr>
            <p:nvPr/>
          </p:nvCxnSpPr>
          <p:spPr>
            <a:xfrm>
              <a:off x="6096000" y="519545"/>
              <a:ext cx="0" cy="5818910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1486821-4172-4FB4-ADEA-325446440592}"/>
                </a:ext>
              </a:extLst>
            </p:cNvPr>
            <p:cNvSpPr/>
            <p:nvPr/>
          </p:nvSpPr>
          <p:spPr>
            <a:xfrm>
              <a:off x="4641273" y="519545"/>
              <a:ext cx="2909454" cy="290945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D915345-9985-49B4-B2F0-EAD96F74F7C6}"/>
                </a:ext>
              </a:extLst>
            </p:cNvPr>
            <p:cNvSpPr/>
            <p:nvPr/>
          </p:nvSpPr>
          <p:spPr>
            <a:xfrm>
              <a:off x="3688082" y="3429001"/>
              <a:ext cx="2407918" cy="2407918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78AF2A6-C2BB-4F46-A677-98D11C7E5B90}"/>
                </a:ext>
              </a:extLst>
            </p:cNvPr>
            <p:cNvCxnSpPr>
              <a:cxnSpLocks/>
            </p:cNvCxnSpPr>
            <p:nvPr/>
          </p:nvCxnSpPr>
          <p:spPr>
            <a:xfrm>
              <a:off x="3840283" y="1607759"/>
              <a:ext cx="3761286" cy="4303901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10CCE09-B08B-4B72-AA4F-CD2FD2BB98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0753" y="1596628"/>
              <a:ext cx="3767910" cy="4315034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D0EEDE-350C-467D-97A3-FF5F247EBB41}"/>
                </a:ext>
              </a:extLst>
            </p:cNvPr>
            <p:cNvCxnSpPr>
              <a:cxnSpLocks/>
            </p:cNvCxnSpPr>
            <p:nvPr/>
          </p:nvCxnSpPr>
          <p:spPr>
            <a:xfrm>
              <a:off x="3908969" y="1517424"/>
              <a:ext cx="4361287" cy="3822114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2246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08829-4AB6-4F7D-A2A3-F1F8728AE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47" y="365126"/>
            <a:ext cx="74628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Why You Need a VM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74D5-07AB-42B4-A1E2-D8F1E30B2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6"/>
            <a:ext cx="8515350" cy="503237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CISA Performance Goals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1.E Mitigating Known Vulnerabilities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2.W No Exploitable Services on the Internet</a:t>
            </a:r>
          </a:p>
          <a:p>
            <a:r>
              <a:rPr lang="en-US" dirty="0">
                <a:solidFill>
                  <a:schemeClr val="bg1"/>
                </a:solidFill>
              </a:rPr>
              <a:t>NIST CSF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ID.RA-1: Asset vulnerabilities are identified and documented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PR.IP-12: A vulnerability management plan is developed and implemented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DE.CM-8: Vulnerability scans are performed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RS.MI-3: Newly identified vulnerabilities are mitigated or documented as accepted risks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ID.RA-6: Risk responses are identified and prioritized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RS.AN-5: Processes are established to receive, analyze and respond to vulnerabilities disclosed to the organization from internal and external sources</a:t>
            </a:r>
          </a:p>
          <a:p>
            <a:r>
              <a:rPr lang="en-US" dirty="0">
                <a:solidFill>
                  <a:schemeClr val="bg1"/>
                </a:solidFill>
              </a:rPr>
              <a:t>MITRE ATT&amp;CK T1595.002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9B198FC-9303-4922-B6FB-29F2E746ACFD}"/>
              </a:ext>
            </a:extLst>
          </p:cNvPr>
          <p:cNvGrpSpPr/>
          <p:nvPr/>
        </p:nvGrpSpPr>
        <p:grpSpPr>
          <a:xfrm>
            <a:off x="188419" y="673964"/>
            <a:ext cx="847901" cy="847901"/>
            <a:chOff x="3186545" y="519545"/>
            <a:chExt cx="5818910" cy="581891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F780E62-98FC-4A82-A44E-32D59B3670CD}"/>
                </a:ext>
              </a:extLst>
            </p:cNvPr>
            <p:cNvSpPr/>
            <p:nvPr/>
          </p:nvSpPr>
          <p:spPr>
            <a:xfrm>
              <a:off x="3186545" y="519545"/>
              <a:ext cx="5818910" cy="581891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A2EB77E-58B6-4EFD-893B-0F88B6154343}"/>
                </a:ext>
              </a:extLst>
            </p:cNvPr>
            <p:cNvCxnSpPr>
              <a:stCxn id="5" idx="0"/>
              <a:endCxn id="5" idx="4"/>
            </p:cNvCxnSpPr>
            <p:nvPr/>
          </p:nvCxnSpPr>
          <p:spPr>
            <a:xfrm>
              <a:off x="6096000" y="519545"/>
              <a:ext cx="0" cy="5818910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1486821-4172-4FB4-ADEA-325446440592}"/>
                </a:ext>
              </a:extLst>
            </p:cNvPr>
            <p:cNvSpPr/>
            <p:nvPr/>
          </p:nvSpPr>
          <p:spPr>
            <a:xfrm>
              <a:off x="4641273" y="519545"/>
              <a:ext cx="2909454" cy="290945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D915345-9985-49B4-B2F0-EAD96F74F7C6}"/>
                </a:ext>
              </a:extLst>
            </p:cNvPr>
            <p:cNvSpPr/>
            <p:nvPr/>
          </p:nvSpPr>
          <p:spPr>
            <a:xfrm>
              <a:off x="3688082" y="3429001"/>
              <a:ext cx="2407918" cy="2407918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78AF2A6-C2BB-4F46-A677-98D11C7E5B90}"/>
                </a:ext>
              </a:extLst>
            </p:cNvPr>
            <p:cNvCxnSpPr>
              <a:cxnSpLocks/>
            </p:cNvCxnSpPr>
            <p:nvPr/>
          </p:nvCxnSpPr>
          <p:spPr>
            <a:xfrm>
              <a:off x="3840283" y="1607759"/>
              <a:ext cx="3761286" cy="4303901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10CCE09-B08B-4B72-AA4F-CD2FD2BB98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0753" y="1596628"/>
              <a:ext cx="3767910" cy="4315034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D0EEDE-350C-467D-97A3-FF5F247EBB41}"/>
                </a:ext>
              </a:extLst>
            </p:cNvPr>
            <p:cNvCxnSpPr>
              <a:cxnSpLocks/>
            </p:cNvCxnSpPr>
            <p:nvPr/>
          </p:nvCxnSpPr>
          <p:spPr>
            <a:xfrm>
              <a:off x="3908969" y="1517424"/>
              <a:ext cx="4361287" cy="3822114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1139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08829-4AB6-4F7D-A2A3-F1F8728AE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47" y="365126"/>
            <a:ext cx="74628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Building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74D5-07AB-42B4-A1E2-D8F1E30B2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Determine the program sponsor</a:t>
            </a:r>
          </a:p>
          <a:p>
            <a:r>
              <a:rPr lang="en-US" dirty="0">
                <a:solidFill>
                  <a:schemeClr val="bg1"/>
                </a:solidFill>
              </a:rPr>
              <a:t>Identify your stakeholders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Who will be consuming your reports?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Who will be remediating your findings?</a:t>
            </a:r>
          </a:p>
          <a:p>
            <a:r>
              <a:rPr lang="en-US" dirty="0">
                <a:solidFill>
                  <a:schemeClr val="bg1"/>
                </a:solidFill>
              </a:rPr>
              <a:t>Determine how a VM program could benefit them</a:t>
            </a:r>
          </a:p>
          <a:p>
            <a:r>
              <a:rPr lang="en-US" dirty="0">
                <a:solidFill>
                  <a:schemeClr val="bg1"/>
                </a:solidFill>
              </a:rPr>
              <a:t>Secure funding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9B198FC-9303-4922-B6FB-29F2E746ACFD}"/>
              </a:ext>
            </a:extLst>
          </p:cNvPr>
          <p:cNvGrpSpPr/>
          <p:nvPr/>
        </p:nvGrpSpPr>
        <p:grpSpPr>
          <a:xfrm>
            <a:off x="188419" y="673964"/>
            <a:ext cx="847901" cy="847901"/>
            <a:chOff x="3186545" y="519545"/>
            <a:chExt cx="5818910" cy="581891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F780E62-98FC-4A82-A44E-32D59B3670CD}"/>
                </a:ext>
              </a:extLst>
            </p:cNvPr>
            <p:cNvSpPr/>
            <p:nvPr/>
          </p:nvSpPr>
          <p:spPr>
            <a:xfrm>
              <a:off x="3186545" y="519545"/>
              <a:ext cx="5818910" cy="581891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A2EB77E-58B6-4EFD-893B-0F88B6154343}"/>
                </a:ext>
              </a:extLst>
            </p:cNvPr>
            <p:cNvCxnSpPr>
              <a:stCxn id="5" idx="0"/>
              <a:endCxn id="5" idx="4"/>
            </p:cNvCxnSpPr>
            <p:nvPr/>
          </p:nvCxnSpPr>
          <p:spPr>
            <a:xfrm>
              <a:off x="6096000" y="519545"/>
              <a:ext cx="0" cy="5818910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1486821-4172-4FB4-ADEA-325446440592}"/>
                </a:ext>
              </a:extLst>
            </p:cNvPr>
            <p:cNvSpPr/>
            <p:nvPr/>
          </p:nvSpPr>
          <p:spPr>
            <a:xfrm>
              <a:off x="4641273" y="519545"/>
              <a:ext cx="2909454" cy="290945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D915345-9985-49B4-B2F0-EAD96F74F7C6}"/>
                </a:ext>
              </a:extLst>
            </p:cNvPr>
            <p:cNvSpPr/>
            <p:nvPr/>
          </p:nvSpPr>
          <p:spPr>
            <a:xfrm>
              <a:off x="3688082" y="3429001"/>
              <a:ext cx="2407918" cy="2407918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78AF2A6-C2BB-4F46-A677-98D11C7E5B90}"/>
                </a:ext>
              </a:extLst>
            </p:cNvPr>
            <p:cNvCxnSpPr>
              <a:cxnSpLocks/>
            </p:cNvCxnSpPr>
            <p:nvPr/>
          </p:nvCxnSpPr>
          <p:spPr>
            <a:xfrm>
              <a:off x="3840283" y="1607759"/>
              <a:ext cx="3761286" cy="4303901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10CCE09-B08B-4B72-AA4F-CD2FD2BB98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0753" y="1596628"/>
              <a:ext cx="3767910" cy="4315034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D0EEDE-350C-467D-97A3-FF5F247EBB41}"/>
                </a:ext>
              </a:extLst>
            </p:cNvPr>
            <p:cNvCxnSpPr>
              <a:cxnSpLocks/>
            </p:cNvCxnSpPr>
            <p:nvPr/>
          </p:nvCxnSpPr>
          <p:spPr>
            <a:xfrm>
              <a:off x="3908969" y="1517424"/>
              <a:ext cx="4361287" cy="3822114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037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11339</TotalTime>
  <Words>741</Words>
  <Application>Microsoft Office PowerPoint</Application>
  <PresentationFormat>On-screen Show (4:3)</PresentationFormat>
  <Paragraphs>145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Gill Sans MT</vt:lpstr>
      <vt:lpstr>Office Theme</vt:lpstr>
      <vt:lpstr>PowerPoint Presentation</vt:lpstr>
      <vt:lpstr>Jacen R Kohler</vt:lpstr>
      <vt:lpstr>Building a Vulnerability Management Program</vt:lpstr>
      <vt:lpstr>Who am I?</vt:lpstr>
      <vt:lpstr>Overview</vt:lpstr>
      <vt:lpstr>What is Vulnerability Management</vt:lpstr>
      <vt:lpstr>Terms You’ll Need to Know</vt:lpstr>
      <vt:lpstr>Why You Need a VM Program</vt:lpstr>
      <vt:lpstr>Building Support</vt:lpstr>
      <vt:lpstr>Design the Program</vt:lpstr>
      <vt:lpstr>Design the Program</vt:lpstr>
      <vt:lpstr>Implement the Program</vt:lpstr>
      <vt:lpstr>Build Scans</vt:lpstr>
      <vt:lpstr>Reporting</vt:lpstr>
      <vt:lpstr>Metrics</vt:lpstr>
      <vt:lpstr>Tooling Health</vt:lpstr>
      <vt:lpstr>Mature the Program</vt:lpstr>
      <vt:lpstr>Summary</vt:lpstr>
      <vt:lpstr>Resources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 Setting</dc:title>
  <dc:creator>Jacen R Kohler</dc:creator>
  <cp:lastModifiedBy>Kohler, Jacen</cp:lastModifiedBy>
  <cp:revision>55</cp:revision>
  <dcterms:created xsi:type="dcterms:W3CDTF">2018-06-06T22:23:55Z</dcterms:created>
  <dcterms:modified xsi:type="dcterms:W3CDTF">2023-04-05T22:50:27Z</dcterms:modified>
</cp:coreProperties>
</file>