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"/>
  </p:notesMasterIdLst>
  <p:sldIdLst>
    <p:sldId id="269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e C Rhea" userId="8ed2388465a52e99" providerId="LiveId" clId="{3710BE48-E513-420A-BBC5-1E7753CCFF45}"/>
    <pc:docChg chg="modSld">
      <pc:chgData name="Jace C Rhea" userId="8ed2388465a52e99" providerId="LiveId" clId="{3710BE48-E513-420A-BBC5-1E7753CCFF45}" dt="2022-03-24T19:57:16.386" v="252" actId="20577"/>
      <pc:docMkLst>
        <pc:docMk/>
      </pc:docMkLst>
      <pc:sldChg chg="modSp mod">
        <pc:chgData name="Jace C Rhea" userId="8ed2388465a52e99" providerId="LiveId" clId="{3710BE48-E513-420A-BBC5-1E7753CCFF45}" dt="2022-03-24T19:43:06.754" v="107" actId="20577"/>
        <pc:sldMkLst>
          <pc:docMk/>
          <pc:sldMk cId="195054782" sldId="267"/>
        </pc:sldMkLst>
        <pc:spChg chg="mod">
          <ac:chgData name="Jace C Rhea" userId="8ed2388465a52e99" providerId="LiveId" clId="{3710BE48-E513-420A-BBC5-1E7753CCFF45}" dt="2022-03-24T19:43:06.754" v="107" actId="20577"/>
          <ac:spMkLst>
            <pc:docMk/>
            <pc:sldMk cId="195054782" sldId="267"/>
            <ac:spMk id="3" creationId="{F4CCD020-B402-4622-A577-5AEE140F3AD7}"/>
          </ac:spMkLst>
        </pc:spChg>
      </pc:sldChg>
      <pc:sldChg chg="modSp mod">
        <pc:chgData name="Jace C Rhea" userId="8ed2388465a52e99" providerId="LiveId" clId="{3710BE48-E513-420A-BBC5-1E7753CCFF45}" dt="2022-03-24T19:57:16.386" v="252" actId="20577"/>
        <pc:sldMkLst>
          <pc:docMk/>
          <pc:sldMk cId="3080277554" sldId="268"/>
        </pc:sldMkLst>
        <pc:spChg chg="mod">
          <ac:chgData name="Jace C Rhea" userId="8ed2388465a52e99" providerId="LiveId" clId="{3710BE48-E513-420A-BBC5-1E7753CCFF45}" dt="2022-03-24T19:57:16.386" v="252" actId="20577"/>
          <ac:spMkLst>
            <pc:docMk/>
            <pc:sldMk cId="3080277554" sldId="268"/>
            <ac:spMk id="3" creationId="{9634DF3B-A042-4678-A71C-BEB0D84A10BA}"/>
          </ac:spMkLst>
        </pc:spChg>
      </pc:sldChg>
      <pc:sldChg chg="modSp mod">
        <pc:chgData name="Jace C Rhea" userId="8ed2388465a52e99" providerId="LiveId" clId="{3710BE48-E513-420A-BBC5-1E7753CCFF45}" dt="2022-03-24T19:39:30.224" v="62" actId="20577"/>
        <pc:sldMkLst>
          <pc:docMk/>
          <pc:sldMk cId="288225977" sldId="269"/>
        </pc:sldMkLst>
        <pc:spChg chg="mod">
          <ac:chgData name="Jace C Rhea" userId="8ed2388465a52e99" providerId="LiveId" clId="{3710BE48-E513-420A-BBC5-1E7753CCFF45}" dt="2022-03-24T19:34:48.554" v="21" actId="14100"/>
          <ac:spMkLst>
            <pc:docMk/>
            <pc:sldMk cId="288225977" sldId="269"/>
            <ac:spMk id="2" creationId="{99EADEBD-84DA-4441-A390-0CCAF6F6DC73}"/>
          </ac:spMkLst>
        </pc:spChg>
        <pc:spChg chg="mod">
          <ac:chgData name="Jace C Rhea" userId="8ed2388465a52e99" providerId="LiveId" clId="{3710BE48-E513-420A-BBC5-1E7753CCFF45}" dt="2022-03-24T19:39:30.224" v="62" actId="20577"/>
          <ac:spMkLst>
            <pc:docMk/>
            <pc:sldMk cId="288225977" sldId="269"/>
            <ac:spMk id="3" creationId="{52E397AF-2AA9-4E10-8A7E-49DEDE7221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specification/" TargetMode="External"/><Relationship Id="rId2" Type="http://schemas.openxmlformats.org/officeDocument/2006/relationships/hyperlink" Target="https://swagger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maindrivendev/Swashbuckle.AspNetCore" TargetMode="External"/><Relationship Id="rId4" Type="http://schemas.openxmlformats.org/officeDocument/2006/relationships/hyperlink" Target="https://github.com/swagger-api/swagger-codegen#over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DEBD-84DA-4441-A390-0CCAF6F6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58330"/>
          </a:xfrm>
        </p:spPr>
        <p:txBody>
          <a:bodyPr/>
          <a:lstStyle/>
          <a:p>
            <a:r>
              <a:rPr lang="en-US" dirty="0" err="1"/>
              <a:t>Nswag</a:t>
            </a:r>
            <a:r>
              <a:rPr lang="en-US" dirty="0"/>
              <a:t> and </a:t>
            </a:r>
            <a:r>
              <a:rPr lang="en-US" dirty="0" err="1"/>
              <a:t>OpenAPI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97AF-2AA9-4E10-8A7E-49DEDE72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7611"/>
            <a:ext cx="9601200" cy="4079789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OpenAPI</a:t>
            </a:r>
            <a:r>
              <a:rPr lang="en-US" dirty="0"/>
              <a:t>/Swagger?</a:t>
            </a:r>
          </a:p>
          <a:p>
            <a:pPr lvl="1"/>
            <a:r>
              <a:rPr lang="en-US" dirty="0"/>
              <a:t>Open source project. </a:t>
            </a:r>
            <a:r>
              <a:rPr lang="en-US" dirty="0">
                <a:hlinkClick r:id="rId2"/>
              </a:rPr>
              <a:t>https://swagger.io/</a:t>
            </a:r>
            <a:endParaRPr lang="en-US" dirty="0"/>
          </a:p>
          <a:p>
            <a:pPr lvl="1"/>
            <a:r>
              <a:rPr lang="en-US" dirty="0"/>
              <a:t>Specification to describe API Services. </a:t>
            </a:r>
            <a:r>
              <a:rPr lang="en-US" dirty="0">
                <a:hlinkClick r:id="rId3"/>
              </a:rPr>
              <a:t>https://swagger.io/specification/</a:t>
            </a:r>
            <a:endParaRPr lang="en-US" dirty="0"/>
          </a:p>
          <a:p>
            <a:pPr lvl="1"/>
            <a:r>
              <a:rPr lang="en-US" dirty="0"/>
              <a:t>Open source client generation </a:t>
            </a:r>
            <a:r>
              <a:rPr lang="en-US" dirty="0">
                <a:hlinkClick r:id="rId4"/>
              </a:rPr>
              <a:t>https://github.com/swagger-api/swagger-codegen#overview</a:t>
            </a:r>
            <a:endParaRPr lang="en-US" dirty="0"/>
          </a:p>
          <a:p>
            <a:pPr lvl="1"/>
            <a:r>
              <a:rPr lang="en-US" dirty="0" err="1"/>
              <a:t>Swashbuckle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https://github.com/domaindrivendev/Swashbuckle.AspNetCore</a:t>
            </a:r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Nswag</a:t>
            </a:r>
            <a:r>
              <a:rPr lang="en-US" dirty="0"/>
              <a:t>? </a:t>
            </a:r>
            <a:r>
              <a:rPr lang="en-US" dirty="0">
                <a:hlinkClick r:id="rId4"/>
              </a:rPr>
              <a:t>https://github.com/swagger-api/swagger-codegen#overview</a:t>
            </a:r>
            <a:endParaRPr lang="en-US" dirty="0"/>
          </a:p>
          <a:p>
            <a:pPr lvl="1"/>
            <a:r>
              <a:rPr lang="en-US" dirty="0"/>
              <a:t>Client code generator for </a:t>
            </a:r>
            <a:r>
              <a:rPr lang="en-US" dirty="0" err="1"/>
              <a:t>.net</a:t>
            </a:r>
            <a:r>
              <a:rPr lang="en-US" dirty="0"/>
              <a:t> developers (C# and Typescript)</a:t>
            </a:r>
          </a:p>
          <a:p>
            <a:pPr lvl="1"/>
            <a:r>
              <a:rPr lang="en-US" dirty="0"/>
              <a:t>UI, </a:t>
            </a:r>
            <a:r>
              <a:rPr lang="en-US" dirty="0" err="1"/>
              <a:t>Cli</a:t>
            </a:r>
            <a:r>
              <a:rPr lang="en-US" dirty="0"/>
              <a:t>, and VS integration.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3A7-3E1A-4D95-AAED-23B25A02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584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Nswag</a:t>
            </a:r>
            <a:r>
              <a:rPr lang="en-US" dirty="0"/>
              <a:t> or why not </a:t>
            </a:r>
            <a:r>
              <a:rPr lang="en-US" dirty="0" err="1"/>
              <a:t>Nuget</a:t>
            </a:r>
            <a:r>
              <a:rPr lang="en-US" dirty="0"/>
              <a:t>? 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D020-B402-4622-A577-5AEE140F3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3384"/>
            <a:ext cx="9601200" cy="46626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Time Savings</a:t>
            </a:r>
          </a:p>
          <a:p>
            <a:pPr lvl="1"/>
            <a:r>
              <a:rPr lang="en-US" dirty="0"/>
              <a:t>Writing, debugging, and maintaining client code costs time and the firm money.</a:t>
            </a:r>
          </a:p>
          <a:p>
            <a:pPr lvl="1"/>
            <a:r>
              <a:rPr lang="en-US" dirty="0"/>
              <a:t>Spend your time on more valuable code.</a:t>
            </a:r>
          </a:p>
          <a:p>
            <a:r>
              <a:rPr lang="en-US" dirty="0"/>
              <a:t>Maintenance</a:t>
            </a:r>
          </a:p>
          <a:p>
            <a:pPr lvl="1"/>
            <a:r>
              <a:rPr lang="en-US" dirty="0" err="1"/>
              <a:t>Nuget</a:t>
            </a:r>
            <a:r>
              <a:rPr lang="en-US" dirty="0"/>
              <a:t> packages only guarantee an objects “shape”</a:t>
            </a:r>
          </a:p>
          <a:p>
            <a:pPr lvl="2"/>
            <a:r>
              <a:rPr lang="en-US" dirty="0"/>
              <a:t>Does not guarantee serialization strategy matches the service’s.</a:t>
            </a:r>
          </a:p>
          <a:p>
            <a:pPr lvl="2"/>
            <a:r>
              <a:rPr lang="en-US" dirty="0"/>
              <a:t>Full routes are not provided.  (Sometimes we provide base </a:t>
            </a:r>
            <a:r>
              <a:rPr lang="en-US" dirty="0" err="1"/>
              <a:t>urls</a:t>
            </a:r>
            <a:r>
              <a:rPr lang="en-US" dirty="0"/>
              <a:t> for controllers)</a:t>
            </a:r>
          </a:p>
          <a:p>
            <a:pPr lvl="1"/>
            <a:r>
              <a:rPr lang="en-US" dirty="0"/>
              <a:t>Server side (controller) documentation is replicated in generated code.</a:t>
            </a:r>
          </a:p>
          <a:p>
            <a:pPr lvl="1"/>
            <a:r>
              <a:rPr lang="en-US" dirty="0" err="1"/>
              <a:t>Nuget</a:t>
            </a:r>
            <a:r>
              <a:rPr lang="en-US" dirty="0"/>
              <a:t> packages require a build process and a package host.</a:t>
            </a:r>
          </a:p>
          <a:p>
            <a:pPr lvl="1"/>
            <a:r>
              <a:rPr lang="en-US" dirty="0"/>
              <a:t>Upgrading related packages is much easier with </a:t>
            </a:r>
            <a:r>
              <a:rPr lang="en-US" dirty="0" err="1"/>
              <a:t>Nswag</a:t>
            </a:r>
            <a:r>
              <a:rPr lang="en-US" dirty="0"/>
              <a:t>.  </a:t>
            </a:r>
          </a:p>
          <a:p>
            <a:pPr lvl="2"/>
            <a:r>
              <a:rPr lang="en-US" dirty="0"/>
              <a:t>Moving from </a:t>
            </a:r>
            <a:r>
              <a:rPr lang="en-US" dirty="0" err="1"/>
              <a:t>Newtonsoft</a:t>
            </a:r>
            <a:r>
              <a:rPr lang="en-US" dirty="0"/>
              <a:t> to </a:t>
            </a:r>
            <a:r>
              <a:rPr lang="en-US" dirty="0" err="1"/>
              <a:t>System.Text.Json</a:t>
            </a:r>
            <a:r>
              <a:rPr lang="en-US" dirty="0"/>
              <a:t> or </a:t>
            </a:r>
            <a:r>
              <a:rPr lang="en-US" dirty="0" err="1"/>
              <a:t>Rxjs</a:t>
            </a:r>
            <a:r>
              <a:rPr lang="en-US" dirty="0"/>
              <a:t> 5 -&gt; Rxjs7? Easy</a:t>
            </a:r>
          </a:p>
          <a:p>
            <a:r>
              <a:rPr lang="en-US" dirty="0"/>
              <a:t>Flexibility</a:t>
            </a:r>
          </a:p>
          <a:p>
            <a:pPr lvl="1"/>
            <a:r>
              <a:rPr lang="en-US" dirty="0" err="1"/>
              <a:t>Nuget</a:t>
            </a:r>
            <a:r>
              <a:rPr lang="en-US" dirty="0"/>
              <a:t> is (effectively) </a:t>
            </a:r>
            <a:r>
              <a:rPr lang="en-US" dirty="0" err="1"/>
              <a:t>.net</a:t>
            </a:r>
            <a:r>
              <a:rPr lang="en-US" dirty="0"/>
              <a:t> only.</a:t>
            </a:r>
          </a:p>
          <a:p>
            <a:pPr lvl="2"/>
            <a:r>
              <a:rPr lang="en-US" dirty="0"/>
              <a:t>A service written in any language can provide an </a:t>
            </a:r>
            <a:r>
              <a:rPr lang="en-US" dirty="0" err="1"/>
              <a:t>openapi</a:t>
            </a:r>
            <a:r>
              <a:rPr lang="en-US" dirty="0"/>
              <a:t> definition</a:t>
            </a:r>
          </a:p>
          <a:p>
            <a:pPr lvl="2"/>
            <a:r>
              <a:rPr lang="en-US" dirty="0"/>
              <a:t>Wide support for client generation.</a:t>
            </a:r>
          </a:p>
          <a:p>
            <a:r>
              <a:rPr lang="en-US" dirty="0"/>
              <a:t>Standardization</a:t>
            </a:r>
          </a:p>
          <a:p>
            <a:pPr lvl="1"/>
            <a:r>
              <a:rPr lang="en-US" dirty="0"/>
              <a:t>Many projects and teams handle client code slightly differently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Httpclient</a:t>
            </a:r>
            <a:r>
              <a:rPr lang="en-US" dirty="0"/>
              <a:t> vs </a:t>
            </a:r>
            <a:r>
              <a:rPr lang="en-US" dirty="0" err="1"/>
              <a:t>Restsharp</a:t>
            </a:r>
            <a:r>
              <a:rPr lang="en-US" dirty="0"/>
              <a:t>.  </a:t>
            </a:r>
            <a:r>
              <a:rPr lang="en-US" dirty="0" err="1"/>
              <a:t>Newtonsoft</a:t>
            </a:r>
            <a:r>
              <a:rPr lang="en-US" dirty="0"/>
              <a:t> vs </a:t>
            </a:r>
            <a:r>
              <a:rPr lang="en-US" dirty="0" err="1"/>
              <a:t>System.Text.Json</a:t>
            </a:r>
            <a:r>
              <a:rPr lang="en-US" dirty="0"/>
              <a:t>. 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D849-9FAB-4E89-92D9-66E7D51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DF3B-A042-4678-A71C-BEB0D84A1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controllers, use </a:t>
            </a:r>
            <a:r>
              <a:rPr lang="en-US" dirty="0" err="1"/>
              <a:t>ActionResult</a:t>
            </a:r>
            <a:r>
              <a:rPr lang="en-US" dirty="0"/>
              <a:t>&lt;T&gt; and not </a:t>
            </a:r>
            <a:r>
              <a:rPr lang="en-US" dirty="0" err="1"/>
              <a:t>IActionResult</a:t>
            </a:r>
            <a:r>
              <a:rPr lang="en-US" dirty="0"/>
              <a:t>. (</a:t>
            </a:r>
            <a:r>
              <a:rPr lang="en-US" dirty="0" err="1"/>
              <a:t>.net</a:t>
            </a:r>
            <a:r>
              <a:rPr lang="en-US" dirty="0"/>
              <a:t> core 2.2 and later)</a:t>
            </a:r>
          </a:p>
          <a:p>
            <a:r>
              <a:rPr lang="en-US" dirty="0"/>
              <a:t>Decorate with all response types when needed.</a:t>
            </a:r>
          </a:p>
          <a:p>
            <a:r>
              <a:rPr lang="en-US" dirty="0"/>
              <a:t>Decorate your Controller with the [</a:t>
            </a:r>
            <a:r>
              <a:rPr lang="en-US" dirty="0" err="1"/>
              <a:t>ApiController</a:t>
            </a:r>
            <a:r>
              <a:rPr lang="en-US" dirty="0"/>
              <a:t>] attribute.  </a:t>
            </a:r>
          </a:p>
          <a:p>
            <a:r>
              <a:rPr lang="en-US" dirty="0"/>
              <a:t>Make clients easy to update as either part of a build or script.</a:t>
            </a:r>
          </a:p>
          <a:p>
            <a:r>
              <a:rPr lang="en-US" dirty="0"/>
              <a:t>Only use </a:t>
            </a:r>
            <a:r>
              <a:rPr lang="en-US" dirty="0" err="1"/>
              <a:t>Nuget</a:t>
            </a:r>
            <a:r>
              <a:rPr lang="en-US" dirty="0"/>
              <a:t> for non-</a:t>
            </a:r>
            <a:r>
              <a:rPr lang="en-US" dirty="0" err="1"/>
              <a:t>api</a:t>
            </a:r>
            <a:r>
              <a:rPr lang="en-US" dirty="0"/>
              <a:t> services, such as </a:t>
            </a:r>
            <a:r>
              <a:rPr lang="en-US" dirty="0" err="1"/>
              <a:t>NServiceBus</a:t>
            </a:r>
            <a:r>
              <a:rPr lang="en-US" dirty="0"/>
              <a:t> messages or reusable libraries of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775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208</TotalTime>
  <Words>332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Franklin Gothic Book</vt:lpstr>
      <vt:lpstr>Crop</vt:lpstr>
      <vt:lpstr>Nswag and OpenAPI</vt:lpstr>
      <vt:lpstr>Why Nswag or why not Nuget? </vt:lpstr>
      <vt:lpstr>Tips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Rhea, Jace</dc:creator>
  <cp:lastModifiedBy>Jace C Rhea</cp:lastModifiedBy>
  <cp:revision>17</cp:revision>
  <dcterms:created xsi:type="dcterms:W3CDTF">2022-03-23T20:57:57Z</dcterms:created>
  <dcterms:modified xsi:type="dcterms:W3CDTF">2022-03-24T19:57:22Z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