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</p:sldIdLst>
  <p:sldSz cy="5143500" cx="9144000"/>
  <p:notesSz cx="6858000" cy="9144000"/>
  <p:embeddedFontLst>
    <p:embeddedFont>
      <p:font typeface="Montserrat"/>
      <p:regular r:id="rId74"/>
      <p:bold r:id="rId75"/>
      <p:italic r:id="rId76"/>
      <p:boldItalic r:id="rId77"/>
    </p:embeddedFont>
    <p:embeddedFont>
      <p:font typeface="Overpass"/>
      <p:regular r:id="rId78"/>
      <p:bold r:id="rId79"/>
      <p:italic r:id="rId80"/>
      <p:boldItalic r:id="rId8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72D3692-EE27-47FC-82A0-0F14C6572E56}">
  <a:tblStyle styleId="{072D3692-EE27-47FC-82A0-0F14C6572E5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80" Type="http://schemas.openxmlformats.org/officeDocument/2006/relationships/font" Target="fonts/Overpass-italic.fntdata"/><Relationship Id="rId81" Type="http://schemas.openxmlformats.org/officeDocument/2006/relationships/font" Target="fonts/Overpass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31" Type="http://schemas.openxmlformats.org/officeDocument/2006/relationships/slide" Target="slides/slide25.xml"/><Relationship Id="rId75" Type="http://schemas.openxmlformats.org/officeDocument/2006/relationships/font" Target="fonts/Montserrat-bold.fntdata"/><Relationship Id="rId30" Type="http://schemas.openxmlformats.org/officeDocument/2006/relationships/slide" Target="slides/slide24.xml"/><Relationship Id="rId74" Type="http://schemas.openxmlformats.org/officeDocument/2006/relationships/font" Target="fonts/Montserrat-regular.fntdata"/><Relationship Id="rId33" Type="http://schemas.openxmlformats.org/officeDocument/2006/relationships/slide" Target="slides/slide27.xml"/><Relationship Id="rId77" Type="http://schemas.openxmlformats.org/officeDocument/2006/relationships/font" Target="fonts/Montserrat-boldItalic.fntdata"/><Relationship Id="rId32" Type="http://schemas.openxmlformats.org/officeDocument/2006/relationships/slide" Target="slides/slide26.xml"/><Relationship Id="rId76" Type="http://schemas.openxmlformats.org/officeDocument/2006/relationships/font" Target="fonts/Montserrat-italic.fntdata"/><Relationship Id="rId35" Type="http://schemas.openxmlformats.org/officeDocument/2006/relationships/slide" Target="slides/slide29.xml"/><Relationship Id="rId79" Type="http://schemas.openxmlformats.org/officeDocument/2006/relationships/font" Target="fonts/Overpass-bold.fntdata"/><Relationship Id="rId34" Type="http://schemas.openxmlformats.org/officeDocument/2006/relationships/slide" Target="slides/slide28.xml"/><Relationship Id="rId78" Type="http://schemas.openxmlformats.org/officeDocument/2006/relationships/font" Target="fonts/Overpass-regular.fntdata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22" Type="http://schemas.openxmlformats.org/officeDocument/2006/relationships/slide" Target="slides/slide16.xml"/><Relationship Id="rId66" Type="http://schemas.openxmlformats.org/officeDocument/2006/relationships/slide" Target="slides/slide60.xml"/><Relationship Id="rId21" Type="http://schemas.openxmlformats.org/officeDocument/2006/relationships/slide" Target="slides/slide15.xml"/><Relationship Id="rId65" Type="http://schemas.openxmlformats.org/officeDocument/2006/relationships/slide" Target="slides/slide59.xml"/><Relationship Id="rId24" Type="http://schemas.openxmlformats.org/officeDocument/2006/relationships/slide" Target="slides/slide18.xml"/><Relationship Id="rId68" Type="http://schemas.openxmlformats.org/officeDocument/2006/relationships/slide" Target="slides/slide62.xml"/><Relationship Id="rId23" Type="http://schemas.openxmlformats.org/officeDocument/2006/relationships/slide" Target="slides/slide17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69" Type="http://schemas.openxmlformats.org/officeDocument/2006/relationships/slide" Target="slides/slide63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0be941cc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60be941cc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7e2fbcc795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7e2fbcc795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7e2fbcc795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7e2fbcc795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7e2fbcc795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7e2fbcc795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7e2fbcc79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7e2fbcc79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7e2fbcc795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7e2fbcc795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7e2fbcc795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7e2fbcc795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7e2fbcc795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7e2fbcc795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7e2fbcc795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7e2fbcc795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7e2fbcc795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7e2fbcc795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7e2fbcc795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7e2fbcc795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60be941cca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60be941cc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7e2fbcc795_0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7e2fbcc795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7e2fbcc795_0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7e2fbcc795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7e2fbcc795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7e2fbcc795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7e2fbcc795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7e2fbcc795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7e2fbcc795_0_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7e2fbcc795_0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7e2fbcc795_0_2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7e2fbcc795_0_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7e2fbcc795_0_3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7e2fbcc795_0_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7e2fbcc795_0_3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7e2fbcc795_0_3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7e2fbcc795_0_3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7e2fbcc795_0_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7e2fbcc795_0_3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7e2fbcc795_0_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7dc66adf7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7dc66adf7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7e2fbcc795_0_4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7e2fbcc795_0_4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7e2fbcc795_0_4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7e2fbcc795_0_4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7e2fbcc795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7e2fbcc795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7e2fbcc795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7e2fbcc795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7e2fbcc795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7e2fbcc795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7e2fbcc795_0_3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7e2fbcc795_0_3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7e2fbcc795_0_3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7e2fbcc795_0_3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7e2fbcc795_0_3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7e2fbcc795_0_3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7e2fbcc795_0_3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7e2fbcc795_0_3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7e2fbcc795_0_3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7e2fbcc795_0_3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e2fbcc795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e2fbcc795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7e2fbcc795_0_3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7e2fbcc795_0_3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7e2fbcc795_0_3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7e2fbcc795_0_3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7e2fbcc795_0_3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7e2fbcc795_0_3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7e2fbcc795_0_4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7e2fbcc795_0_4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7e2fbcc795_0_4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7e2fbcc795_0_4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7e2fbcc795_0_4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7e2fbcc795_0_4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7e2fbcc795_0_4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7e2fbcc795_0_4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7e2fbcc795_0_4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7e2fbcc795_0_4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7e2fbcc795_0_4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7e2fbcc795_0_4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7e2fbcc795_0_4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7e2fbcc795_0_4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7e2fbcc795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7e2fbcc795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7e2fbcc795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7e2fbcc795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7e2fbcc795_0_4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7e2fbcc795_0_4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7e2fbcc795_0_4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7e2fbcc795_0_4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7e2fbcc795_0_4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" name="Google Shape;524;g7e2fbcc795_0_4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7e2fbcc795_0_5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7e2fbcc795_0_5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7e2fbcc795_0_5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Google Shape;541;g7e2fbcc795_0_5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7e2fbcc795_0_5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7e2fbcc795_0_5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7e2fbcc795_0_4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7e2fbcc795_0_4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7e2fbcc795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7e2fbcc795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7e2fbcc795_0_5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7e2fbcc795_0_5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7e2fbcc795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7e2fbcc795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7e2fbcc795_0_5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Google Shape;585;g7e2fbcc795_0_5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g7e2fbcc795_0_5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3" name="Google Shape;593;g7e2fbcc795_0_5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g7e2fbcc795_0_5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2" name="Google Shape;602;g7e2fbcc795_0_5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7e2fbcc795_0_5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g7e2fbcc795_0_5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g7e2fbcc795_0_5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8" name="Google Shape;618;g7e2fbcc795_0_5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g7e2fbcc795_0_5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6" name="Google Shape;626;g7e2fbcc795_0_5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g7e2fbcc795_0_5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5" name="Google Shape;635;g7e2fbcc795_0_5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g7e2fbcc795_0_5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3" name="Google Shape;643;g7e2fbcc795_0_5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e2fbcc795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7e2fbcc795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7e2fbcc795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7e2fbcc795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7e2fbcc795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7e2fbcc795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.jpg"/><Relationship Id="rId4" Type="http://schemas.openxmlformats.org/officeDocument/2006/relationships/image" Target="../media/image5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.jp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.jp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.jp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.jp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.jp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.jp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.jp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1.jp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1.jp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1.jp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1.jp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1.jp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1.jp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postgresql.org/docs/current/functions-aggregate.html" TargetMode="External"/><Relationship Id="rId4" Type="http://schemas.openxmlformats.org/officeDocument/2006/relationships/image" Target="../media/image1.jp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1.jp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1.jpg"/><Relationship Id="rId4" Type="http://schemas.openxmlformats.org/officeDocument/2006/relationships/image" Target="../media/image7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1.jp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1.jp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1.jp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1.jpg"/><Relationship Id="rId4" Type="http://schemas.openxmlformats.org/officeDocument/2006/relationships/image" Target="../media/image4.pn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1.jp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GROUP BY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" name="Google Shape;127;p2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see some examples in our database!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8" name="Google Shape;128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9" name="Google Shape;129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GROUP BY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" name="Google Shape;135;p2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ONE</a:t>
            </a:r>
            <a:endParaRPr/>
          </a:p>
        </p:txBody>
      </p:sp>
      <p:pic>
        <p:nvPicPr>
          <p:cNvPr descr="watermark.jpg" id="136" name="Google Shape;136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7" name="Google Shape;137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3" name="Google Shape;143;p2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GROUP BY allows us to aggregate columns per some category.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this idea with a simple example.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4" name="Google Shape;144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5" name="Google Shape;145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150" name="Google Shape;150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2" name="Google Shape;152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53" name="Google Shape;153;p25"/>
          <p:cNvGraphicFramePr/>
          <p:nvPr/>
        </p:nvGraphicFramePr>
        <p:xfrm>
          <a:off x="89875" y="1257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{072D3692-EE27-47FC-82A0-0F14C6572E56}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Category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Data Value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10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5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4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6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158" name="Google Shape;158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0" name="Google Shape;160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61" name="Google Shape;161;p26"/>
          <p:cNvGraphicFramePr/>
          <p:nvPr/>
        </p:nvGraphicFramePr>
        <p:xfrm>
          <a:off x="89875" y="1257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{072D3692-EE27-47FC-82A0-0F14C6572E56}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Category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Data Value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10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5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4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6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62" name="Google Shape;162;p26"/>
          <p:cNvSpPr/>
          <p:nvPr/>
        </p:nvSpPr>
        <p:spPr>
          <a:xfrm>
            <a:off x="58250" y="1140225"/>
            <a:ext cx="1410600" cy="32541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6"/>
          <p:cNvSpPr txBox="1"/>
          <p:nvPr/>
        </p:nvSpPr>
        <p:spPr>
          <a:xfrm>
            <a:off x="2996225" y="1190175"/>
            <a:ext cx="5925900" cy="35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need to choose a </a:t>
            </a:r>
            <a:r>
              <a:rPr b="1" lang="en" sz="22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categorical</a:t>
            </a:r>
            <a:r>
              <a:rPr lang="en" sz="22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column to GROUP BY. </a:t>
            </a:r>
            <a:endParaRPr sz="22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Categorical</a:t>
            </a:r>
            <a:r>
              <a:rPr lang="en" sz="22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columns are non-continuous.</a:t>
            </a:r>
            <a:endParaRPr sz="22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Keep in mind, they can still be numerical, such as cabin class categories on a ship (e.g. Class 1, Class 2, Class 3)</a:t>
            </a:r>
            <a:endParaRPr sz="22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168" name="Google Shape;168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0" name="Google Shape;170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71" name="Google Shape;171;p27"/>
          <p:cNvGraphicFramePr/>
          <p:nvPr/>
        </p:nvGraphicFramePr>
        <p:xfrm>
          <a:off x="89875" y="1257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{072D3692-EE27-47FC-82A0-0F14C6572E56}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Category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Data Value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10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5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4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6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72" name="Google Shape;172;p27"/>
          <p:cNvSpPr/>
          <p:nvPr/>
        </p:nvSpPr>
        <p:spPr>
          <a:xfrm>
            <a:off x="58250" y="1140225"/>
            <a:ext cx="1410600" cy="32541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7"/>
          <p:cNvSpPr txBox="1"/>
          <p:nvPr/>
        </p:nvSpPr>
        <p:spPr>
          <a:xfrm>
            <a:off x="2996225" y="1190175"/>
            <a:ext cx="5925900" cy="35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now see what happens with a GROUP BY call.</a:t>
            </a:r>
            <a:endParaRPr sz="22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178" name="Google Shape;178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0" name="Google Shape;180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81" name="Google Shape;181;p28"/>
          <p:cNvGraphicFramePr/>
          <p:nvPr/>
        </p:nvGraphicFramePr>
        <p:xfrm>
          <a:off x="89875" y="1257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{072D3692-EE27-47FC-82A0-0F14C6572E56}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Category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Data Value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10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5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4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6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82" name="Google Shape;182;p28"/>
          <p:cNvGraphicFramePr/>
          <p:nvPr/>
        </p:nvGraphicFramePr>
        <p:xfrm>
          <a:off x="3491550" y="537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{072D3692-EE27-47FC-82A0-0F14C6572E56}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10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5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83" name="Google Shape;183;p28"/>
          <p:cNvGraphicFramePr/>
          <p:nvPr/>
        </p:nvGraphicFramePr>
        <p:xfrm>
          <a:off x="3491550" y="2291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{072D3692-EE27-47FC-82A0-0F14C6572E56}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4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84" name="Google Shape;184;p28"/>
          <p:cNvGraphicFramePr/>
          <p:nvPr/>
        </p:nvGraphicFramePr>
        <p:xfrm>
          <a:off x="3491550" y="4045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{072D3692-EE27-47FC-82A0-0F14C6572E56}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6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85" name="Google Shape;185;p28"/>
          <p:cNvCxnSpPr/>
          <p:nvPr/>
        </p:nvCxnSpPr>
        <p:spPr>
          <a:xfrm flipH="1" rot="10800000">
            <a:off x="2952150" y="1025600"/>
            <a:ext cx="507900" cy="948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6" name="Google Shape;186;p28"/>
          <p:cNvCxnSpPr/>
          <p:nvPr/>
        </p:nvCxnSpPr>
        <p:spPr>
          <a:xfrm>
            <a:off x="2904225" y="2712525"/>
            <a:ext cx="565500" cy="9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7" name="Google Shape;187;p28"/>
          <p:cNvCxnSpPr/>
          <p:nvPr/>
        </p:nvCxnSpPr>
        <p:spPr>
          <a:xfrm>
            <a:off x="2942575" y="3776450"/>
            <a:ext cx="517500" cy="651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192" name="Google Shape;192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4" name="Google Shape;194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95" name="Google Shape;195;p29"/>
          <p:cNvGraphicFramePr/>
          <p:nvPr/>
        </p:nvGraphicFramePr>
        <p:xfrm>
          <a:off x="89875" y="1257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{072D3692-EE27-47FC-82A0-0F14C6572E56}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Category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Data Value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10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5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4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6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96" name="Google Shape;196;p29"/>
          <p:cNvGraphicFramePr/>
          <p:nvPr/>
        </p:nvGraphicFramePr>
        <p:xfrm>
          <a:off x="3491550" y="537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{072D3692-EE27-47FC-82A0-0F14C6572E56}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10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5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97" name="Google Shape;197;p29"/>
          <p:cNvGraphicFramePr/>
          <p:nvPr/>
        </p:nvGraphicFramePr>
        <p:xfrm>
          <a:off x="3491550" y="2291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{072D3692-EE27-47FC-82A0-0F14C6572E56}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4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98" name="Google Shape;198;p29"/>
          <p:cNvGraphicFramePr/>
          <p:nvPr/>
        </p:nvGraphicFramePr>
        <p:xfrm>
          <a:off x="3491550" y="4045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{072D3692-EE27-47FC-82A0-0F14C6572E56}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6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99" name="Google Shape;199;p29"/>
          <p:cNvCxnSpPr/>
          <p:nvPr/>
        </p:nvCxnSpPr>
        <p:spPr>
          <a:xfrm flipH="1" rot="10800000">
            <a:off x="2952150" y="1025600"/>
            <a:ext cx="507900" cy="948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0" name="Google Shape;200;p29"/>
          <p:cNvCxnSpPr/>
          <p:nvPr/>
        </p:nvCxnSpPr>
        <p:spPr>
          <a:xfrm>
            <a:off x="2904225" y="2712525"/>
            <a:ext cx="565500" cy="9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1" name="Google Shape;201;p29"/>
          <p:cNvCxnSpPr/>
          <p:nvPr/>
        </p:nvCxnSpPr>
        <p:spPr>
          <a:xfrm>
            <a:off x="2942575" y="3776450"/>
            <a:ext cx="517500" cy="651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202" name="Google Shape;202;p29"/>
          <p:cNvGraphicFramePr/>
          <p:nvPr/>
        </p:nvGraphicFramePr>
        <p:xfrm>
          <a:off x="7052100" y="1856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{072D3692-EE27-47FC-82A0-0F14C6572E56}</a:tableStyleId>
              </a:tblPr>
              <a:tblGrid>
                <a:gridCol w="1045950"/>
                <a:gridCol w="10459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Category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Result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15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6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203" name="Google Shape;203;p29"/>
          <p:cNvCxnSpPr/>
          <p:nvPr/>
        </p:nvCxnSpPr>
        <p:spPr>
          <a:xfrm>
            <a:off x="6368100" y="2712525"/>
            <a:ext cx="565500" cy="9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4" name="Google Shape;204;p29"/>
          <p:cNvCxnSpPr/>
          <p:nvPr/>
        </p:nvCxnSpPr>
        <p:spPr>
          <a:xfrm>
            <a:off x="6306875" y="1069475"/>
            <a:ext cx="626700" cy="1227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5" name="Google Shape;205;p29"/>
          <p:cNvCxnSpPr/>
          <p:nvPr/>
        </p:nvCxnSpPr>
        <p:spPr>
          <a:xfrm flipH="1" rot="10800000">
            <a:off x="6345200" y="3168675"/>
            <a:ext cx="623100" cy="1265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6" name="Google Shape;206;p29"/>
          <p:cNvSpPr txBox="1"/>
          <p:nvPr/>
        </p:nvSpPr>
        <p:spPr>
          <a:xfrm>
            <a:off x="6565650" y="805125"/>
            <a:ext cx="2578500" cy="6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verpass"/>
                <a:ea typeface="Overpass"/>
                <a:cs typeface="Overpass"/>
                <a:sym typeface="Overpass"/>
              </a:rPr>
              <a:t>Aggregate Function</a:t>
            </a:r>
            <a:endParaRPr sz="1800"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Overpass"/>
                <a:ea typeface="Overpass"/>
                <a:cs typeface="Overpass"/>
                <a:sym typeface="Overpass"/>
              </a:rPr>
              <a:t>SUM</a:t>
            </a:r>
            <a:endParaRPr b="1" sz="1800"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211" name="Google Shape;211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3" name="Google Shape;213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14" name="Google Shape;214;p30"/>
          <p:cNvGraphicFramePr/>
          <p:nvPr/>
        </p:nvGraphicFramePr>
        <p:xfrm>
          <a:off x="89875" y="1257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{072D3692-EE27-47FC-82A0-0F14C6572E56}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Category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Data Value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10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5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4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6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15" name="Google Shape;215;p30"/>
          <p:cNvGraphicFramePr/>
          <p:nvPr/>
        </p:nvGraphicFramePr>
        <p:xfrm>
          <a:off x="3491550" y="537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{072D3692-EE27-47FC-82A0-0F14C6572E56}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10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5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16" name="Google Shape;216;p30"/>
          <p:cNvGraphicFramePr/>
          <p:nvPr/>
        </p:nvGraphicFramePr>
        <p:xfrm>
          <a:off x="3491550" y="2291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{072D3692-EE27-47FC-82A0-0F14C6572E56}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4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17" name="Google Shape;217;p30"/>
          <p:cNvGraphicFramePr/>
          <p:nvPr/>
        </p:nvGraphicFramePr>
        <p:xfrm>
          <a:off x="3491550" y="4045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{072D3692-EE27-47FC-82A0-0F14C6572E56}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6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218" name="Google Shape;218;p30"/>
          <p:cNvCxnSpPr/>
          <p:nvPr/>
        </p:nvCxnSpPr>
        <p:spPr>
          <a:xfrm flipH="1" rot="10800000">
            <a:off x="2952150" y="1025600"/>
            <a:ext cx="507900" cy="948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9" name="Google Shape;219;p30"/>
          <p:cNvCxnSpPr/>
          <p:nvPr/>
        </p:nvCxnSpPr>
        <p:spPr>
          <a:xfrm>
            <a:off x="2904225" y="2712525"/>
            <a:ext cx="565500" cy="9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0" name="Google Shape;220;p30"/>
          <p:cNvCxnSpPr/>
          <p:nvPr/>
        </p:nvCxnSpPr>
        <p:spPr>
          <a:xfrm>
            <a:off x="2942575" y="3776450"/>
            <a:ext cx="517500" cy="651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221" name="Google Shape;221;p30"/>
          <p:cNvGraphicFramePr/>
          <p:nvPr/>
        </p:nvGraphicFramePr>
        <p:xfrm>
          <a:off x="7052100" y="1856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{072D3692-EE27-47FC-82A0-0F14C6572E56}</a:tableStyleId>
              </a:tblPr>
              <a:tblGrid>
                <a:gridCol w="1045950"/>
                <a:gridCol w="10459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Category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Result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7.5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9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222" name="Google Shape;222;p30"/>
          <p:cNvCxnSpPr/>
          <p:nvPr/>
        </p:nvCxnSpPr>
        <p:spPr>
          <a:xfrm>
            <a:off x="6368100" y="2712525"/>
            <a:ext cx="565500" cy="9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3" name="Google Shape;223;p30"/>
          <p:cNvCxnSpPr/>
          <p:nvPr/>
        </p:nvCxnSpPr>
        <p:spPr>
          <a:xfrm>
            <a:off x="6306875" y="1069475"/>
            <a:ext cx="626700" cy="1227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4" name="Google Shape;224;p30"/>
          <p:cNvCxnSpPr/>
          <p:nvPr/>
        </p:nvCxnSpPr>
        <p:spPr>
          <a:xfrm flipH="1" rot="10800000">
            <a:off x="6345200" y="3168675"/>
            <a:ext cx="623100" cy="1265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5" name="Google Shape;225;p30"/>
          <p:cNvSpPr txBox="1"/>
          <p:nvPr/>
        </p:nvSpPr>
        <p:spPr>
          <a:xfrm>
            <a:off x="6565650" y="805125"/>
            <a:ext cx="2578500" cy="6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verpass"/>
                <a:ea typeface="Overpass"/>
                <a:cs typeface="Overpass"/>
                <a:sym typeface="Overpass"/>
              </a:rPr>
              <a:t>Aggregate Function</a:t>
            </a:r>
            <a:endParaRPr sz="1800"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Overpass"/>
                <a:ea typeface="Overpass"/>
                <a:cs typeface="Overpass"/>
                <a:sym typeface="Overpass"/>
              </a:rPr>
              <a:t>AVG</a:t>
            </a:r>
            <a:endParaRPr b="1" sz="1800"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230" name="Google Shape;230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2" name="Google Shape;232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33" name="Google Shape;233;p31"/>
          <p:cNvGraphicFramePr/>
          <p:nvPr/>
        </p:nvGraphicFramePr>
        <p:xfrm>
          <a:off x="89875" y="1257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{072D3692-EE27-47FC-82A0-0F14C6572E56}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Category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Data Value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10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5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4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6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34" name="Google Shape;234;p31"/>
          <p:cNvGraphicFramePr/>
          <p:nvPr/>
        </p:nvGraphicFramePr>
        <p:xfrm>
          <a:off x="3491550" y="537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{072D3692-EE27-47FC-82A0-0F14C6572E56}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10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5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35" name="Google Shape;235;p31"/>
          <p:cNvGraphicFramePr/>
          <p:nvPr/>
        </p:nvGraphicFramePr>
        <p:xfrm>
          <a:off x="3491550" y="2291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{072D3692-EE27-47FC-82A0-0F14C6572E56}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4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36" name="Google Shape;236;p31"/>
          <p:cNvGraphicFramePr/>
          <p:nvPr/>
        </p:nvGraphicFramePr>
        <p:xfrm>
          <a:off x="3491550" y="4045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{072D3692-EE27-47FC-82A0-0F14C6572E56}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6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237" name="Google Shape;237;p31"/>
          <p:cNvCxnSpPr/>
          <p:nvPr/>
        </p:nvCxnSpPr>
        <p:spPr>
          <a:xfrm flipH="1" rot="10800000">
            <a:off x="2952150" y="1025600"/>
            <a:ext cx="507900" cy="948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8" name="Google Shape;238;p31"/>
          <p:cNvCxnSpPr/>
          <p:nvPr/>
        </p:nvCxnSpPr>
        <p:spPr>
          <a:xfrm>
            <a:off x="2904225" y="2712525"/>
            <a:ext cx="565500" cy="9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9" name="Google Shape;239;p31"/>
          <p:cNvCxnSpPr/>
          <p:nvPr/>
        </p:nvCxnSpPr>
        <p:spPr>
          <a:xfrm>
            <a:off x="2942575" y="3776450"/>
            <a:ext cx="517500" cy="651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240" name="Google Shape;240;p31"/>
          <p:cNvGraphicFramePr/>
          <p:nvPr/>
        </p:nvGraphicFramePr>
        <p:xfrm>
          <a:off x="7052100" y="1856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{072D3692-EE27-47FC-82A0-0F14C6572E56}</a:tableStyleId>
              </a:tblPr>
              <a:tblGrid>
                <a:gridCol w="1045950"/>
                <a:gridCol w="10459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Category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Result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241" name="Google Shape;241;p31"/>
          <p:cNvCxnSpPr/>
          <p:nvPr/>
        </p:nvCxnSpPr>
        <p:spPr>
          <a:xfrm>
            <a:off x="6368100" y="2712525"/>
            <a:ext cx="565500" cy="9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2" name="Google Shape;242;p31"/>
          <p:cNvCxnSpPr/>
          <p:nvPr/>
        </p:nvCxnSpPr>
        <p:spPr>
          <a:xfrm>
            <a:off x="6306875" y="1069475"/>
            <a:ext cx="626700" cy="1227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3" name="Google Shape;243;p31"/>
          <p:cNvCxnSpPr/>
          <p:nvPr/>
        </p:nvCxnSpPr>
        <p:spPr>
          <a:xfrm flipH="1" rot="10800000">
            <a:off x="6345200" y="3168675"/>
            <a:ext cx="623100" cy="1265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4" name="Google Shape;244;p31"/>
          <p:cNvSpPr txBox="1"/>
          <p:nvPr/>
        </p:nvSpPr>
        <p:spPr>
          <a:xfrm>
            <a:off x="6565650" y="805125"/>
            <a:ext cx="2578500" cy="6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verpass"/>
                <a:ea typeface="Overpass"/>
                <a:cs typeface="Overpass"/>
                <a:sym typeface="Overpass"/>
              </a:rPr>
              <a:t>Aggregate Function</a:t>
            </a:r>
            <a:endParaRPr sz="1800"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Overpass"/>
                <a:ea typeface="Overpass"/>
                <a:cs typeface="Overpass"/>
                <a:sym typeface="Overpass"/>
              </a:rPr>
              <a:t>COUNT</a:t>
            </a:r>
            <a:endParaRPr b="1" sz="1800"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Welcome to this section on GROUP BY and Aggregate functions.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GROUP BY will allow us to aggregate data and apply functions to better understand how data is distributed per category.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" name="Google Shape;65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0" name="Google Shape;250;p3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category_col , AGG(data_col)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table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GROUP BY category_col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1" name="Google Shape;251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2" name="Google Shape;252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8" name="Google Shape;258;p3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category_col , AGG(data_col)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table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GROUP BY category_col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GROUP BY clause must appear right after a FROM or WHERE statement.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9" name="Google Shape;259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0" name="Google Shape;260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6" name="Google Shape;266;p3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category_col , AGG(data_col)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table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WHERE category_col != ‘A’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GROUP BY category_col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GROUP BY clause must appear right after a FROM or WHERE statement.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7" name="Google Shape;267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8" name="Google Shape;268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4" name="Google Shape;274;p3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category_col , AGG(data_col)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table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GROUP BY category_col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the SELECT statement, columns must either have an aggregate function or be in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GROUP BY call.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5" name="Google Shape;275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76" name="Google Shape;276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2" name="Google Shape;282;p3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category_col , AGG(data_col)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table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GROUP BY category_col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the SELECT statement, columns must either have an aggregate function or be in the GROUP BY call.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3" name="Google Shape;283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4" name="Google Shape;284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36"/>
          <p:cNvSpPr/>
          <p:nvPr/>
        </p:nvSpPr>
        <p:spPr>
          <a:xfrm>
            <a:off x="2342875" y="1180475"/>
            <a:ext cx="2583900" cy="5181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36"/>
          <p:cNvSpPr/>
          <p:nvPr/>
        </p:nvSpPr>
        <p:spPr>
          <a:xfrm>
            <a:off x="2886775" y="2064550"/>
            <a:ext cx="2583900" cy="5721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2" name="Google Shape;292;p3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category_col , AGG(data_col)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table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GROUP BY category_col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the SELECT statement, columns must either have an aggregate function or be in the GROUP BY call.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3" name="Google Shape;293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4" name="Google Shape;294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37"/>
          <p:cNvSpPr/>
          <p:nvPr/>
        </p:nvSpPr>
        <p:spPr>
          <a:xfrm>
            <a:off x="5101325" y="1192500"/>
            <a:ext cx="890100" cy="5721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96" name="Google Shape;296;p37"/>
          <p:cNvCxnSpPr/>
          <p:nvPr/>
        </p:nvCxnSpPr>
        <p:spPr>
          <a:xfrm>
            <a:off x="6137275" y="1692425"/>
            <a:ext cx="1572000" cy="0"/>
          </a:xfrm>
          <a:prstGeom prst="straightConnector1">
            <a:avLst/>
          </a:prstGeom>
          <a:noFill/>
          <a:ln cap="flat" cmpd="sng" w="38100">
            <a:solidFill>
              <a:srgbClr val="98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2" name="Google Shape;302;p3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company, division, SUM(sales)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finance_table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GROUP BY company,division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the SELECT statement, columns must either have an aggregate function or be in the GROUP BY call.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3" name="Google Shape;303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4" name="Google Shape;304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0" name="Google Shape;310;p3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company, division, SUM(sales)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finance_table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GROUP BY company,division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the SELECT statement, columns must either have an aggregate function or be in the GROUP BY call.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11" name="Google Shape;311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12" name="Google Shape;312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39"/>
          <p:cNvSpPr/>
          <p:nvPr/>
        </p:nvSpPr>
        <p:spPr>
          <a:xfrm>
            <a:off x="2342875" y="1180475"/>
            <a:ext cx="1806900" cy="5181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39"/>
          <p:cNvSpPr/>
          <p:nvPr/>
        </p:nvSpPr>
        <p:spPr>
          <a:xfrm>
            <a:off x="4223825" y="1180475"/>
            <a:ext cx="1527900" cy="5181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39"/>
          <p:cNvSpPr/>
          <p:nvPr/>
        </p:nvSpPr>
        <p:spPr>
          <a:xfrm>
            <a:off x="2942775" y="2109825"/>
            <a:ext cx="1743000" cy="5181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39"/>
          <p:cNvSpPr/>
          <p:nvPr/>
        </p:nvSpPr>
        <p:spPr>
          <a:xfrm>
            <a:off x="4769525" y="2109825"/>
            <a:ext cx="1470000" cy="5181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2" name="Google Shape;322;p4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company, division, SUM(sales)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finance_table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GROUP BY company,division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the SELECT statement, columns must either have an aggregate function or be in the GROUP BY call.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3" name="Google Shape;323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4" name="Google Shape;324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40"/>
          <p:cNvSpPr/>
          <p:nvPr/>
        </p:nvSpPr>
        <p:spPr>
          <a:xfrm>
            <a:off x="5854175" y="1204550"/>
            <a:ext cx="975600" cy="5181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26" name="Google Shape;326;p40"/>
          <p:cNvCxnSpPr/>
          <p:nvPr/>
        </p:nvCxnSpPr>
        <p:spPr>
          <a:xfrm>
            <a:off x="6962400" y="1716500"/>
            <a:ext cx="891300" cy="0"/>
          </a:xfrm>
          <a:prstGeom prst="straightConnector1">
            <a:avLst/>
          </a:prstGeom>
          <a:noFill/>
          <a:ln cap="flat" cmpd="sng" w="38100">
            <a:solidFill>
              <a:srgbClr val="98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4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2" name="Google Shape;332;p4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company, division, SUM(sales)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finance_table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WHERE division IN (‘marketing’, ‘transport’)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GROUP BY company,division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WHERE statements should not refer to the aggregation result, later on we will learn to use HAVING to filter on those results.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33" name="Google Shape;333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4" name="Google Shape;334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Section Overview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Aggregate Functions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GROUP BY - Part One - Theory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GROUP BY - Part Two - Implementation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Challenge Tasks for GROUP BY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HAVING - Filtering with a GROUP BY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Challenge Tasks for HAVING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" name="Google Shape;73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0" name="Google Shape;340;p4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company, SUM(sales)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finance_table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GROUP BY company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ORDER BY SUM(sales)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 you want to sort results based on the aggregate, make sure to reference the entire function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41" name="Google Shape;341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42" name="Google Shape;342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8" name="Google Shape;348;p4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company, SUM(sales)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finance_table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GROUP BY company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ORDER BY SUM(sales)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LIMIT 5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 you want to sort results based on the aggregate, make sure to reference the entire function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49" name="Google Shape;349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0" name="Google Shape;350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GROUP BY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6" name="Google Shape;356;p4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TWO</a:t>
            </a:r>
            <a:endParaRPr/>
          </a:p>
        </p:txBody>
      </p:sp>
      <p:pic>
        <p:nvPicPr>
          <p:cNvPr descr="watermark.jpg" id="357" name="Google Shape;357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8" name="Google Shape;358;p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4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4" name="Google Shape;364;p4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jump to our database and work through some GROUP BY examples!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5" name="Google Shape;365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6" name="Google Shape;366;p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4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GROUP BY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2" name="Google Shape;372;p4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 TASKS</a:t>
            </a:r>
            <a:endParaRPr/>
          </a:p>
        </p:txBody>
      </p:sp>
      <p:pic>
        <p:nvPicPr>
          <p:cNvPr descr="watermark.jpg" id="373" name="Google Shape;373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4" name="Google Shape;374;p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4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0" name="Google Shape;380;p4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Challenge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Expected Result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Hints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Solution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81" name="Google Shape;381;p4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82" name="Google Shape;382;p4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4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8" name="Google Shape;388;p4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have two staff members, with Staff IDs 1 and 2. We want to give a bonus to the staff member that handled the most payments. (Most in terms of number of payments processed, not total dollar amount).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 many payments did each staff member handle and who gets the bonus?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89" name="Google Shape;389;p4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0" name="Google Shape;390;p4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4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6" name="Google Shape;396;p4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Expected Result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97" name="Google Shape;397;p4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8" name="Google Shape;398;p4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" name="Google Shape;399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81725" y="1835825"/>
            <a:ext cx="3240350" cy="162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5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5" name="Google Shape;405;p5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Hints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 the payment table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Understand the difference between COUNT and SUM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06" name="Google Shape;406;p5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07" name="Google Shape;407;p5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5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3" name="Google Shape;413;p5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Solution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staff_id,COUNT(amount)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payment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GROUP BY staff_id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14" name="Google Shape;414;p5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15" name="Google Shape;415;p5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" name="Google Shape;81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5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1" name="Google Shape;421;p5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Solution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staff_id,COUNT(*)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payment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GROUP BY staff_id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22" name="Google Shape;422;p5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23" name="Google Shape;423;p5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5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9" name="Google Shape;429;p5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Corporate HQ is conducting a study on the relationship between replacement cost and a movie MPAA rating (e.g. G, PG, R, etc…).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What is the average replacement cost per MPAA rating?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Note: You may need to expand the AVG column to view correct results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30" name="Google Shape;430;p5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31" name="Google Shape;431;p5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5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7" name="Google Shape;437;p5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Expected Result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38" name="Google Shape;438;p5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39" name="Google Shape;439;p5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40" name="Google Shape;440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87346" y="1800700"/>
            <a:ext cx="4803376" cy="258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5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6" name="Google Shape;446;p5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Hints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 the film table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Recall that AVG returns back many significant digits, you can either stretch the column or use ROUND() to fix this issue.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47" name="Google Shape;447;p5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48" name="Google Shape;448;p5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5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4" name="Google Shape;454;p5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Solution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rating , AVG(replacement_cost)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film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GROUP BY rating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55" name="Google Shape;455;p5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56" name="Google Shape;456;p5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5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2" name="Google Shape;462;p5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Solution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rating , ROUND(AVG(replacement_cost),2)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film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GROUP BY rating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63" name="Google Shape;463;p5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64" name="Google Shape;464;p5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5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0" name="Google Shape;470;p5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are running a promotion to reward our top 5 customers with coupons.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What are the customer ids of the top 5 customers by total spend?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71" name="Google Shape;471;p5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72" name="Google Shape;472;p5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5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8" name="Google Shape;478;p5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Expected Results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79" name="Google Shape;479;p5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80" name="Google Shape;480;p5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81" name="Google Shape;481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51400" y="1866947"/>
            <a:ext cx="3458050" cy="250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6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7" name="Google Shape;487;p6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Hints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 the payment table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 ORDER BY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Recall you can order by the results of an aggregate function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may want to use LIMIT to view just the top 5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88" name="Google Shape;488;p6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89" name="Google Shape;489;p6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6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5" name="Google Shape;495;p6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Solution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customer_id , SUM(amount)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payment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GROUP BY customer_id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ORDER BY SUM(amount) DESC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LIMIT 5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96" name="Google Shape;496;p6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97" name="Google Shape;497;p6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Aggregate Functions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88" name="Google Shape;88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" name="Google Shape;89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6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HAVING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03" name="Google Shape;503;p6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04" name="Google Shape;504;p6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05" name="Google Shape;505;p6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6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11" name="Google Shape;511;p6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HAVING clause allows us to filter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after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an aggregation has already taken place.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take a look back at one of our previous examples.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12" name="Google Shape;512;p6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13" name="Google Shape;513;p6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6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19" name="Google Shape;519;p6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company, SUM(sales)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finance_table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GROUP BY company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20" name="Google Shape;520;p6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21" name="Google Shape;521;p6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6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7" name="Google Shape;527;p6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company, SUM(sales)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finance_table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WHERE company != ‘Google’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GROUP BY company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We’ve already seen we can filter before executing the GROUP BY, but what if we want to filter based on SUM(sales)?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28" name="Google Shape;528;p6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29" name="Google Shape;529;p6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6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35" name="Google Shape;535;p6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company, SUM(sales)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finance_table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WHERE company != ‘Google’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GROUP BY company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not use WHERE to filter based off of aggregate results, because those happen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after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 WHERE is executed.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36" name="Google Shape;536;p6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37" name="Google Shape;537;p6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538" name="Google Shape;538;p66"/>
          <p:cNvSpPr/>
          <p:nvPr/>
        </p:nvSpPr>
        <p:spPr>
          <a:xfrm>
            <a:off x="4258150" y="1204575"/>
            <a:ext cx="2150100" cy="4938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6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4" name="Google Shape;544;p6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company, SUM(sales)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finance_table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WHERE company != ‘Google’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GROUP BY company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HAVING SUM(sales) &gt; 1000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HAVING allows us to use the aggregate result as a filter along with a GROUP BY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45" name="Google Shape;545;p6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46" name="Google Shape;546;p6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547" name="Google Shape;547;p67"/>
          <p:cNvSpPr/>
          <p:nvPr/>
        </p:nvSpPr>
        <p:spPr>
          <a:xfrm>
            <a:off x="4258150" y="1204575"/>
            <a:ext cx="2150100" cy="4938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8" name="Google Shape;548;p67"/>
          <p:cNvSpPr/>
          <p:nvPr/>
        </p:nvSpPr>
        <p:spPr>
          <a:xfrm>
            <a:off x="2421900" y="2995450"/>
            <a:ext cx="2150100" cy="4938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6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4" name="Google Shape;554;p6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company, SUM(sales)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finance_table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GROUP BY company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HAVING SUM(sales) &gt; 1000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55" name="Google Shape;555;p6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56" name="Google Shape;556;p6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557" name="Google Shape;557;p68"/>
          <p:cNvSpPr/>
          <p:nvPr/>
        </p:nvSpPr>
        <p:spPr>
          <a:xfrm>
            <a:off x="4258150" y="1204575"/>
            <a:ext cx="2150100" cy="4938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" name="Google Shape;558;p68"/>
          <p:cNvSpPr/>
          <p:nvPr/>
        </p:nvSpPr>
        <p:spPr>
          <a:xfrm>
            <a:off x="2421900" y="2571750"/>
            <a:ext cx="2150100" cy="4938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6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4" name="Google Shape;564;p6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some examples of HAVING in our database!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65" name="Google Shape;565;p6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66" name="Google Shape;566;p6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7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HAVING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2" name="Google Shape;572;p7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 TASKS</a:t>
            </a:r>
            <a:endParaRPr/>
          </a:p>
        </p:txBody>
      </p:sp>
      <p:pic>
        <p:nvPicPr>
          <p:cNvPr descr="watermark.jpg" id="573" name="Google Shape;573;p7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4" name="Google Shape;574;p7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7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80" name="Google Shape;580;p7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These challenge tasks will all utilize the HAVING clause.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Challenge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Expected Result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Hints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Solution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81" name="Google Shape;581;p7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82" name="Google Shape;582;p7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SQL provides a variety of aggregate functions.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main idea behind an aggregate function is to take multiple inputs and return a single output.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https://www.postgresql.org/docs/current/functions-aggregate.html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6" name="Google Shape;96;p18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" name="Google Shape;97;p18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7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88" name="Google Shape;588;p7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Challenge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are launching a platinum service for our most loyal customers. We will assign platinum status to customers that have had 40 or more transaction payments.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What customer_ids are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eligible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for platinum status?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89" name="Google Shape;589;p7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90" name="Google Shape;590;p7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7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6" name="Google Shape;596;p7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Expected Result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97" name="Google Shape;597;p7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98" name="Google Shape;598;p7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99" name="Google Shape;599;p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47875" y="1865550"/>
            <a:ext cx="3425800" cy="188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7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5" name="Google Shape;605;p7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Hints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 the payment table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Recall any column can be passed into a COUNT() call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06" name="Google Shape;606;p7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07" name="Google Shape;607;p7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7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3" name="Google Shape;613;p7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Solution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customer_id, COUNT(*)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payment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GROUP BY customer_id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HAVING COUNT(*) &gt;= 40;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14" name="Google Shape;614;p7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15" name="Google Shape;615;p7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7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1" name="Google Shape;621;p7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Challenge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What are the customer ids of customers who have spent more than $100 in payment transactions with our staff_id member 2?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22" name="Google Shape;622;p7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23" name="Google Shape;623;p7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7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9" name="Google Shape;629;p7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Expected Result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0" name="Google Shape;630;p7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31" name="Google Shape;631;p7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32" name="Google Shape;632;p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39625" y="1797671"/>
            <a:ext cx="3605525" cy="260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7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8" name="Google Shape;638;p7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Hints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 the payment table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Remember to use WHERE to first filter based on the staff_id , then use the GROUP BY clause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9" name="Google Shape;639;p7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0" name="Google Shape;640;p7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7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6" name="Google Shape;646;p7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Solution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customer_id, SUM(amount)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payment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WHERE staff_id = 2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GROUP BY customer_id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HAVING SUM(amount) &gt; 100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7" name="Google Shape;647;p7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8" name="Google Shape;648;p7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Most Common Aggregate Functions: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AVG() - returns average value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COUNT() - returns number of values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MAX() - returns maximum value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MIN() - returns minimum value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SUM() - returns the sum of all values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4" name="Google Shape;104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5" name="Google Shape;105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Aggregate function calls happen only in the SELECT clause or the HAVING clause.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2" name="Google Shape;112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3" name="Google Shape;113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Special Notes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AVG() returns a floating point value many decimal places (e.g. 2.342418…)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can use ROUND() to specify precision after the decimal.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COUNT() simply returns the number of rows, which means by convention we just use COUNT(*)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0" name="Google Shape;120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1" name="Google Shape;121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