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8" r:id="rId4"/>
    <p:sldId id="260" r:id="rId5"/>
    <p:sldId id="261" r:id="rId6"/>
    <p:sldId id="262" r:id="rId7"/>
    <p:sldId id="257" r:id="rId8"/>
    <p:sldId id="263" r:id="rId9"/>
    <p:sldId id="264" r:id="rId10"/>
    <p:sldId id="26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18628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91616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33457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546609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84179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428592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38991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00043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36150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168431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9/21/2024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‹Nº›</a:t>
            </a:fld>
            <a:endParaRPr lang="en-US"/>
          </a:p>
        </p:txBody>
      </p:sp>
    </p:spTree>
    <p:extLst>
      <p:ext uri="{BB962C8B-B14F-4D97-AF65-F5344CB8AC3E}">
        <p14:creationId xmlns:p14="http://schemas.microsoft.com/office/powerpoint/2010/main" val="226072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9/21/2024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‹Nº›</a:t>
            </a:fld>
            <a:endParaRPr lang="en-US"/>
          </a:p>
        </p:txBody>
      </p:sp>
    </p:spTree>
    <p:extLst>
      <p:ext uri="{BB962C8B-B14F-4D97-AF65-F5344CB8AC3E}">
        <p14:creationId xmlns:p14="http://schemas.microsoft.com/office/powerpoint/2010/main" val="92285059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CA1B93EC-9517-8FDF-2EA4-2266200F859B}"/>
              </a:ext>
            </a:extLst>
          </p:cNvPr>
          <p:cNvSpPr>
            <a:spLocks noGrp="1"/>
          </p:cNvSpPr>
          <p:nvPr>
            <p:ph type="ctrTitle"/>
          </p:nvPr>
        </p:nvSpPr>
        <p:spPr>
          <a:xfrm>
            <a:off x="6858000" y="1524000"/>
            <a:ext cx="4572000" cy="2286000"/>
          </a:xfrm>
        </p:spPr>
        <p:txBody>
          <a:bodyPr>
            <a:normAutofit/>
          </a:bodyPr>
          <a:lstStyle/>
          <a:p>
            <a:pPr algn="l"/>
            <a:r>
              <a:rPr lang="es-CO" sz="4400"/>
              <a:t>Decisiones de inversión</a:t>
            </a:r>
          </a:p>
        </p:txBody>
      </p:sp>
      <p:sp>
        <p:nvSpPr>
          <p:cNvPr id="3" name="Subtítulo 2">
            <a:extLst>
              <a:ext uri="{FF2B5EF4-FFF2-40B4-BE49-F238E27FC236}">
                <a16:creationId xmlns:a16="http://schemas.microsoft.com/office/drawing/2014/main" id="{5098A2A2-787F-0393-65D3-B0BF5C61C3D6}"/>
              </a:ext>
            </a:extLst>
          </p:cNvPr>
          <p:cNvSpPr>
            <a:spLocks noGrp="1"/>
          </p:cNvSpPr>
          <p:nvPr>
            <p:ph type="subTitle" idx="1"/>
          </p:nvPr>
        </p:nvSpPr>
        <p:spPr>
          <a:xfrm>
            <a:off x="6858000" y="4571999"/>
            <a:ext cx="4572000" cy="1524000"/>
          </a:xfrm>
        </p:spPr>
        <p:txBody>
          <a:bodyPr>
            <a:normAutofit/>
          </a:bodyPr>
          <a:lstStyle/>
          <a:p>
            <a:pPr algn="l"/>
            <a:r>
              <a:rPr lang="es-CO" dirty="0"/>
              <a:t>Airbnb</a:t>
            </a:r>
            <a:endParaRPr lang="es-CO"/>
          </a:p>
        </p:txBody>
      </p:sp>
      <p:pic>
        <p:nvPicPr>
          <p:cNvPr id="4" name="Picture 3">
            <a:extLst>
              <a:ext uri="{FF2B5EF4-FFF2-40B4-BE49-F238E27FC236}">
                <a16:creationId xmlns:a16="http://schemas.microsoft.com/office/drawing/2014/main" id="{FFDAE67D-E541-C6F8-07A5-5A514AED0D80}"/>
              </a:ext>
            </a:extLst>
          </p:cNvPr>
          <p:cNvPicPr>
            <a:picLocks noChangeAspect="1"/>
          </p:cNvPicPr>
          <p:nvPr/>
        </p:nvPicPr>
        <p:blipFill>
          <a:blip r:embed="rId2"/>
          <a:srcRect l="8130" r="22829" b="2"/>
          <a:stretch/>
        </p:blipFill>
        <p:spPr>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p:spPr>
      </p:pic>
      <p:sp>
        <p:nvSpPr>
          <p:cNvPr id="11" name="Freeform: Shape 10">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39837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30B38-1D8B-287B-6F77-9736604C171A}"/>
              </a:ext>
            </a:extLst>
          </p:cNvPr>
          <p:cNvSpPr>
            <a:spLocks noGrp="1"/>
          </p:cNvSpPr>
          <p:nvPr>
            <p:ph type="title"/>
          </p:nvPr>
        </p:nvSpPr>
        <p:spPr>
          <a:xfrm>
            <a:off x="642651" y="192795"/>
            <a:ext cx="10668000" cy="1524000"/>
          </a:xfrm>
        </p:spPr>
        <p:txBody>
          <a:bodyPr/>
          <a:lstStyle/>
          <a:p>
            <a:r>
              <a:rPr lang="es-CO" dirty="0"/>
              <a:t>Conclusión final</a:t>
            </a:r>
          </a:p>
        </p:txBody>
      </p:sp>
      <p:sp>
        <p:nvSpPr>
          <p:cNvPr id="3" name="Marcador de contenido 2">
            <a:extLst>
              <a:ext uri="{FF2B5EF4-FFF2-40B4-BE49-F238E27FC236}">
                <a16:creationId xmlns:a16="http://schemas.microsoft.com/office/drawing/2014/main" id="{1DE3429E-06DA-9DA7-787E-FCEEA69A9A3D}"/>
              </a:ext>
            </a:extLst>
          </p:cNvPr>
          <p:cNvSpPr>
            <a:spLocks noGrp="1"/>
          </p:cNvSpPr>
          <p:nvPr>
            <p:ph idx="1"/>
          </p:nvPr>
        </p:nvSpPr>
        <p:spPr>
          <a:xfrm>
            <a:off x="176271" y="1498294"/>
            <a:ext cx="11600760" cy="5166911"/>
          </a:xfrm>
        </p:spPr>
        <p:txBody>
          <a:bodyPr>
            <a:normAutofit fontScale="62500" lnSpcReduction="20000"/>
          </a:bodyPr>
          <a:lstStyle/>
          <a:p>
            <a:r>
              <a:rPr lang="es-ES" dirty="0"/>
              <a:t>La mejor opción de inversión sería comprar una propiedad en </a:t>
            </a:r>
            <a:r>
              <a:rPr lang="es-ES" b="1" dirty="0" err="1"/>
              <a:t>Venice</a:t>
            </a:r>
            <a:r>
              <a:rPr lang="es-ES" dirty="0"/>
              <a:t>, que es el barrio con el precio promedio más alto ($220.11) pero también mantiene una alta ocupación en casi todos los rangos de precios y tipos de propiedad. </a:t>
            </a:r>
            <a:r>
              <a:rPr lang="es-ES" dirty="0" err="1"/>
              <a:t>Venice</a:t>
            </a:r>
            <a:r>
              <a:rPr lang="es-ES" dirty="0"/>
              <a:t> combina un precio competitivo con una demanda estable, lo que sugiere una buena oportunidad de rentabilidad.</a:t>
            </a:r>
          </a:p>
          <a:p>
            <a:endParaRPr lang="es-ES" dirty="0"/>
          </a:p>
          <a:p>
            <a:r>
              <a:rPr lang="es-ES" dirty="0"/>
              <a:t>El tipo de propiedad más recomendable sería un </a:t>
            </a:r>
            <a:r>
              <a:rPr lang="es-ES" b="1" dirty="0"/>
              <a:t>"</a:t>
            </a:r>
            <a:r>
              <a:rPr lang="es-ES" b="1" dirty="0" err="1"/>
              <a:t>Entire</a:t>
            </a:r>
            <a:r>
              <a:rPr lang="es-ES" b="1" dirty="0"/>
              <a:t> </a:t>
            </a:r>
            <a:r>
              <a:rPr lang="es-ES" b="1" dirty="0" err="1"/>
              <a:t>rental</a:t>
            </a:r>
            <a:r>
              <a:rPr lang="es-ES" b="1" dirty="0"/>
              <a:t> </a:t>
            </a:r>
            <a:r>
              <a:rPr lang="es-ES" b="1" dirty="0" err="1"/>
              <a:t>unit</a:t>
            </a:r>
            <a:r>
              <a:rPr lang="es-ES" b="1" dirty="0"/>
              <a:t>"</a:t>
            </a:r>
            <a:r>
              <a:rPr lang="es-ES" dirty="0"/>
              <a:t>, ya que este tipo de propiedad muestra consistentemente una alta ocupación, incluso en rangos de precios más altos. Además, los </a:t>
            </a:r>
            <a:r>
              <a:rPr lang="es-ES" dirty="0" err="1"/>
              <a:t>Entire</a:t>
            </a:r>
            <a:r>
              <a:rPr lang="es-ES" dirty="0"/>
              <a:t> </a:t>
            </a:r>
            <a:r>
              <a:rPr lang="es-ES" dirty="0" err="1"/>
              <a:t>homes</a:t>
            </a:r>
            <a:r>
              <a:rPr lang="es-ES" dirty="0"/>
              <a:t> y </a:t>
            </a:r>
            <a:r>
              <a:rPr lang="es-ES" dirty="0" err="1"/>
              <a:t>Entire</a:t>
            </a:r>
            <a:r>
              <a:rPr lang="es-ES" dirty="0"/>
              <a:t> </a:t>
            </a:r>
            <a:r>
              <a:rPr lang="es-ES" dirty="0" err="1"/>
              <a:t>rental</a:t>
            </a:r>
            <a:r>
              <a:rPr lang="es-ES" dirty="0"/>
              <a:t> </a:t>
            </a:r>
            <a:r>
              <a:rPr lang="es-ES" dirty="0" err="1"/>
              <a:t>units</a:t>
            </a:r>
            <a:r>
              <a:rPr lang="es-ES" dirty="0"/>
              <a:t> tienden a ser más populares entre los viajeros, maximizando así las posibilidades de mantener la propiedad ocupada durante más días al año.</a:t>
            </a:r>
          </a:p>
          <a:p>
            <a:endParaRPr lang="es-ES" dirty="0"/>
          </a:p>
          <a:p>
            <a:r>
              <a:rPr lang="es-ES" dirty="0"/>
              <a:t>El rango de precios más adecuado para maximizar tanto ocupación como ingresos estaría entre </a:t>
            </a:r>
            <a:r>
              <a:rPr lang="es-ES" b="1" dirty="0"/>
              <a:t>151 y 300 </a:t>
            </a:r>
            <a:r>
              <a:rPr lang="es-ES" b="1" dirty="0" err="1"/>
              <a:t>dolares</a:t>
            </a:r>
            <a:r>
              <a:rPr lang="es-ES" dirty="0"/>
              <a:t>, ya que este rango ha mostrado una buena combinación de ocupación y rentabilidad, con ocupaciones promedio superiores a los </a:t>
            </a:r>
            <a:r>
              <a:rPr lang="es-ES" b="1" dirty="0"/>
              <a:t>130 días al año</a:t>
            </a:r>
            <a:r>
              <a:rPr lang="es-ES" dirty="0"/>
              <a:t>. Este equilibrio entre un precio accesible para los huéspedes y una alta demanda aseguraría una inversión sólida y rentable a largo plazo.</a:t>
            </a:r>
            <a:endParaRPr lang="es-CO" dirty="0"/>
          </a:p>
        </p:txBody>
      </p:sp>
    </p:spTree>
    <p:extLst>
      <p:ext uri="{BB962C8B-B14F-4D97-AF65-F5344CB8AC3E}">
        <p14:creationId xmlns:p14="http://schemas.microsoft.com/office/powerpoint/2010/main" val="251828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B47AB-E6D0-6097-F536-DD263DC7E240}"/>
              </a:ext>
            </a:extLst>
          </p:cNvPr>
          <p:cNvSpPr>
            <a:spLocks noGrp="1"/>
          </p:cNvSpPr>
          <p:nvPr>
            <p:ph type="ctrTitle"/>
          </p:nvPr>
        </p:nvSpPr>
        <p:spPr/>
        <p:txBody>
          <a:bodyPr/>
          <a:lstStyle/>
          <a:p>
            <a:r>
              <a:rPr lang="es-CO" dirty="0"/>
              <a:t>Análisis</a:t>
            </a:r>
          </a:p>
        </p:txBody>
      </p:sp>
      <p:sp>
        <p:nvSpPr>
          <p:cNvPr id="3" name="Subtítulo 2">
            <a:extLst>
              <a:ext uri="{FF2B5EF4-FFF2-40B4-BE49-F238E27FC236}">
                <a16:creationId xmlns:a16="http://schemas.microsoft.com/office/drawing/2014/main" id="{05E1D159-A139-807C-F50E-D7BC40BDDE53}"/>
              </a:ext>
            </a:extLst>
          </p:cNvPr>
          <p:cNvSpPr>
            <a:spLocks noGrp="1"/>
          </p:cNvSpPr>
          <p:nvPr>
            <p:ph type="subTitle" idx="1"/>
          </p:nvPr>
        </p:nvSpPr>
        <p:spPr/>
        <p:txBody>
          <a:bodyPr/>
          <a:lstStyle/>
          <a:p>
            <a:r>
              <a:rPr lang="es-CO" dirty="0"/>
              <a:t>Para este caso s</a:t>
            </a:r>
            <a:r>
              <a:rPr lang="es-ES" dirty="0"/>
              <a:t>e escogen los 5 barrios con más propiedades para evitar el sesgo estadístico y dentro de este se escoge el top 5 de propiedades que más se repiten en esos 5 barrios.</a:t>
            </a:r>
            <a:endParaRPr lang="es-CO" dirty="0"/>
          </a:p>
        </p:txBody>
      </p:sp>
    </p:spTree>
    <p:extLst>
      <p:ext uri="{BB962C8B-B14F-4D97-AF65-F5344CB8AC3E}">
        <p14:creationId xmlns:p14="http://schemas.microsoft.com/office/powerpoint/2010/main" val="330016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CDAC63-F331-3527-79CB-86BE3338885B}"/>
              </a:ext>
            </a:extLst>
          </p:cNvPr>
          <p:cNvSpPr>
            <a:spLocks noGrp="1"/>
          </p:cNvSpPr>
          <p:nvPr>
            <p:ph idx="1"/>
          </p:nvPr>
        </p:nvSpPr>
        <p:spPr>
          <a:xfrm>
            <a:off x="8934678" y="330507"/>
            <a:ext cx="3161841" cy="5932119"/>
          </a:xfrm>
        </p:spPr>
        <p:txBody>
          <a:bodyPr>
            <a:normAutofit lnSpcReduction="10000"/>
          </a:bodyPr>
          <a:lstStyle/>
          <a:p>
            <a:r>
              <a:rPr lang="es-ES" sz="1600" dirty="0"/>
              <a:t>Esta gráfica muestra la distribución de precios de las propiedades en diferentes barrios. Se observa que "</a:t>
            </a:r>
            <a:r>
              <a:rPr lang="es-ES" sz="1600" dirty="0" err="1"/>
              <a:t>Entire</a:t>
            </a:r>
            <a:r>
              <a:rPr lang="es-ES" sz="1600" dirty="0"/>
              <a:t> </a:t>
            </a:r>
            <a:r>
              <a:rPr lang="es-ES" sz="1600" dirty="0" err="1"/>
              <a:t>homes</a:t>
            </a:r>
            <a:r>
              <a:rPr lang="es-ES" sz="1600" dirty="0"/>
              <a:t>" y "</a:t>
            </a:r>
            <a:r>
              <a:rPr lang="es-ES" sz="1600" dirty="0" err="1"/>
              <a:t>Entire</a:t>
            </a:r>
            <a:r>
              <a:rPr lang="es-ES" sz="1600" dirty="0"/>
              <a:t> </a:t>
            </a:r>
            <a:r>
              <a:rPr lang="es-ES" sz="1600" dirty="0" err="1"/>
              <a:t>condos</a:t>
            </a:r>
            <a:r>
              <a:rPr lang="es-ES" sz="1600" dirty="0"/>
              <a:t>" tienden a tener precios más altos, particularmente en barrios como Beverly </a:t>
            </a:r>
            <a:r>
              <a:rPr lang="es-ES" sz="1600" dirty="0" err="1"/>
              <a:t>Hills</a:t>
            </a:r>
            <a:r>
              <a:rPr lang="es-ES" sz="1600" dirty="0"/>
              <a:t> y Santa </a:t>
            </a:r>
            <a:r>
              <a:rPr lang="es-ES" sz="1600" dirty="0" err="1"/>
              <a:t>Monica</a:t>
            </a:r>
            <a:r>
              <a:rPr lang="es-ES" sz="1600" dirty="0"/>
              <a:t>, donde los precios de las propiedades completas pueden superar los 400 por noche. Los tipos de propiedad más económicos, como las </a:t>
            </a:r>
            <a:r>
              <a:rPr lang="es-ES" sz="1600" dirty="0" err="1"/>
              <a:t>Private</a:t>
            </a:r>
            <a:r>
              <a:rPr lang="es-ES" sz="1600" dirty="0"/>
              <a:t> </a:t>
            </a:r>
            <a:r>
              <a:rPr lang="es-ES" sz="1600" dirty="0" err="1"/>
              <a:t>rooms</a:t>
            </a:r>
            <a:r>
              <a:rPr lang="es-ES" sz="1600" dirty="0"/>
              <a:t> in </a:t>
            </a:r>
            <a:r>
              <a:rPr lang="es-ES" sz="1600" dirty="0" err="1"/>
              <a:t>rental</a:t>
            </a:r>
            <a:r>
              <a:rPr lang="es-ES" sz="1600" dirty="0"/>
              <a:t> </a:t>
            </a:r>
            <a:r>
              <a:rPr lang="es-ES" sz="1600" dirty="0" err="1"/>
              <a:t>units</a:t>
            </a:r>
            <a:r>
              <a:rPr lang="es-ES" sz="1600" dirty="0"/>
              <a:t>, tienen una dispersión menor y precios más bajos, con medianas por debajo de 100, sobre todo en </a:t>
            </a:r>
            <a:r>
              <a:rPr lang="es-ES" sz="1600" dirty="0" err="1"/>
              <a:t>Venice</a:t>
            </a:r>
            <a:r>
              <a:rPr lang="es-ES" sz="1600" dirty="0"/>
              <a:t> y Long Beach.</a:t>
            </a:r>
            <a:endParaRPr lang="es-CO" sz="1600" dirty="0"/>
          </a:p>
        </p:txBody>
      </p:sp>
      <p:pic>
        <p:nvPicPr>
          <p:cNvPr id="1026" name="Picture 2">
            <a:extLst>
              <a:ext uri="{FF2B5EF4-FFF2-40B4-BE49-F238E27FC236}">
                <a16:creationId xmlns:a16="http://schemas.microsoft.com/office/drawing/2014/main" id="{7D688C2E-17B3-566E-752B-55F4E79B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70" y="330507"/>
            <a:ext cx="8615190" cy="593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2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CDAC63-F331-3527-79CB-86BE3338885B}"/>
              </a:ext>
            </a:extLst>
          </p:cNvPr>
          <p:cNvSpPr>
            <a:spLocks noGrp="1"/>
          </p:cNvSpPr>
          <p:nvPr>
            <p:ph idx="1"/>
          </p:nvPr>
        </p:nvSpPr>
        <p:spPr>
          <a:xfrm>
            <a:off x="8934678" y="330507"/>
            <a:ext cx="3161841" cy="5932119"/>
          </a:xfrm>
        </p:spPr>
        <p:txBody>
          <a:bodyPr>
            <a:normAutofit/>
          </a:bodyPr>
          <a:lstStyle/>
          <a:p>
            <a:r>
              <a:rPr lang="es-ES" sz="1600" dirty="0"/>
              <a:t>Se observa que las propiedades completas, como </a:t>
            </a:r>
            <a:r>
              <a:rPr lang="es-ES" sz="1600" dirty="0" err="1"/>
              <a:t>Entire</a:t>
            </a:r>
            <a:r>
              <a:rPr lang="es-ES" sz="1600" dirty="0"/>
              <a:t> </a:t>
            </a:r>
            <a:r>
              <a:rPr lang="es-ES" sz="1600" dirty="0" err="1"/>
              <a:t>homes</a:t>
            </a:r>
            <a:r>
              <a:rPr lang="es-ES" sz="1600" dirty="0"/>
              <a:t> y </a:t>
            </a:r>
            <a:r>
              <a:rPr lang="es-ES" sz="1600" dirty="0" err="1"/>
              <a:t>Entire</a:t>
            </a:r>
            <a:r>
              <a:rPr lang="es-ES" sz="1600" dirty="0"/>
              <a:t> </a:t>
            </a:r>
            <a:r>
              <a:rPr lang="es-ES" sz="1600" dirty="0" err="1"/>
              <a:t>rental</a:t>
            </a:r>
            <a:r>
              <a:rPr lang="es-ES" sz="1600" dirty="0"/>
              <a:t> </a:t>
            </a:r>
            <a:r>
              <a:rPr lang="es-ES" sz="1600" dirty="0" err="1"/>
              <a:t>units</a:t>
            </a:r>
            <a:r>
              <a:rPr lang="es-ES" sz="1600" dirty="0"/>
              <a:t>, tienden a tener una ocupación más alta en la mayoría de los barrios, especialmente en </a:t>
            </a:r>
            <a:r>
              <a:rPr lang="es-ES" sz="1600" dirty="0" err="1"/>
              <a:t>Venice</a:t>
            </a:r>
            <a:r>
              <a:rPr lang="es-ES" sz="1600" dirty="0"/>
              <a:t> y Santa </a:t>
            </a:r>
            <a:r>
              <a:rPr lang="es-ES" sz="1600" dirty="0" err="1"/>
              <a:t>Monica</a:t>
            </a:r>
            <a:r>
              <a:rPr lang="es-ES" sz="1600" dirty="0"/>
              <a:t>, donde las ocupaciones alcanzan hasta 300 días. Los tipos de propiedad más económicos, como las </a:t>
            </a:r>
            <a:r>
              <a:rPr lang="es-ES" sz="1600" dirty="0" err="1"/>
              <a:t>Private</a:t>
            </a:r>
            <a:r>
              <a:rPr lang="es-ES" sz="1600" dirty="0"/>
              <a:t> </a:t>
            </a:r>
            <a:r>
              <a:rPr lang="es-ES" sz="1600" dirty="0" err="1"/>
              <a:t>rooms</a:t>
            </a:r>
            <a:r>
              <a:rPr lang="es-ES" sz="1600" dirty="0"/>
              <a:t> in </a:t>
            </a:r>
            <a:r>
              <a:rPr lang="es-ES" sz="1600" dirty="0" err="1"/>
              <a:t>rental</a:t>
            </a:r>
            <a:r>
              <a:rPr lang="es-ES" sz="1600" dirty="0"/>
              <a:t> </a:t>
            </a:r>
            <a:r>
              <a:rPr lang="es-ES" sz="1600" dirty="0" err="1"/>
              <a:t>units</a:t>
            </a:r>
            <a:r>
              <a:rPr lang="es-ES" sz="1600" dirty="0"/>
              <a:t>, tienden a tener una ocupación más baja en comparación con las propiedades completas.</a:t>
            </a:r>
            <a:endParaRPr lang="es-CO" sz="1600" dirty="0"/>
          </a:p>
        </p:txBody>
      </p:sp>
      <p:pic>
        <p:nvPicPr>
          <p:cNvPr id="2050" name="Picture 2">
            <a:extLst>
              <a:ext uri="{FF2B5EF4-FFF2-40B4-BE49-F238E27FC236}">
                <a16:creationId xmlns:a16="http://schemas.microsoft.com/office/drawing/2014/main" id="{957F8842-7704-B17A-66CD-1977E50CE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3" y="595374"/>
            <a:ext cx="8862865" cy="559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CDAC63-F331-3527-79CB-86BE3338885B}"/>
              </a:ext>
            </a:extLst>
          </p:cNvPr>
          <p:cNvSpPr>
            <a:spLocks noGrp="1"/>
          </p:cNvSpPr>
          <p:nvPr>
            <p:ph idx="1"/>
          </p:nvPr>
        </p:nvSpPr>
        <p:spPr>
          <a:xfrm>
            <a:off x="106297" y="4924540"/>
            <a:ext cx="11799064" cy="2188915"/>
          </a:xfrm>
        </p:spPr>
        <p:txBody>
          <a:bodyPr>
            <a:normAutofit/>
          </a:bodyPr>
          <a:lstStyle/>
          <a:p>
            <a:r>
              <a:rPr lang="es-ES" sz="1600" dirty="0"/>
              <a:t>Se puede observar que los barrios con precios más bajos (rango de  0− 50 y  51− 100) tienden a tener una ocupación promedio más alta, especialmente en Hollywood y Beverly </a:t>
            </a:r>
            <a:r>
              <a:rPr lang="es-ES" sz="1600" dirty="0" err="1"/>
              <a:t>Hills</a:t>
            </a:r>
            <a:r>
              <a:rPr lang="es-ES" sz="1600" dirty="0"/>
              <a:t>, donde las propiedades en esos rangos tienen ocupaciones superiores a los 150 días. Sin embargo, a medida que los precios aumentan, la ocupación tiende a disminuir en todos los barrios, con una clara caída en el rango de  501− 1000. Esto sugiere que las propiedades más económicas son más atractivas en términos de ocupación, especialmente en barrios populares como Hollywood y </a:t>
            </a:r>
            <a:r>
              <a:rPr lang="es-ES" sz="1600" dirty="0" err="1"/>
              <a:t>Venice</a:t>
            </a:r>
            <a:r>
              <a:rPr lang="es-ES" sz="1600" dirty="0"/>
              <a:t>.</a:t>
            </a:r>
            <a:endParaRPr lang="es-CO" sz="1600" dirty="0"/>
          </a:p>
        </p:txBody>
      </p:sp>
      <p:pic>
        <p:nvPicPr>
          <p:cNvPr id="3074" name="Picture 2">
            <a:extLst>
              <a:ext uri="{FF2B5EF4-FFF2-40B4-BE49-F238E27FC236}">
                <a16:creationId xmlns:a16="http://schemas.microsoft.com/office/drawing/2014/main" id="{1D51F09D-84B6-D5A4-A88F-84EA4BEC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683" y="98796"/>
            <a:ext cx="8508292" cy="457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4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CDAC63-F331-3527-79CB-86BE3338885B}"/>
              </a:ext>
            </a:extLst>
          </p:cNvPr>
          <p:cNvSpPr>
            <a:spLocks noGrp="1"/>
          </p:cNvSpPr>
          <p:nvPr>
            <p:ph idx="1"/>
          </p:nvPr>
        </p:nvSpPr>
        <p:spPr>
          <a:xfrm>
            <a:off x="106297" y="4924540"/>
            <a:ext cx="11799064" cy="2188915"/>
          </a:xfrm>
        </p:spPr>
        <p:txBody>
          <a:bodyPr>
            <a:normAutofit/>
          </a:bodyPr>
          <a:lstStyle/>
          <a:p>
            <a:r>
              <a:rPr lang="es-ES" sz="1600" dirty="0"/>
              <a:t>Se observa que las </a:t>
            </a:r>
            <a:r>
              <a:rPr lang="es-ES" sz="1600" dirty="0" err="1"/>
              <a:t>Entire</a:t>
            </a:r>
            <a:r>
              <a:rPr lang="es-ES" sz="1600" dirty="0"/>
              <a:t> </a:t>
            </a:r>
            <a:r>
              <a:rPr lang="es-ES" sz="1600" dirty="0" err="1"/>
              <a:t>rental</a:t>
            </a:r>
            <a:r>
              <a:rPr lang="es-ES" sz="1600" dirty="0"/>
              <a:t> </a:t>
            </a:r>
            <a:r>
              <a:rPr lang="es-ES" sz="1600" dirty="0" err="1"/>
              <a:t>units</a:t>
            </a:r>
            <a:r>
              <a:rPr lang="es-ES" sz="1600" dirty="0"/>
              <a:t> en el rango de $0-50 tienen la mayor ocupación, superando los 200 días, lo que indica que las propiedades más económicas tienden a tener más demanda. Los </a:t>
            </a:r>
            <a:r>
              <a:rPr lang="es-ES" sz="1600" dirty="0" err="1"/>
              <a:t>Entire</a:t>
            </a:r>
            <a:r>
              <a:rPr lang="es-ES" sz="1600" dirty="0"/>
              <a:t> </a:t>
            </a:r>
            <a:r>
              <a:rPr lang="es-ES" sz="1600" dirty="0" err="1"/>
              <a:t>homes</a:t>
            </a:r>
            <a:r>
              <a:rPr lang="es-ES" sz="1600" dirty="0"/>
              <a:t> y </a:t>
            </a:r>
            <a:r>
              <a:rPr lang="es-ES" sz="1600" dirty="0" err="1"/>
              <a:t>Entire</a:t>
            </a:r>
            <a:r>
              <a:rPr lang="es-ES" sz="1600" dirty="0"/>
              <a:t> </a:t>
            </a:r>
            <a:r>
              <a:rPr lang="es-ES" sz="1600" dirty="0" err="1"/>
              <a:t>guesthouses</a:t>
            </a:r>
            <a:r>
              <a:rPr lang="es-ES" sz="1600" dirty="0"/>
              <a:t> también tienen una ocupación relativamente alta en rangos de precios bajos y medios, mientras que las </a:t>
            </a:r>
            <a:r>
              <a:rPr lang="es-ES" sz="1600" dirty="0" err="1"/>
              <a:t>Private</a:t>
            </a:r>
            <a:r>
              <a:rPr lang="es-ES" sz="1600" dirty="0"/>
              <a:t> </a:t>
            </a:r>
            <a:r>
              <a:rPr lang="es-ES" sz="1600" dirty="0" err="1"/>
              <a:t>rooms</a:t>
            </a:r>
            <a:r>
              <a:rPr lang="es-ES" sz="1600" dirty="0"/>
              <a:t> in </a:t>
            </a:r>
            <a:r>
              <a:rPr lang="es-ES" sz="1600" dirty="0" err="1"/>
              <a:t>rental</a:t>
            </a:r>
            <a:r>
              <a:rPr lang="es-ES" sz="1600" dirty="0"/>
              <a:t> </a:t>
            </a:r>
            <a:r>
              <a:rPr lang="es-ES" sz="1600" dirty="0" err="1"/>
              <a:t>units</a:t>
            </a:r>
            <a:r>
              <a:rPr lang="es-ES" sz="1600" dirty="0"/>
              <a:t> tienden a tener la menor ocupación en todos los rangos de precios, lo que sugiere que los huéspedes prefieren alquilar propiedades completas en lugar de habitaciones privadas, incluso si el precio es más bajo.</a:t>
            </a:r>
            <a:endParaRPr lang="es-CO" sz="1600" dirty="0"/>
          </a:p>
        </p:txBody>
      </p:sp>
      <p:pic>
        <p:nvPicPr>
          <p:cNvPr id="4098" name="Picture 2">
            <a:extLst>
              <a:ext uri="{FF2B5EF4-FFF2-40B4-BE49-F238E27FC236}">
                <a16:creationId xmlns:a16="http://schemas.microsoft.com/office/drawing/2014/main" id="{C1D8E329-383F-04A7-2D0A-BF8C5B23B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917" y="0"/>
            <a:ext cx="8097397" cy="471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4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666F7-71CA-E0FB-1496-1BD654D0A721}"/>
              </a:ext>
            </a:extLst>
          </p:cNvPr>
          <p:cNvSpPr>
            <a:spLocks noGrp="1"/>
          </p:cNvSpPr>
          <p:nvPr>
            <p:ph type="title"/>
          </p:nvPr>
        </p:nvSpPr>
        <p:spPr>
          <a:xfrm>
            <a:off x="761998" y="203812"/>
            <a:ext cx="10668000" cy="1524000"/>
          </a:xfrm>
        </p:spPr>
        <p:txBody>
          <a:bodyPr/>
          <a:lstStyle/>
          <a:p>
            <a:r>
              <a:rPr lang="es-CO" dirty="0"/>
              <a:t>Precio y Ocupación</a:t>
            </a:r>
          </a:p>
        </p:txBody>
      </p:sp>
      <p:sp>
        <p:nvSpPr>
          <p:cNvPr id="3" name="Marcador de contenido 2">
            <a:extLst>
              <a:ext uri="{FF2B5EF4-FFF2-40B4-BE49-F238E27FC236}">
                <a16:creationId xmlns:a16="http://schemas.microsoft.com/office/drawing/2014/main" id="{D17CE66C-07C8-1D4A-9BC2-659C852CF02F}"/>
              </a:ext>
            </a:extLst>
          </p:cNvPr>
          <p:cNvSpPr>
            <a:spLocks noGrp="1"/>
          </p:cNvSpPr>
          <p:nvPr>
            <p:ph idx="1"/>
          </p:nvPr>
        </p:nvSpPr>
        <p:spPr>
          <a:xfrm>
            <a:off x="629797" y="1487276"/>
            <a:ext cx="3435427" cy="5166911"/>
          </a:xfrm>
        </p:spPr>
        <p:txBody>
          <a:bodyPr>
            <a:normAutofit fontScale="55000" lnSpcReduction="20000"/>
          </a:bodyPr>
          <a:lstStyle/>
          <a:p>
            <a:r>
              <a:rPr lang="es-ES" b="1" dirty="0"/>
              <a:t>Precio promedio por barrio </a:t>
            </a:r>
          </a:p>
          <a:p>
            <a:r>
              <a:rPr lang="es-CO" dirty="0" err="1"/>
              <a:t>Venice</a:t>
            </a:r>
            <a:r>
              <a:rPr lang="es-CO" dirty="0"/>
              <a:t>            220.112933</a:t>
            </a:r>
          </a:p>
          <a:p>
            <a:r>
              <a:rPr lang="es-CO" dirty="0"/>
              <a:t>Santa </a:t>
            </a:r>
            <a:r>
              <a:rPr lang="es-CO" dirty="0" err="1"/>
              <a:t>Monica</a:t>
            </a:r>
            <a:r>
              <a:rPr lang="es-CO" dirty="0"/>
              <a:t>      203.827502</a:t>
            </a:r>
          </a:p>
          <a:p>
            <a:r>
              <a:rPr lang="es-CO" dirty="0"/>
              <a:t>West Hollywood    203.060536</a:t>
            </a:r>
          </a:p>
          <a:p>
            <a:r>
              <a:rPr lang="es-CO" dirty="0"/>
              <a:t>Glendale          188.196429</a:t>
            </a:r>
          </a:p>
          <a:p>
            <a:r>
              <a:rPr lang="es-CO" dirty="0"/>
              <a:t>Beverly </a:t>
            </a:r>
            <a:r>
              <a:rPr lang="es-CO" dirty="0" err="1"/>
              <a:t>Hills</a:t>
            </a:r>
            <a:r>
              <a:rPr lang="es-CO" dirty="0"/>
              <a:t>     186.330902</a:t>
            </a:r>
          </a:p>
          <a:p>
            <a:r>
              <a:rPr lang="es-CO" dirty="0"/>
              <a:t>Culver City       185.387795</a:t>
            </a:r>
          </a:p>
          <a:p>
            <a:r>
              <a:rPr lang="es-CO" dirty="0" err="1"/>
              <a:t>Downtown</a:t>
            </a:r>
            <a:r>
              <a:rPr lang="es-CO" dirty="0"/>
              <a:t>          175.397564</a:t>
            </a:r>
          </a:p>
          <a:p>
            <a:r>
              <a:rPr lang="es-CO" dirty="0"/>
              <a:t>Long Beach        172.516383</a:t>
            </a:r>
          </a:p>
          <a:p>
            <a:r>
              <a:rPr lang="es-CO" dirty="0"/>
              <a:t>Pasadena          169.282953</a:t>
            </a:r>
          </a:p>
          <a:p>
            <a:r>
              <a:rPr lang="es-CO" dirty="0"/>
              <a:t>Hollywood         156.686259</a:t>
            </a:r>
          </a:p>
          <a:p>
            <a:r>
              <a:rPr lang="es-CO" dirty="0"/>
              <a:t>Alhambra          129.594937</a:t>
            </a:r>
          </a:p>
        </p:txBody>
      </p:sp>
      <p:sp>
        <p:nvSpPr>
          <p:cNvPr id="4" name="Marcador de contenido 2">
            <a:extLst>
              <a:ext uri="{FF2B5EF4-FFF2-40B4-BE49-F238E27FC236}">
                <a16:creationId xmlns:a16="http://schemas.microsoft.com/office/drawing/2014/main" id="{8FD1D7EA-F3DB-7E36-CC44-D8FE5A20284C}"/>
              </a:ext>
            </a:extLst>
          </p:cNvPr>
          <p:cNvSpPr txBox="1">
            <a:spLocks/>
          </p:cNvSpPr>
          <p:nvPr/>
        </p:nvSpPr>
        <p:spPr>
          <a:xfrm>
            <a:off x="4065224" y="1487277"/>
            <a:ext cx="3435427" cy="51669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Ocupación promedio por rango de precios</a:t>
            </a:r>
          </a:p>
          <a:p>
            <a:r>
              <a:rPr lang="es-ES" dirty="0"/>
              <a:t>0-50        157.437500</a:t>
            </a:r>
          </a:p>
          <a:p>
            <a:r>
              <a:rPr lang="es-ES" dirty="0"/>
              <a:t>51-100      145.246377</a:t>
            </a:r>
          </a:p>
          <a:p>
            <a:r>
              <a:rPr lang="es-ES" dirty="0"/>
              <a:t>201-300     138.967273</a:t>
            </a:r>
          </a:p>
          <a:p>
            <a:r>
              <a:rPr lang="es-ES" dirty="0"/>
              <a:t>151-200     136.167614</a:t>
            </a:r>
          </a:p>
          <a:p>
            <a:r>
              <a:rPr lang="es-ES" dirty="0"/>
              <a:t>301-500     128.508716</a:t>
            </a:r>
          </a:p>
          <a:p>
            <a:r>
              <a:rPr lang="es-ES" dirty="0"/>
              <a:t>101-150     119.753357</a:t>
            </a:r>
          </a:p>
          <a:p>
            <a:r>
              <a:rPr lang="es-ES" dirty="0"/>
              <a:t>501-1000     48.000000</a:t>
            </a:r>
          </a:p>
          <a:p>
            <a:r>
              <a:rPr lang="es-ES" dirty="0"/>
              <a:t>1000+              </a:t>
            </a:r>
            <a:r>
              <a:rPr lang="es-ES" dirty="0" err="1"/>
              <a:t>NaN</a:t>
            </a:r>
            <a:endParaRPr lang="es-CO" dirty="0"/>
          </a:p>
        </p:txBody>
      </p:sp>
      <p:sp>
        <p:nvSpPr>
          <p:cNvPr id="5" name="Marcador de contenido 2">
            <a:extLst>
              <a:ext uri="{FF2B5EF4-FFF2-40B4-BE49-F238E27FC236}">
                <a16:creationId xmlns:a16="http://schemas.microsoft.com/office/drawing/2014/main" id="{9A23E175-5974-70F4-563A-F8E2F061F21B}"/>
              </a:ext>
            </a:extLst>
          </p:cNvPr>
          <p:cNvSpPr txBox="1">
            <a:spLocks/>
          </p:cNvSpPr>
          <p:nvPr/>
        </p:nvSpPr>
        <p:spPr>
          <a:xfrm>
            <a:off x="7500651" y="1244906"/>
            <a:ext cx="4430616" cy="436818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err="1"/>
              <a:t>Insights</a:t>
            </a:r>
            <a:endParaRPr lang="es-ES" b="1" dirty="0"/>
          </a:p>
          <a:p>
            <a:r>
              <a:rPr lang="es-ES" dirty="0"/>
              <a:t>Propiedades más económicas (especialmente las de rangos de 0-50 y 51-100) tienen la mejor ocupación, lo que las hace atractivas para inversionistas que buscan maximizar la ocupación en lugar de solo obtener altos ingresos por noche.</a:t>
            </a:r>
          </a:p>
          <a:p>
            <a:r>
              <a:rPr lang="es-ES" dirty="0"/>
              <a:t>Los precios promedios varían de rangos de 129 a 220, siendo las más costosas en promedio </a:t>
            </a:r>
            <a:r>
              <a:rPr lang="es-ES" dirty="0" err="1"/>
              <a:t>Venice</a:t>
            </a:r>
            <a:r>
              <a:rPr lang="es-ES" dirty="0"/>
              <a:t>, Santa </a:t>
            </a:r>
            <a:r>
              <a:rPr lang="es-ES" dirty="0" err="1"/>
              <a:t>Monica</a:t>
            </a:r>
            <a:r>
              <a:rPr lang="es-ES" dirty="0"/>
              <a:t> y West Hollywood</a:t>
            </a:r>
            <a:endParaRPr lang="es-CO" dirty="0"/>
          </a:p>
        </p:txBody>
      </p:sp>
    </p:spTree>
    <p:extLst>
      <p:ext uri="{BB962C8B-B14F-4D97-AF65-F5344CB8AC3E}">
        <p14:creationId xmlns:p14="http://schemas.microsoft.com/office/powerpoint/2010/main" val="15309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4BB32-8F9A-599C-FD9B-4B51153A76BD}"/>
              </a:ext>
            </a:extLst>
          </p:cNvPr>
          <p:cNvSpPr>
            <a:spLocks noGrp="1"/>
          </p:cNvSpPr>
          <p:nvPr>
            <p:ph type="title"/>
          </p:nvPr>
        </p:nvSpPr>
        <p:spPr>
          <a:xfrm>
            <a:off x="578385" y="134039"/>
            <a:ext cx="10668000" cy="1524000"/>
          </a:xfrm>
        </p:spPr>
        <p:txBody>
          <a:bodyPr/>
          <a:lstStyle/>
          <a:p>
            <a:r>
              <a:rPr lang="es-CO" dirty="0"/>
              <a:t>Pruebas estadísticas</a:t>
            </a:r>
          </a:p>
        </p:txBody>
      </p:sp>
      <p:sp>
        <p:nvSpPr>
          <p:cNvPr id="3" name="Marcador de contenido 2">
            <a:extLst>
              <a:ext uri="{FF2B5EF4-FFF2-40B4-BE49-F238E27FC236}">
                <a16:creationId xmlns:a16="http://schemas.microsoft.com/office/drawing/2014/main" id="{39CC6D91-1093-859A-D882-6E8E2FE134A0}"/>
              </a:ext>
            </a:extLst>
          </p:cNvPr>
          <p:cNvSpPr>
            <a:spLocks noGrp="1"/>
          </p:cNvSpPr>
          <p:nvPr>
            <p:ph idx="1"/>
          </p:nvPr>
        </p:nvSpPr>
        <p:spPr>
          <a:xfrm>
            <a:off x="578385" y="1443210"/>
            <a:ext cx="5517615" cy="5166910"/>
          </a:xfrm>
        </p:spPr>
        <p:txBody>
          <a:bodyPr>
            <a:normAutofit lnSpcReduction="10000"/>
          </a:bodyPr>
          <a:lstStyle/>
          <a:p>
            <a:r>
              <a:rPr lang="es-ES" sz="1400" b="1" dirty="0"/>
              <a:t>¿Las propiedades en barrios más caros tienen una mayor ocupación que las propiedades en barrios más económicos?</a:t>
            </a:r>
          </a:p>
          <a:p>
            <a:endParaRPr lang="es-ES" sz="1400" dirty="0"/>
          </a:p>
          <a:p>
            <a:r>
              <a:rPr lang="es-ES" sz="1400" dirty="0"/>
              <a:t>Hipótesis para la prueba estadística:</a:t>
            </a:r>
          </a:p>
          <a:p>
            <a:endParaRPr lang="es-ES" sz="1400" dirty="0"/>
          </a:p>
          <a:p>
            <a:r>
              <a:rPr lang="es-ES" sz="1400" dirty="0"/>
              <a:t>Hipótesis nula (H₀): No hay diferencia significativa en la ocupación promedio entre las propiedades en barrios caros y barrios económicos.</a:t>
            </a:r>
          </a:p>
          <a:p>
            <a:r>
              <a:rPr lang="es-ES" sz="1400" dirty="0"/>
              <a:t>Hipótesis alternativa (H₁): Las propiedades en barrios caros tienen una ocupación promedio significativamente mayor (o menor) que las propiedades en barrios económicos.</a:t>
            </a:r>
          </a:p>
          <a:p>
            <a:r>
              <a:rPr lang="es-ES" sz="1400" dirty="0"/>
              <a:t>Estadístico t: 0.24019826534824837</a:t>
            </a:r>
          </a:p>
          <a:p>
            <a:r>
              <a:rPr lang="es-ES" sz="1400" dirty="0"/>
              <a:t>Valor p: 0.8101780193335647</a:t>
            </a:r>
          </a:p>
          <a:p>
            <a:r>
              <a:rPr lang="es-ES" sz="1400" b="1" dirty="0"/>
              <a:t>No hay una diferencia significativa en la ocupación promedio entre barrios caros y barrios económicos.</a:t>
            </a:r>
            <a:endParaRPr lang="es-CO" sz="1400" b="1" dirty="0"/>
          </a:p>
        </p:txBody>
      </p:sp>
      <p:sp>
        <p:nvSpPr>
          <p:cNvPr id="4" name="Marcador de contenido 2">
            <a:extLst>
              <a:ext uri="{FF2B5EF4-FFF2-40B4-BE49-F238E27FC236}">
                <a16:creationId xmlns:a16="http://schemas.microsoft.com/office/drawing/2014/main" id="{AE62D3F4-40D4-DFB4-CB72-DF2C20BD5C6C}"/>
              </a:ext>
            </a:extLst>
          </p:cNvPr>
          <p:cNvSpPr txBox="1">
            <a:spLocks/>
          </p:cNvSpPr>
          <p:nvPr/>
        </p:nvSpPr>
        <p:spPr>
          <a:xfrm>
            <a:off x="6279615" y="1443210"/>
            <a:ext cx="5334000" cy="516691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¿Las propiedades con precios más altos tienen una menor disponibilidad (mayor ocupación) en comparación con las propiedades más económicas?</a:t>
            </a:r>
          </a:p>
          <a:p>
            <a:endParaRPr lang="es-ES" dirty="0"/>
          </a:p>
          <a:p>
            <a:r>
              <a:rPr lang="es-ES" dirty="0"/>
              <a:t>Hipótesis para la prueba estadística (basados en el precio mediano):</a:t>
            </a:r>
          </a:p>
          <a:p>
            <a:endParaRPr lang="es-ES" dirty="0"/>
          </a:p>
          <a:p>
            <a:r>
              <a:rPr lang="es-ES" dirty="0"/>
              <a:t>Hipótesis nula (H₀): No hay una diferencia significativa en la ocupación - promedio entre las propiedades caras y económicas.</a:t>
            </a:r>
          </a:p>
          <a:p>
            <a:r>
              <a:rPr lang="es-ES" dirty="0"/>
              <a:t>Hipótesis alternativa (H₁): Las propiedades más caras tienen una ocupación significativamente diferente en comparación con las propiedades más económicas.</a:t>
            </a:r>
          </a:p>
          <a:p>
            <a:r>
              <a:rPr lang="es-ES" dirty="0"/>
              <a:t>Estadístico U: 139865978.5</a:t>
            </a:r>
          </a:p>
          <a:p>
            <a:r>
              <a:rPr lang="es-ES" dirty="0"/>
              <a:t>Valor p: 0.017644847980608315</a:t>
            </a:r>
          </a:p>
          <a:p>
            <a:r>
              <a:rPr lang="es-ES" b="1" dirty="0"/>
              <a:t>Hay una diferencia significativa en la ocupación promedio entre las propiedades caras y económicas.</a:t>
            </a:r>
            <a:endParaRPr lang="es-CO" b="1" dirty="0"/>
          </a:p>
        </p:txBody>
      </p:sp>
    </p:spTree>
    <p:extLst>
      <p:ext uri="{BB962C8B-B14F-4D97-AF65-F5344CB8AC3E}">
        <p14:creationId xmlns:p14="http://schemas.microsoft.com/office/powerpoint/2010/main" val="152889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30B38-1D8B-287B-6F77-9736604C171A}"/>
              </a:ext>
            </a:extLst>
          </p:cNvPr>
          <p:cNvSpPr>
            <a:spLocks noGrp="1"/>
          </p:cNvSpPr>
          <p:nvPr>
            <p:ph type="title"/>
          </p:nvPr>
        </p:nvSpPr>
        <p:spPr>
          <a:xfrm>
            <a:off x="642651" y="192795"/>
            <a:ext cx="10668000" cy="1524000"/>
          </a:xfrm>
        </p:spPr>
        <p:txBody>
          <a:bodyPr/>
          <a:lstStyle/>
          <a:p>
            <a:r>
              <a:rPr lang="es-CO" dirty="0" err="1"/>
              <a:t>Insights</a:t>
            </a:r>
            <a:endParaRPr lang="es-CO" dirty="0"/>
          </a:p>
        </p:txBody>
      </p:sp>
      <p:sp>
        <p:nvSpPr>
          <p:cNvPr id="3" name="Marcador de contenido 2">
            <a:extLst>
              <a:ext uri="{FF2B5EF4-FFF2-40B4-BE49-F238E27FC236}">
                <a16:creationId xmlns:a16="http://schemas.microsoft.com/office/drawing/2014/main" id="{1DE3429E-06DA-9DA7-787E-FCEEA69A9A3D}"/>
              </a:ext>
            </a:extLst>
          </p:cNvPr>
          <p:cNvSpPr>
            <a:spLocks noGrp="1"/>
          </p:cNvSpPr>
          <p:nvPr>
            <p:ph idx="1"/>
          </p:nvPr>
        </p:nvSpPr>
        <p:spPr>
          <a:xfrm>
            <a:off x="176271" y="1498294"/>
            <a:ext cx="11600760" cy="5166911"/>
          </a:xfrm>
        </p:spPr>
        <p:txBody>
          <a:bodyPr>
            <a:normAutofit fontScale="55000" lnSpcReduction="20000"/>
          </a:bodyPr>
          <a:lstStyle/>
          <a:p>
            <a:r>
              <a:rPr lang="es-ES" b="1" dirty="0"/>
              <a:t>Estabilidad en la demanda: </a:t>
            </a:r>
            <a:r>
              <a:rPr lang="es-ES" dirty="0"/>
              <a:t>A pesar de la diferencia en precios de las propiedades entre vecindarios caros y económicos, la ocupación se mantiene relativamente similar, lo que sugiere una demanda estable sin importar el costo</a:t>
            </a:r>
          </a:p>
          <a:p>
            <a:r>
              <a:rPr lang="es-ES" b="1" dirty="0"/>
              <a:t>Ocupación menor en propiedades caras</a:t>
            </a:r>
          </a:p>
          <a:p>
            <a:r>
              <a:rPr lang="es-ES" b="1" dirty="0"/>
              <a:t>Precios y tipos de propiedades en vecindarios caros: </a:t>
            </a:r>
            <a:r>
              <a:rPr lang="es-ES" dirty="0"/>
              <a:t>En vecindarios como </a:t>
            </a:r>
            <a:r>
              <a:rPr lang="es-ES" dirty="0" err="1"/>
              <a:t>Venice</a:t>
            </a:r>
            <a:r>
              <a:rPr lang="es-ES" dirty="0"/>
              <a:t>, Santa </a:t>
            </a:r>
            <a:r>
              <a:rPr lang="es-ES" dirty="0" err="1"/>
              <a:t>Monica</a:t>
            </a:r>
            <a:r>
              <a:rPr lang="es-ES" dirty="0"/>
              <a:t> y Beverly </a:t>
            </a:r>
            <a:r>
              <a:rPr lang="es-ES" dirty="0" err="1"/>
              <a:t>Hills</a:t>
            </a:r>
            <a:r>
              <a:rPr lang="es-ES" dirty="0"/>
              <a:t>, los precios de las propiedades son más altos, con "</a:t>
            </a:r>
            <a:r>
              <a:rPr lang="es-ES" dirty="0" err="1"/>
              <a:t>Entire</a:t>
            </a:r>
            <a:r>
              <a:rPr lang="es-ES" dirty="0"/>
              <a:t> home" siendo el tipo de propiedad más caro. Las "</a:t>
            </a:r>
            <a:r>
              <a:rPr lang="es-ES" dirty="0" err="1"/>
              <a:t>Private</a:t>
            </a:r>
            <a:r>
              <a:rPr lang="es-ES" dirty="0"/>
              <a:t> </a:t>
            </a:r>
            <a:r>
              <a:rPr lang="es-ES" dirty="0" err="1"/>
              <a:t>rooms</a:t>
            </a:r>
            <a:r>
              <a:rPr lang="es-ES" dirty="0"/>
              <a:t>" y "</a:t>
            </a:r>
            <a:r>
              <a:rPr lang="es-ES" dirty="0" err="1"/>
              <a:t>Entire</a:t>
            </a:r>
            <a:r>
              <a:rPr lang="es-ES" dirty="0"/>
              <a:t> </a:t>
            </a:r>
            <a:r>
              <a:rPr lang="es-ES" dirty="0" err="1"/>
              <a:t>rental</a:t>
            </a:r>
            <a:r>
              <a:rPr lang="es-ES" dirty="0"/>
              <a:t> </a:t>
            </a:r>
            <a:r>
              <a:rPr lang="es-ES" dirty="0" err="1"/>
              <a:t>units</a:t>
            </a:r>
            <a:r>
              <a:rPr lang="es-ES" dirty="0"/>
              <a:t>" son opciones más económicas.</a:t>
            </a:r>
          </a:p>
          <a:p>
            <a:r>
              <a:rPr lang="es-ES" b="1" dirty="0"/>
              <a:t>Variabilidad en ocupación: </a:t>
            </a:r>
            <a:r>
              <a:rPr lang="es-ES" dirty="0" err="1"/>
              <a:t>Venice</a:t>
            </a:r>
            <a:r>
              <a:rPr lang="es-ES" dirty="0"/>
              <a:t> y Santa </a:t>
            </a:r>
            <a:r>
              <a:rPr lang="es-ES" dirty="0" err="1"/>
              <a:t>Monica</a:t>
            </a:r>
            <a:r>
              <a:rPr lang="es-ES" dirty="0"/>
              <a:t> muestran una ocupación media-alta, aunque con alta variabilidad entre tipos de propiedad. En cambio, Hollywood y Long Beach presentan una ocupación más equilibrada y menos variabilidad.</a:t>
            </a:r>
          </a:p>
          <a:p>
            <a:r>
              <a:rPr lang="es-ES" b="1" dirty="0"/>
              <a:t>Diferencias entre propiedades económicas y caras: </a:t>
            </a:r>
            <a:r>
              <a:rPr lang="es-ES" dirty="0"/>
              <a:t>Aunque los barrios caros no muestran mucha variación en la ocupación general, las propiedades individuales más caras sí tienen menos ocupación. Las propiedades económicas, especialmente en los rangos de 0-50 y 51-100, tienen mejor ocupación y son más atractivas para inversionistas que buscan maximizar la ocupación.</a:t>
            </a:r>
          </a:p>
          <a:p>
            <a:r>
              <a:rPr lang="es-ES" b="1" dirty="0"/>
              <a:t>Propiedades más deseables: </a:t>
            </a:r>
            <a:r>
              <a:rPr lang="es-ES" dirty="0" err="1"/>
              <a:t>Venice</a:t>
            </a:r>
            <a:r>
              <a:rPr lang="es-ES" dirty="0"/>
              <a:t> y Santa </a:t>
            </a:r>
            <a:r>
              <a:rPr lang="es-ES" dirty="0" err="1"/>
              <a:t>Monica</a:t>
            </a:r>
            <a:r>
              <a:rPr lang="es-ES" dirty="0"/>
              <a:t> son los vecindarios más deseables, con las propiedades en el rango de más de $51 siendo las más ocupadas.</a:t>
            </a:r>
          </a:p>
          <a:p>
            <a:r>
              <a:rPr lang="es-ES" b="1" dirty="0"/>
              <a:t>Preferencia por propiedades completas: </a:t>
            </a:r>
            <a:r>
              <a:rPr lang="es-ES" dirty="0"/>
              <a:t>Las propiedades tipo "</a:t>
            </a:r>
            <a:r>
              <a:rPr lang="es-ES" dirty="0" err="1"/>
              <a:t>Entire</a:t>
            </a:r>
            <a:r>
              <a:rPr lang="es-ES" dirty="0"/>
              <a:t> </a:t>
            </a:r>
            <a:r>
              <a:rPr lang="es-ES" dirty="0" err="1"/>
              <a:t>rental</a:t>
            </a:r>
            <a:r>
              <a:rPr lang="es-ES" dirty="0"/>
              <a:t> </a:t>
            </a:r>
            <a:r>
              <a:rPr lang="es-ES" dirty="0" err="1"/>
              <a:t>units</a:t>
            </a:r>
            <a:r>
              <a:rPr lang="es-ES" dirty="0"/>
              <a:t>" y "</a:t>
            </a:r>
            <a:r>
              <a:rPr lang="es-ES" dirty="0" err="1"/>
              <a:t>Entire</a:t>
            </a:r>
            <a:r>
              <a:rPr lang="es-ES" dirty="0"/>
              <a:t> </a:t>
            </a:r>
            <a:r>
              <a:rPr lang="es-ES" dirty="0" err="1"/>
              <a:t>homes</a:t>
            </a:r>
            <a:r>
              <a:rPr lang="es-ES" dirty="0"/>
              <a:t>" tienen consistentemente mayores niveles de ocupación, lo que indica una preferencia de los viajeros por alquilar propiedades completas, especialmente si tienen precios competitivos.</a:t>
            </a:r>
            <a:endParaRPr lang="es-CO" dirty="0"/>
          </a:p>
        </p:txBody>
      </p:sp>
    </p:spTree>
    <p:extLst>
      <p:ext uri="{BB962C8B-B14F-4D97-AF65-F5344CB8AC3E}">
        <p14:creationId xmlns:p14="http://schemas.microsoft.com/office/powerpoint/2010/main" val="3499831243"/>
      </p:ext>
    </p:extLst>
  </p:cSld>
  <p:clrMapOvr>
    <a:masterClrMapping/>
  </p:clrMapOvr>
</p:sld>
</file>

<file path=ppt/theme/theme1.xml><?xml version="1.0" encoding="utf-8"?>
<a:theme xmlns:a="http://schemas.openxmlformats.org/drawingml/2006/main" name="PebbleVTI">
  <a:themeElements>
    <a:clrScheme name="AnalogousFromRegularSeedLeftStep">
      <a:dk1>
        <a:srgbClr val="000000"/>
      </a:dk1>
      <a:lt1>
        <a:srgbClr val="FFFFFF"/>
      </a:lt1>
      <a:dk2>
        <a:srgbClr val="351E25"/>
      </a:dk2>
      <a:lt2>
        <a:srgbClr val="E2E8E6"/>
      </a:lt2>
      <a:accent1>
        <a:srgbClr val="D33D6F"/>
      </a:accent1>
      <a:accent2>
        <a:srgbClr val="C12B9B"/>
      </a:accent2>
      <a:accent3>
        <a:srgbClr val="BA3DD3"/>
      </a:accent3>
      <a:accent4>
        <a:srgbClr val="6A2BC1"/>
      </a:accent4>
      <a:accent5>
        <a:srgbClr val="3E3DD3"/>
      </a:accent5>
      <a:accent6>
        <a:srgbClr val="2B69C1"/>
      </a:accent6>
      <a:hlink>
        <a:srgbClr val="319473"/>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31</TotalTime>
  <Words>1218</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Avenir Next LT Pro</vt:lpstr>
      <vt:lpstr>Avenir Next LT Pro Light</vt:lpstr>
      <vt:lpstr>Sitka Subheading</vt:lpstr>
      <vt:lpstr>PebbleVTI</vt:lpstr>
      <vt:lpstr>Decisiones de inversión</vt:lpstr>
      <vt:lpstr>Análisis</vt:lpstr>
      <vt:lpstr>Presentación de PowerPoint</vt:lpstr>
      <vt:lpstr>Presentación de PowerPoint</vt:lpstr>
      <vt:lpstr>Presentación de PowerPoint</vt:lpstr>
      <vt:lpstr>Presentación de PowerPoint</vt:lpstr>
      <vt:lpstr>Precio y Ocupación</vt:lpstr>
      <vt:lpstr>Pruebas estadísticas</vt:lpstr>
      <vt:lpstr>Insights</vt:lpstr>
      <vt:lpstr>Conclusión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Jairo Adolfo Cespedes Plata</dc:creator>
  <cp:lastModifiedBy>Jairo Adolfo Cespedes Plata</cp:lastModifiedBy>
  <cp:revision>3</cp:revision>
  <dcterms:created xsi:type="dcterms:W3CDTF">2024-09-22T02:37:28Z</dcterms:created>
  <dcterms:modified xsi:type="dcterms:W3CDTF">2024-09-22T03:09:12Z</dcterms:modified>
</cp:coreProperties>
</file>