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9CF1B2-8054-4AA7-B6F5-6CE18C499B22}"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308970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F1B2-8054-4AA7-B6F5-6CE18C499B22}"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20645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F1B2-8054-4AA7-B6F5-6CE18C499B22}"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291331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F1B2-8054-4AA7-B6F5-6CE18C499B22}"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366052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CF1B2-8054-4AA7-B6F5-6CE18C499B22}"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105015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CF1B2-8054-4AA7-B6F5-6CE18C499B22}"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134754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CF1B2-8054-4AA7-B6F5-6CE18C499B22}"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304335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CF1B2-8054-4AA7-B6F5-6CE18C499B22}"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276490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F1B2-8054-4AA7-B6F5-6CE18C499B22}"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30642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F1B2-8054-4AA7-B6F5-6CE18C499B22}"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147528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F1B2-8054-4AA7-B6F5-6CE18C499B22}"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751A8-A4DA-47A3-9181-E48BC6D8C77E}" type="slidenum">
              <a:rPr lang="en-US" smtClean="0"/>
              <a:t>‹#›</a:t>
            </a:fld>
            <a:endParaRPr lang="en-US"/>
          </a:p>
        </p:txBody>
      </p:sp>
    </p:spTree>
    <p:extLst>
      <p:ext uri="{BB962C8B-B14F-4D97-AF65-F5344CB8AC3E}">
        <p14:creationId xmlns:p14="http://schemas.microsoft.com/office/powerpoint/2010/main" val="85476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CF1B2-8054-4AA7-B6F5-6CE18C499B22}" type="datetimeFigureOut">
              <a:rPr lang="en-US" smtClean="0"/>
              <a:t>11/12/2020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751A8-A4DA-47A3-9181-E48BC6D8C77E}" type="slidenum">
              <a:rPr lang="en-US" smtClean="0"/>
              <a:t>‹#›</a:t>
            </a:fld>
            <a:endParaRPr lang="en-US"/>
          </a:p>
        </p:txBody>
      </p:sp>
    </p:spTree>
    <p:extLst>
      <p:ext uri="{BB962C8B-B14F-4D97-AF65-F5344CB8AC3E}">
        <p14:creationId xmlns:p14="http://schemas.microsoft.com/office/powerpoint/2010/main" val="34967679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382D-85B2-4488-A4F7-B3FF340ED24A}"/>
              </a:ext>
            </a:extLst>
          </p:cNvPr>
          <p:cNvSpPr>
            <a:spLocks noGrp="1"/>
          </p:cNvSpPr>
          <p:nvPr>
            <p:ph type="ctrTitle"/>
          </p:nvPr>
        </p:nvSpPr>
        <p:spPr/>
        <p:txBody>
          <a:bodyPr/>
          <a:lstStyle/>
          <a:p>
            <a:r>
              <a:rPr lang="en-US" dirty="0">
                <a:solidFill>
                  <a:srgbClr val="FFC000"/>
                </a:solidFill>
              </a:rPr>
              <a:t>Retail Analysis in Berlin</a:t>
            </a:r>
          </a:p>
        </p:txBody>
      </p:sp>
      <p:sp>
        <p:nvSpPr>
          <p:cNvPr id="3" name="Subtitle 2">
            <a:extLst>
              <a:ext uri="{FF2B5EF4-FFF2-40B4-BE49-F238E27FC236}">
                <a16:creationId xmlns:a16="http://schemas.microsoft.com/office/drawing/2014/main" id="{EA7DD77B-5339-4DDF-8D65-62626A3977CF}"/>
              </a:ext>
            </a:extLst>
          </p:cNvPr>
          <p:cNvSpPr>
            <a:spLocks noGrp="1"/>
          </p:cNvSpPr>
          <p:nvPr>
            <p:ph type="subTitle" idx="1"/>
          </p:nvPr>
        </p:nvSpPr>
        <p:spPr/>
        <p:txBody>
          <a:bodyPr/>
          <a:lstStyle/>
          <a:p>
            <a:r>
              <a:rPr lang="en-US" dirty="0"/>
              <a:t>Juan Acevedo</a:t>
            </a:r>
          </a:p>
        </p:txBody>
      </p:sp>
    </p:spTree>
    <p:extLst>
      <p:ext uri="{BB962C8B-B14F-4D97-AF65-F5344CB8AC3E}">
        <p14:creationId xmlns:p14="http://schemas.microsoft.com/office/powerpoint/2010/main" val="167755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82CB-D7DA-43EF-9E7C-80F71104C5A0}"/>
              </a:ext>
            </a:extLst>
          </p:cNvPr>
          <p:cNvSpPr>
            <a:spLocks noGrp="1"/>
          </p:cNvSpPr>
          <p:nvPr>
            <p:ph type="title"/>
          </p:nvPr>
        </p:nvSpPr>
        <p:spPr/>
        <p:txBody>
          <a:bodyPr/>
          <a:lstStyle/>
          <a:p>
            <a:r>
              <a:rPr lang="en-US" dirty="0">
                <a:solidFill>
                  <a:srgbClr val="FFC000"/>
                </a:solidFill>
              </a:rPr>
              <a:t>Introduction</a:t>
            </a:r>
          </a:p>
        </p:txBody>
      </p:sp>
      <p:sp>
        <p:nvSpPr>
          <p:cNvPr id="3" name="Content Placeholder 2">
            <a:extLst>
              <a:ext uri="{FF2B5EF4-FFF2-40B4-BE49-F238E27FC236}">
                <a16:creationId xmlns:a16="http://schemas.microsoft.com/office/drawing/2014/main" id="{34CB1581-319A-45F0-889A-166F9983AFE6}"/>
              </a:ext>
            </a:extLst>
          </p:cNvPr>
          <p:cNvSpPr>
            <a:spLocks noGrp="1"/>
          </p:cNvSpPr>
          <p:nvPr>
            <p:ph idx="1"/>
          </p:nvPr>
        </p:nvSpPr>
        <p:spPr/>
        <p:txBody>
          <a:bodyPr>
            <a:normAutofit/>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Data could contribute to determining which borough is oversaturated by competitors and which one needs more convenience stores. Based on the number of residents in each borough and the number of grocery stores, it could be possible to determine where retailers can open a new store. Consequently, this project aims to determine where retailers can open new stores in the city of Berlin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19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07BF-6669-4B4E-A62B-2439A0F25038}"/>
              </a:ext>
            </a:extLst>
          </p:cNvPr>
          <p:cNvSpPr>
            <a:spLocks noGrp="1"/>
          </p:cNvSpPr>
          <p:nvPr>
            <p:ph type="title"/>
          </p:nvPr>
        </p:nvSpPr>
        <p:spPr/>
        <p:txBody>
          <a:bodyPr/>
          <a:lstStyle/>
          <a:p>
            <a:r>
              <a:rPr lang="en-US" dirty="0">
                <a:solidFill>
                  <a:srgbClr val="FFC000"/>
                </a:solidFill>
              </a:rPr>
              <a:t>Objectives</a:t>
            </a:r>
          </a:p>
        </p:txBody>
      </p:sp>
      <p:sp>
        <p:nvSpPr>
          <p:cNvPr id="3" name="Content Placeholder 2">
            <a:extLst>
              <a:ext uri="{FF2B5EF4-FFF2-40B4-BE49-F238E27FC236}">
                <a16:creationId xmlns:a16="http://schemas.microsoft.com/office/drawing/2014/main" id="{15DCD77F-EC36-4D85-B4AE-DC57B29C737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Cluster retail branches using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Kmean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Identify the most popular retailer in the city of Berlin</a:t>
            </a:r>
          </a:p>
          <a:p>
            <a:pPr marL="342900" lvl="0" indent="-342900">
              <a:lnSpc>
                <a:spcPct val="107000"/>
              </a:lnSpc>
              <a:spcAft>
                <a:spcPts val="800"/>
              </a:spcAft>
              <a:buFont typeface="Symbol" panose="05050102010706020507" pitchFamily="18"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Identify zones very competition is low and new stores can be open</a:t>
            </a:r>
          </a:p>
          <a:p>
            <a:pPr marL="0" indent="0">
              <a:buNone/>
            </a:pPr>
            <a:endParaRPr lang="en-US" dirty="0"/>
          </a:p>
        </p:txBody>
      </p:sp>
    </p:spTree>
    <p:extLst>
      <p:ext uri="{BB962C8B-B14F-4D97-AF65-F5344CB8AC3E}">
        <p14:creationId xmlns:p14="http://schemas.microsoft.com/office/powerpoint/2010/main" val="409365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20ED-42D0-4B39-B7B7-7C888ADC8FAD}"/>
              </a:ext>
            </a:extLst>
          </p:cNvPr>
          <p:cNvSpPr>
            <a:spLocks noGrp="1"/>
          </p:cNvSpPr>
          <p:nvPr>
            <p:ph type="title"/>
          </p:nvPr>
        </p:nvSpPr>
        <p:spPr/>
        <p:txBody>
          <a:bodyPr/>
          <a:lstStyle/>
          <a:p>
            <a:r>
              <a:rPr lang="en-US" b="1" dirty="0">
                <a:solidFill>
                  <a:srgbClr val="FFC000"/>
                </a:solidFill>
              </a:rPr>
              <a:t>Methodology</a:t>
            </a:r>
          </a:p>
        </p:txBody>
      </p:sp>
      <p:sp>
        <p:nvSpPr>
          <p:cNvPr id="3" name="Content Placeholder 2">
            <a:extLst>
              <a:ext uri="{FF2B5EF4-FFF2-40B4-BE49-F238E27FC236}">
                <a16:creationId xmlns:a16="http://schemas.microsoft.com/office/drawing/2014/main" id="{327A880E-61A0-4233-95CB-CB078671AF5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accomplish the proposed objectives, data from Wikipedia was used to identify all boroughs and their population in the city of Berlin. This data was stored in an excel file and then imported, cleaned, saved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df_berlin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using pandas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ArcGis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boroughs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df_Berlin</a:t>
            </a:r>
            <a:r>
              <a:rPr lang="en-US" sz="1800" dirty="0">
                <a:effectLst/>
                <a:latin typeface="Calibri" panose="020F0502020204030204" pitchFamily="34" charset="0"/>
                <a:ea typeface="Calibri" panose="020F0502020204030204" pitchFamily="34" charset="0"/>
                <a:cs typeface="Times New Roman" panose="02020603050405020304" pitchFamily="18" charset="0"/>
              </a:rPr>
              <a:t> were used to obtain their coordinates and saved in a new data frame. </a:t>
            </a:r>
            <a:r>
              <a:rPr lang="en-US" sz="1800" dirty="0">
                <a:effectLst/>
                <a:latin typeface="Helvetica" panose="020B0604020202020204" pitchFamily="34" charset="0"/>
                <a:ea typeface="Calibri" panose="020F0502020204030204" pitchFamily="34" charset="0"/>
                <a:cs typeface="Times New Roman" panose="02020603050405020304" pitchFamily="18" charset="0"/>
              </a:rPr>
              <a:t>Next, the coordinates were merged with </a:t>
            </a:r>
            <a:r>
              <a:rPr lang="en-US" sz="1800" dirty="0" err="1">
                <a:effectLst/>
                <a:latin typeface="Helvetica" panose="020B0604020202020204" pitchFamily="34" charset="0"/>
                <a:ea typeface="Calibri" panose="020F0502020204030204" pitchFamily="34" charset="0"/>
                <a:cs typeface="Times New Roman" panose="02020603050405020304" pitchFamily="18" charset="0"/>
              </a:rPr>
              <a:t>df_berlin</a:t>
            </a:r>
            <a:r>
              <a:rPr lang="en-US" sz="1800" dirty="0">
                <a:effectLst/>
                <a:latin typeface="Helvetica" panose="020B0604020202020204" pitchFamily="34" charset="0"/>
                <a:ea typeface="Calibri" panose="020F0502020204030204" pitchFamily="34" charset="0"/>
                <a:cs typeface="Times New Roman" panose="02020603050405020304" pitchFamily="18" charset="0"/>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 panose="020B0604020202020204" pitchFamily="34" charset="0"/>
                <a:ea typeface="Calibri" panose="020F0502020204030204" pitchFamily="34" charset="0"/>
                <a:cs typeface="Times New Roman" panose="02020603050405020304" pitchFamily="18" charset="0"/>
              </a:rPr>
              <a:t>The next step was to obtain the list of supermarkets from Foursquare's API, using category id supermarkets as a filter. The list was then processed to identify the most common supermarket per Neighborhood (figure 3) and then cluster using </a:t>
            </a:r>
            <a:r>
              <a:rPr lang="en-US" sz="1800" dirty="0" err="1">
                <a:effectLst/>
                <a:latin typeface="Helvetica" panose="020B0604020202020204" pitchFamily="34" charset="0"/>
                <a:ea typeface="Calibri" panose="020F0502020204030204" pitchFamily="34" charset="0"/>
                <a:cs typeface="Times New Roman" panose="02020603050405020304" pitchFamily="18" charset="0"/>
              </a:rPr>
              <a:t>Kmean</a:t>
            </a:r>
            <a:r>
              <a:rPr lang="en-US" sz="1800" dirty="0">
                <a:effectLst/>
                <a:latin typeface="Helvetica" panose="020B0604020202020204" pitchFamily="34" charset="0"/>
                <a:ea typeface="Calibri" panose="020F0502020204030204" pitchFamily="34" charset="0"/>
                <a:cs typeface="Times New Roman" panose="02020603050405020304" pitchFamily="18" charset="0"/>
              </a:rPr>
              <a:t> into 5 clusters to identify similarities inside the 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Moreover, Foursquare's data was used to establish the most popular supermarket per quarter and then displayed using Folium.  Similarly, using the demographic data from Wikipedia, it was possible to calculate the number of clients per store in each quarter</a:t>
            </a:r>
            <a:endParaRPr lang="en-US" dirty="0"/>
          </a:p>
        </p:txBody>
      </p:sp>
    </p:spTree>
    <p:extLst>
      <p:ext uri="{BB962C8B-B14F-4D97-AF65-F5344CB8AC3E}">
        <p14:creationId xmlns:p14="http://schemas.microsoft.com/office/powerpoint/2010/main" val="85448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5D17-A18A-4E42-9B7E-A9455C8DB026}"/>
              </a:ext>
            </a:extLst>
          </p:cNvPr>
          <p:cNvSpPr>
            <a:spLocks noGrp="1"/>
          </p:cNvSpPr>
          <p:nvPr>
            <p:ph type="title"/>
          </p:nvPr>
        </p:nvSpPr>
        <p:spPr/>
        <p:txBody>
          <a:bodyPr/>
          <a:lstStyle/>
          <a:p>
            <a:r>
              <a:rPr lang="en-US" b="1" dirty="0">
                <a:solidFill>
                  <a:srgbClr val="FFC000"/>
                </a:solidFill>
              </a:rPr>
              <a:t>Results</a:t>
            </a:r>
          </a:p>
        </p:txBody>
      </p:sp>
      <p:pic>
        <p:nvPicPr>
          <p:cNvPr id="4" name="Picture 3">
            <a:extLst>
              <a:ext uri="{FF2B5EF4-FFF2-40B4-BE49-F238E27FC236}">
                <a16:creationId xmlns:a16="http://schemas.microsoft.com/office/drawing/2014/main" id="{771E5427-6EA7-4967-846E-38250EF1EC5D}"/>
              </a:ext>
            </a:extLst>
          </p:cNvPr>
          <p:cNvPicPr/>
          <p:nvPr/>
        </p:nvPicPr>
        <p:blipFill rotWithShape="1">
          <a:blip r:embed="rId2"/>
          <a:srcRect l="18244" r="20316"/>
          <a:stretch/>
        </p:blipFill>
        <p:spPr>
          <a:xfrm>
            <a:off x="991417" y="1690688"/>
            <a:ext cx="6337851" cy="4925280"/>
          </a:xfrm>
          <a:prstGeom prst="rect">
            <a:avLst/>
          </a:prstGeom>
        </p:spPr>
      </p:pic>
      <p:sp>
        <p:nvSpPr>
          <p:cNvPr id="5" name="TextBox 4">
            <a:extLst>
              <a:ext uri="{FF2B5EF4-FFF2-40B4-BE49-F238E27FC236}">
                <a16:creationId xmlns:a16="http://schemas.microsoft.com/office/drawing/2014/main" id="{873BE817-1C2E-43AF-A342-DD660DF023C7}"/>
              </a:ext>
            </a:extLst>
          </p:cNvPr>
          <p:cNvSpPr txBox="1"/>
          <p:nvPr/>
        </p:nvSpPr>
        <p:spPr>
          <a:xfrm>
            <a:off x="838200" y="1321356"/>
            <a:ext cx="1982017" cy="369332"/>
          </a:xfrm>
          <a:prstGeom prst="rect">
            <a:avLst/>
          </a:prstGeom>
          <a:noFill/>
        </p:spPr>
        <p:txBody>
          <a:bodyPr wrap="none" rtlCol="0">
            <a:spAutoFit/>
          </a:bodyPr>
          <a:lstStyle/>
          <a:p>
            <a:r>
              <a:rPr lang="en-US" dirty="0"/>
              <a:t>Cluster distribution</a:t>
            </a:r>
          </a:p>
        </p:txBody>
      </p:sp>
      <p:sp>
        <p:nvSpPr>
          <p:cNvPr id="7" name="TextBox 6">
            <a:extLst>
              <a:ext uri="{FF2B5EF4-FFF2-40B4-BE49-F238E27FC236}">
                <a16:creationId xmlns:a16="http://schemas.microsoft.com/office/drawing/2014/main" id="{24FFC397-D284-43C5-984A-E5394AA59408}"/>
              </a:ext>
            </a:extLst>
          </p:cNvPr>
          <p:cNvSpPr txBox="1"/>
          <p:nvPr/>
        </p:nvSpPr>
        <p:spPr>
          <a:xfrm>
            <a:off x="7625861" y="1690688"/>
            <a:ext cx="3727939" cy="2585323"/>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common cluster is blue and green around the city center, while outside the city center cluster red, orange and Purple are more common. The map indicates that retailers' distribution in the city center is similar and varies on the edges of the city. </a:t>
            </a:r>
          </a:p>
          <a:p>
            <a:endParaRPr lang="en-US" dirty="0"/>
          </a:p>
        </p:txBody>
      </p:sp>
      <p:sp>
        <p:nvSpPr>
          <p:cNvPr id="9" name="TextBox 8">
            <a:extLst>
              <a:ext uri="{FF2B5EF4-FFF2-40B4-BE49-F238E27FC236}">
                <a16:creationId xmlns:a16="http://schemas.microsoft.com/office/drawing/2014/main" id="{6BD0A050-51AC-4C0C-A2DD-0BB866760FC4}"/>
              </a:ext>
            </a:extLst>
          </p:cNvPr>
          <p:cNvSpPr txBox="1"/>
          <p:nvPr/>
        </p:nvSpPr>
        <p:spPr>
          <a:xfrm>
            <a:off x="2665369" y="4641974"/>
            <a:ext cx="1062570" cy="369332"/>
          </a:xfrm>
          <a:prstGeom prst="rect">
            <a:avLst/>
          </a:prstGeom>
          <a:solidFill>
            <a:schemeClr val="tx1"/>
          </a:solidFill>
        </p:spPr>
        <p:txBody>
          <a:bodyPr wrap="square" rtlCol="0">
            <a:spAutoFit/>
          </a:bodyPr>
          <a:lstStyle/>
          <a:p>
            <a:pPr algn="ctr"/>
            <a:r>
              <a:rPr lang="en-US" b="1" dirty="0">
                <a:solidFill>
                  <a:srgbClr val="0070C0"/>
                </a:solidFill>
              </a:rPr>
              <a:t>Cluster 2</a:t>
            </a:r>
          </a:p>
        </p:txBody>
      </p:sp>
      <p:sp>
        <p:nvSpPr>
          <p:cNvPr id="11" name="TextBox 10">
            <a:extLst>
              <a:ext uri="{FF2B5EF4-FFF2-40B4-BE49-F238E27FC236}">
                <a16:creationId xmlns:a16="http://schemas.microsoft.com/office/drawing/2014/main" id="{93245A7B-9BA5-49B0-816F-59AD09CAE7C0}"/>
              </a:ext>
            </a:extLst>
          </p:cNvPr>
          <p:cNvSpPr txBox="1"/>
          <p:nvPr/>
        </p:nvSpPr>
        <p:spPr>
          <a:xfrm>
            <a:off x="4160342" y="3614819"/>
            <a:ext cx="1062570" cy="369332"/>
          </a:xfrm>
          <a:prstGeom prst="rect">
            <a:avLst/>
          </a:prstGeom>
          <a:solidFill>
            <a:schemeClr val="tx1"/>
          </a:solidFill>
        </p:spPr>
        <p:txBody>
          <a:bodyPr wrap="square" rtlCol="0">
            <a:spAutoFit/>
          </a:bodyPr>
          <a:lstStyle/>
          <a:p>
            <a:pPr algn="ctr"/>
            <a:r>
              <a:rPr lang="en-US" b="1" dirty="0">
                <a:solidFill>
                  <a:schemeClr val="accent1">
                    <a:lumMod val="75000"/>
                  </a:schemeClr>
                </a:solidFill>
              </a:rPr>
              <a:t>Cluster 3</a:t>
            </a:r>
          </a:p>
        </p:txBody>
      </p:sp>
      <p:sp>
        <p:nvSpPr>
          <p:cNvPr id="13" name="TextBox 12">
            <a:extLst>
              <a:ext uri="{FF2B5EF4-FFF2-40B4-BE49-F238E27FC236}">
                <a16:creationId xmlns:a16="http://schemas.microsoft.com/office/drawing/2014/main" id="{E35A4D27-08A7-4147-A136-1559791A6B48}"/>
              </a:ext>
            </a:extLst>
          </p:cNvPr>
          <p:cNvSpPr txBox="1"/>
          <p:nvPr/>
        </p:nvSpPr>
        <p:spPr>
          <a:xfrm>
            <a:off x="5771985" y="2831585"/>
            <a:ext cx="1062570" cy="369332"/>
          </a:xfrm>
          <a:prstGeom prst="rect">
            <a:avLst/>
          </a:prstGeom>
          <a:solidFill>
            <a:schemeClr val="tx1"/>
          </a:solidFill>
        </p:spPr>
        <p:txBody>
          <a:bodyPr wrap="square" rtlCol="0">
            <a:spAutoFit/>
          </a:bodyPr>
          <a:lstStyle/>
          <a:p>
            <a:pPr algn="ctr"/>
            <a:r>
              <a:rPr lang="en-US" b="1" dirty="0">
                <a:solidFill>
                  <a:srgbClr val="FF0000"/>
                </a:solidFill>
              </a:rPr>
              <a:t>Cluster 0</a:t>
            </a:r>
          </a:p>
        </p:txBody>
      </p:sp>
      <p:sp>
        <p:nvSpPr>
          <p:cNvPr id="15" name="TextBox 14">
            <a:extLst>
              <a:ext uri="{FF2B5EF4-FFF2-40B4-BE49-F238E27FC236}">
                <a16:creationId xmlns:a16="http://schemas.microsoft.com/office/drawing/2014/main" id="{D943B602-CE5E-4F16-A40D-9292E504705B}"/>
              </a:ext>
            </a:extLst>
          </p:cNvPr>
          <p:cNvSpPr txBox="1"/>
          <p:nvPr/>
        </p:nvSpPr>
        <p:spPr>
          <a:xfrm>
            <a:off x="4160342" y="1875354"/>
            <a:ext cx="1062570" cy="369332"/>
          </a:xfrm>
          <a:prstGeom prst="rect">
            <a:avLst/>
          </a:prstGeom>
          <a:solidFill>
            <a:schemeClr val="tx1"/>
          </a:solidFill>
        </p:spPr>
        <p:txBody>
          <a:bodyPr wrap="square" rtlCol="0">
            <a:spAutoFit/>
          </a:bodyPr>
          <a:lstStyle/>
          <a:p>
            <a:pPr algn="ctr"/>
            <a:r>
              <a:rPr lang="en-US" b="1" dirty="0">
                <a:solidFill>
                  <a:srgbClr val="FFC000"/>
                </a:solidFill>
              </a:rPr>
              <a:t>Cluster 4</a:t>
            </a:r>
          </a:p>
        </p:txBody>
      </p:sp>
      <p:sp>
        <p:nvSpPr>
          <p:cNvPr id="17" name="TextBox 16">
            <a:extLst>
              <a:ext uri="{FF2B5EF4-FFF2-40B4-BE49-F238E27FC236}">
                <a16:creationId xmlns:a16="http://schemas.microsoft.com/office/drawing/2014/main" id="{7821DFA4-C5E4-47B6-80EF-CDCCBCDA27C1}"/>
              </a:ext>
            </a:extLst>
          </p:cNvPr>
          <p:cNvSpPr txBox="1"/>
          <p:nvPr/>
        </p:nvSpPr>
        <p:spPr>
          <a:xfrm>
            <a:off x="5771985" y="5924505"/>
            <a:ext cx="1062570" cy="369332"/>
          </a:xfrm>
          <a:prstGeom prst="rect">
            <a:avLst/>
          </a:prstGeom>
          <a:solidFill>
            <a:schemeClr val="tx1"/>
          </a:solidFill>
        </p:spPr>
        <p:txBody>
          <a:bodyPr wrap="square" rtlCol="0">
            <a:spAutoFit/>
          </a:bodyPr>
          <a:lstStyle/>
          <a:p>
            <a:pPr algn="ctr"/>
            <a:r>
              <a:rPr lang="en-US" b="1" dirty="0">
                <a:solidFill>
                  <a:srgbClr val="7030A0"/>
                </a:solidFill>
              </a:rPr>
              <a:t>Cluster 1</a:t>
            </a:r>
          </a:p>
        </p:txBody>
      </p:sp>
      <p:sp>
        <p:nvSpPr>
          <p:cNvPr id="19" name="TextBox 18">
            <a:extLst>
              <a:ext uri="{FF2B5EF4-FFF2-40B4-BE49-F238E27FC236}">
                <a16:creationId xmlns:a16="http://schemas.microsoft.com/office/drawing/2014/main" id="{28D45C88-349E-415C-A44A-F7A76B4B169A}"/>
              </a:ext>
            </a:extLst>
          </p:cNvPr>
          <p:cNvSpPr txBox="1"/>
          <p:nvPr/>
        </p:nvSpPr>
        <p:spPr>
          <a:xfrm>
            <a:off x="460132" y="2875981"/>
            <a:ext cx="1062570" cy="369332"/>
          </a:xfrm>
          <a:prstGeom prst="rect">
            <a:avLst/>
          </a:prstGeom>
          <a:solidFill>
            <a:schemeClr val="tx1"/>
          </a:solidFill>
        </p:spPr>
        <p:txBody>
          <a:bodyPr wrap="square" rtlCol="0">
            <a:spAutoFit/>
          </a:bodyPr>
          <a:lstStyle/>
          <a:p>
            <a:pPr algn="ctr"/>
            <a:r>
              <a:rPr lang="en-US" b="1" dirty="0">
                <a:solidFill>
                  <a:srgbClr val="FF0000"/>
                </a:solidFill>
              </a:rPr>
              <a:t>Cluster 0</a:t>
            </a:r>
          </a:p>
        </p:txBody>
      </p:sp>
      <p:sp>
        <p:nvSpPr>
          <p:cNvPr id="23" name="TextBox 22">
            <a:extLst>
              <a:ext uri="{FF2B5EF4-FFF2-40B4-BE49-F238E27FC236}">
                <a16:creationId xmlns:a16="http://schemas.microsoft.com/office/drawing/2014/main" id="{547AF628-5B23-4744-894F-C0BEEAE76FCD}"/>
              </a:ext>
            </a:extLst>
          </p:cNvPr>
          <p:cNvSpPr txBox="1"/>
          <p:nvPr/>
        </p:nvSpPr>
        <p:spPr>
          <a:xfrm>
            <a:off x="306915" y="4570876"/>
            <a:ext cx="1062570" cy="369332"/>
          </a:xfrm>
          <a:prstGeom prst="rect">
            <a:avLst/>
          </a:prstGeom>
          <a:solidFill>
            <a:schemeClr val="tx1"/>
          </a:solidFill>
        </p:spPr>
        <p:txBody>
          <a:bodyPr wrap="square" rtlCol="0">
            <a:spAutoFit/>
          </a:bodyPr>
          <a:lstStyle/>
          <a:p>
            <a:pPr algn="ctr"/>
            <a:r>
              <a:rPr lang="en-US" b="1" dirty="0">
                <a:solidFill>
                  <a:srgbClr val="7030A0"/>
                </a:solidFill>
              </a:rPr>
              <a:t>Cluster 1</a:t>
            </a:r>
          </a:p>
        </p:txBody>
      </p:sp>
    </p:spTree>
    <p:extLst>
      <p:ext uri="{BB962C8B-B14F-4D97-AF65-F5344CB8AC3E}">
        <p14:creationId xmlns:p14="http://schemas.microsoft.com/office/powerpoint/2010/main" val="8572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5D17-A18A-4E42-9B7E-A9455C8DB026}"/>
              </a:ext>
            </a:extLst>
          </p:cNvPr>
          <p:cNvSpPr>
            <a:spLocks noGrp="1"/>
          </p:cNvSpPr>
          <p:nvPr>
            <p:ph type="title"/>
          </p:nvPr>
        </p:nvSpPr>
        <p:spPr/>
        <p:txBody>
          <a:bodyPr/>
          <a:lstStyle/>
          <a:p>
            <a:r>
              <a:rPr lang="en-US" b="1" dirty="0">
                <a:solidFill>
                  <a:srgbClr val="FFC000"/>
                </a:solidFill>
              </a:rPr>
              <a:t>Results</a:t>
            </a:r>
          </a:p>
        </p:txBody>
      </p:sp>
      <p:sp>
        <p:nvSpPr>
          <p:cNvPr id="5" name="TextBox 4">
            <a:extLst>
              <a:ext uri="{FF2B5EF4-FFF2-40B4-BE49-F238E27FC236}">
                <a16:creationId xmlns:a16="http://schemas.microsoft.com/office/drawing/2014/main" id="{873BE817-1C2E-43AF-A342-DD660DF023C7}"/>
              </a:ext>
            </a:extLst>
          </p:cNvPr>
          <p:cNvSpPr txBox="1"/>
          <p:nvPr/>
        </p:nvSpPr>
        <p:spPr>
          <a:xfrm>
            <a:off x="838200" y="1321356"/>
            <a:ext cx="1982017" cy="369332"/>
          </a:xfrm>
          <a:prstGeom prst="rect">
            <a:avLst/>
          </a:prstGeom>
          <a:noFill/>
        </p:spPr>
        <p:txBody>
          <a:bodyPr wrap="none" rtlCol="0">
            <a:spAutoFit/>
          </a:bodyPr>
          <a:lstStyle/>
          <a:p>
            <a:r>
              <a:rPr lang="en-US" dirty="0"/>
              <a:t>Cluster distribution</a:t>
            </a:r>
          </a:p>
        </p:txBody>
      </p:sp>
      <p:sp>
        <p:nvSpPr>
          <p:cNvPr id="7" name="TextBox 6">
            <a:extLst>
              <a:ext uri="{FF2B5EF4-FFF2-40B4-BE49-F238E27FC236}">
                <a16:creationId xmlns:a16="http://schemas.microsoft.com/office/drawing/2014/main" id="{24FFC397-D284-43C5-984A-E5394AA59408}"/>
              </a:ext>
            </a:extLst>
          </p:cNvPr>
          <p:cNvSpPr txBox="1"/>
          <p:nvPr/>
        </p:nvSpPr>
        <p:spPr>
          <a:xfrm>
            <a:off x="7366781" y="2392287"/>
            <a:ext cx="3727939" cy="2849050"/>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following maps illustrate the most common retail per quarter by color. The distribution of colors was assigned as follows: </a:t>
            </a:r>
          </a:p>
          <a:p>
            <a:pPr>
              <a:lnSpc>
                <a:spcPct val="107000"/>
              </a:lnSpc>
              <a:spcAft>
                <a:spcPts val="800"/>
              </a:spcAft>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 Lidl,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 Aldi,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Rewe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Yellow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Edeka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bg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Grey</a:t>
            </a:r>
            <a:r>
              <a:rPr lang="en-US" sz="1800" dirty="0">
                <a:effectLst/>
                <a:latin typeface="Calibri" panose="020F0502020204030204" pitchFamily="34" charset="0"/>
                <a:ea typeface="Calibri" panose="020F0502020204030204" pitchFamily="34" charset="0"/>
                <a:cs typeface="Times New Roman" panose="02020603050405020304" pitchFamily="18" charset="0"/>
              </a:rPr>
              <a:t> = others. </a:t>
            </a:r>
          </a:p>
        </p:txBody>
      </p:sp>
      <p:pic>
        <p:nvPicPr>
          <p:cNvPr id="8" name="Picture 7">
            <a:extLst>
              <a:ext uri="{FF2B5EF4-FFF2-40B4-BE49-F238E27FC236}">
                <a16:creationId xmlns:a16="http://schemas.microsoft.com/office/drawing/2014/main" id="{3A7D3EEA-E6FE-4A24-8A0E-85A98AAB804D}"/>
              </a:ext>
            </a:extLst>
          </p:cNvPr>
          <p:cNvPicPr/>
          <p:nvPr/>
        </p:nvPicPr>
        <p:blipFill rotWithShape="1">
          <a:blip r:embed="rId2"/>
          <a:srcRect l="11443" r="20169"/>
          <a:stretch/>
        </p:blipFill>
        <p:spPr>
          <a:xfrm>
            <a:off x="1097280" y="1690688"/>
            <a:ext cx="5416062" cy="5061804"/>
          </a:xfrm>
          <a:prstGeom prst="rect">
            <a:avLst/>
          </a:prstGeom>
        </p:spPr>
      </p:pic>
      <p:sp>
        <p:nvSpPr>
          <p:cNvPr id="3" name="Arrow: Right 2">
            <a:extLst>
              <a:ext uri="{FF2B5EF4-FFF2-40B4-BE49-F238E27FC236}">
                <a16:creationId xmlns:a16="http://schemas.microsoft.com/office/drawing/2014/main" id="{0536DE88-24B1-47DC-B9C1-EA203A036BD6}"/>
              </a:ext>
            </a:extLst>
          </p:cNvPr>
          <p:cNvSpPr/>
          <p:nvPr/>
        </p:nvSpPr>
        <p:spPr>
          <a:xfrm rot="16200000">
            <a:off x="3169490" y="5345595"/>
            <a:ext cx="1040462" cy="23118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DD17E7B-51D9-4332-934A-1BE766C35ABD}"/>
              </a:ext>
            </a:extLst>
          </p:cNvPr>
          <p:cNvSpPr/>
          <p:nvPr/>
        </p:nvSpPr>
        <p:spPr>
          <a:xfrm rot="8855519">
            <a:off x="5074613" y="3200230"/>
            <a:ext cx="1040462" cy="23118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BBE59CE-239B-4F99-90CD-38E375F558CC}"/>
              </a:ext>
            </a:extLst>
          </p:cNvPr>
          <p:cNvSpPr/>
          <p:nvPr/>
        </p:nvSpPr>
        <p:spPr>
          <a:xfrm rot="12854046">
            <a:off x="4903455" y="5439955"/>
            <a:ext cx="1040462" cy="23118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C83CAE2F-B4BC-4ABE-A158-460F77546AFB}"/>
              </a:ext>
            </a:extLst>
          </p:cNvPr>
          <p:cNvSpPr/>
          <p:nvPr/>
        </p:nvSpPr>
        <p:spPr>
          <a:xfrm rot="18107646">
            <a:off x="1778898" y="5628817"/>
            <a:ext cx="1040462" cy="23118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1674872-262C-423F-967B-3BDF2A8F2F6D}"/>
              </a:ext>
            </a:extLst>
          </p:cNvPr>
          <p:cNvSpPr txBox="1"/>
          <p:nvPr/>
        </p:nvSpPr>
        <p:spPr>
          <a:xfrm>
            <a:off x="5429033" y="2570085"/>
            <a:ext cx="979559" cy="369332"/>
          </a:xfrm>
          <a:prstGeom prst="rect">
            <a:avLst/>
          </a:prstGeom>
          <a:solidFill>
            <a:schemeClr val="tx1"/>
          </a:solidFill>
        </p:spPr>
        <p:txBody>
          <a:bodyPr wrap="square" rtlCol="0">
            <a:spAutoFit/>
          </a:bodyPr>
          <a:lstStyle/>
          <a:p>
            <a:pPr algn="ctr"/>
            <a:r>
              <a:rPr lang="en-US" b="1" dirty="0" err="1">
                <a:solidFill>
                  <a:srgbClr val="FF0000"/>
                </a:solidFill>
              </a:rPr>
              <a:t>Rewe</a:t>
            </a:r>
            <a:endParaRPr lang="en-US" b="1" dirty="0">
              <a:solidFill>
                <a:srgbClr val="FF0000"/>
              </a:solidFill>
            </a:endParaRPr>
          </a:p>
        </p:txBody>
      </p:sp>
      <p:sp>
        <p:nvSpPr>
          <p:cNvPr id="19" name="TextBox 18">
            <a:extLst>
              <a:ext uri="{FF2B5EF4-FFF2-40B4-BE49-F238E27FC236}">
                <a16:creationId xmlns:a16="http://schemas.microsoft.com/office/drawing/2014/main" id="{D74F3FF8-3F48-49C6-AE8F-688B3CE6DF0B}"/>
              </a:ext>
            </a:extLst>
          </p:cNvPr>
          <p:cNvSpPr txBox="1"/>
          <p:nvPr/>
        </p:nvSpPr>
        <p:spPr>
          <a:xfrm>
            <a:off x="3199941" y="6062811"/>
            <a:ext cx="979559" cy="369332"/>
          </a:xfrm>
          <a:prstGeom prst="rect">
            <a:avLst/>
          </a:prstGeom>
          <a:solidFill>
            <a:schemeClr val="tx1"/>
          </a:solidFill>
        </p:spPr>
        <p:txBody>
          <a:bodyPr wrap="square" rtlCol="0">
            <a:spAutoFit/>
          </a:bodyPr>
          <a:lstStyle/>
          <a:p>
            <a:pPr algn="ctr"/>
            <a:r>
              <a:rPr lang="en-US" b="1" dirty="0">
                <a:solidFill>
                  <a:srgbClr val="0070C0"/>
                </a:solidFill>
              </a:rPr>
              <a:t>Lidl</a:t>
            </a:r>
          </a:p>
        </p:txBody>
      </p:sp>
      <p:sp>
        <p:nvSpPr>
          <p:cNvPr id="21" name="TextBox 20">
            <a:extLst>
              <a:ext uri="{FF2B5EF4-FFF2-40B4-BE49-F238E27FC236}">
                <a16:creationId xmlns:a16="http://schemas.microsoft.com/office/drawing/2014/main" id="{837F0A34-0F92-4B57-B2C0-285938F74CF6}"/>
              </a:ext>
            </a:extLst>
          </p:cNvPr>
          <p:cNvSpPr txBox="1"/>
          <p:nvPr/>
        </p:nvSpPr>
        <p:spPr>
          <a:xfrm>
            <a:off x="1467303" y="6247477"/>
            <a:ext cx="979559" cy="369332"/>
          </a:xfrm>
          <a:prstGeom prst="rect">
            <a:avLst/>
          </a:prstGeom>
          <a:solidFill>
            <a:schemeClr val="tx1"/>
          </a:solidFill>
        </p:spPr>
        <p:txBody>
          <a:bodyPr wrap="square" rtlCol="0">
            <a:spAutoFit/>
          </a:bodyPr>
          <a:lstStyle/>
          <a:p>
            <a:pPr algn="ctr"/>
            <a:r>
              <a:rPr lang="en-US" b="1" dirty="0">
                <a:solidFill>
                  <a:srgbClr val="00B050"/>
                </a:solidFill>
              </a:rPr>
              <a:t>Aldi</a:t>
            </a:r>
          </a:p>
        </p:txBody>
      </p:sp>
      <p:sp>
        <p:nvSpPr>
          <p:cNvPr id="23" name="TextBox 22">
            <a:extLst>
              <a:ext uri="{FF2B5EF4-FFF2-40B4-BE49-F238E27FC236}">
                <a16:creationId xmlns:a16="http://schemas.microsoft.com/office/drawing/2014/main" id="{638C273D-E3CA-4FCA-940B-560EB44ADF62}"/>
              </a:ext>
            </a:extLst>
          </p:cNvPr>
          <p:cNvSpPr txBox="1"/>
          <p:nvPr/>
        </p:nvSpPr>
        <p:spPr>
          <a:xfrm>
            <a:off x="5495335" y="5946986"/>
            <a:ext cx="979559" cy="369332"/>
          </a:xfrm>
          <a:prstGeom prst="rect">
            <a:avLst/>
          </a:prstGeom>
          <a:solidFill>
            <a:schemeClr val="tx1"/>
          </a:solidFill>
        </p:spPr>
        <p:txBody>
          <a:bodyPr wrap="square" rtlCol="0">
            <a:spAutoFit/>
          </a:bodyPr>
          <a:lstStyle/>
          <a:p>
            <a:pPr algn="ctr"/>
            <a:r>
              <a:rPr lang="en-US" b="1" dirty="0">
                <a:solidFill>
                  <a:srgbClr val="00B050"/>
                </a:solidFill>
              </a:rPr>
              <a:t>Aldi</a:t>
            </a:r>
          </a:p>
        </p:txBody>
      </p:sp>
    </p:spTree>
    <p:extLst>
      <p:ext uri="{BB962C8B-B14F-4D97-AF65-F5344CB8AC3E}">
        <p14:creationId xmlns:p14="http://schemas.microsoft.com/office/powerpoint/2010/main" val="222129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5D17-A18A-4E42-9B7E-A9455C8DB026}"/>
              </a:ext>
            </a:extLst>
          </p:cNvPr>
          <p:cNvSpPr>
            <a:spLocks noGrp="1"/>
          </p:cNvSpPr>
          <p:nvPr>
            <p:ph type="title"/>
          </p:nvPr>
        </p:nvSpPr>
        <p:spPr/>
        <p:txBody>
          <a:bodyPr/>
          <a:lstStyle/>
          <a:p>
            <a:r>
              <a:rPr lang="en-US" b="1" dirty="0">
                <a:solidFill>
                  <a:srgbClr val="FFC000"/>
                </a:solidFill>
              </a:rPr>
              <a:t>Results</a:t>
            </a:r>
          </a:p>
        </p:txBody>
      </p:sp>
      <p:sp>
        <p:nvSpPr>
          <p:cNvPr id="5" name="TextBox 4">
            <a:extLst>
              <a:ext uri="{FF2B5EF4-FFF2-40B4-BE49-F238E27FC236}">
                <a16:creationId xmlns:a16="http://schemas.microsoft.com/office/drawing/2014/main" id="{873BE817-1C2E-43AF-A342-DD660DF023C7}"/>
              </a:ext>
            </a:extLst>
          </p:cNvPr>
          <p:cNvSpPr txBox="1"/>
          <p:nvPr/>
        </p:nvSpPr>
        <p:spPr>
          <a:xfrm>
            <a:off x="838200" y="1321356"/>
            <a:ext cx="3408690" cy="369332"/>
          </a:xfrm>
          <a:prstGeom prst="rect">
            <a:avLst/>
          </a:prstGeom>
          <a:noFill/>
        </p:spPr>
        <p:txBody>
          <a:bodyPr wrap="none" rtlCol="0">
            <a:spAutoFit/>
          </a:bodyPr>
          <a:lstStyle/>
          <a:p>
            <a:r>
              <a:rPr lang="en-US" dirty="0"/>
              <a:t>Most common retailer per quarter</a:t>
            </a:r>
          </a:p>
        </p:txBody>
      </p:sp>
      <p:pic>
        <p:nvPicPr>
          <p:cNvPr id="6" name="Picture 5">
            <a:extLst>
              <a:ext uri="{FF2B5EF4-FFF2-40B4-BE49-F238E27FC236}">
                <a16:creationId xmlns:a16="http://schemas.microsoft.com/office/drawing/2014/main" id="{87384D35-59EB-468F-8BD0-724DD80920F1}"/>
              </a:ext>
            </a:extLst>
          </p:cNvPr>
          <p:cNvPicPr/>
          <p:nvPr/>
        </p:nvPicPr>
        <p:blipFill rotWithShape="1">
          <a:blip r:embed="rId2"/>
          <a:srcRect l="28482" r="24580"/>
          <a:stretch/>
        </p:blipFill>
        <p:spPr>
          <a:xfrm>
            <a:off x="956601" y="1690688"/>
            <a:ext cx="4994031" cy="4700295"/>
          </a:xfrm>
          <a:prstGeom prst="rect">
            <a:avLst/>
          </a:prstGeom>
        </p:spPr>
      </p:pic>
      <p:sp>
        <p:nvSpPr>
          <p:cNvPr id="7" name="TextBox 6">
            <a:extLst>
              <a:ext uri="{FF2B5EF4-FFF2-40B4-BE49-F238E27FC236}">
                <a16:creationId xmlns:a16="http://schemas.microsoft.com/office/drawing/2014/main" id="{1BB576B7-2BA3-408F-B9A1-5D084EA428AA}"/>
              </a:ext>
            </a:extLst>
          </p:cNvPr>
          <p:cNvSpPr txBox="1"/>
          <p:nvPr/>
        </p:nvSpPr>
        <p:spPr>
          <a:xfrm>
            <a:off x="6467624" y="1888035"/>
            <a:ext cx="5461780" cy="4247317"/>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Colors</a:t>
            </a:r>
          </a:p>
          <a:p>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Red</a:t>
            </a:r>
            <a:r>
              <a:rPr lang="en-US" sz="1800" dirty="0">
                <a:effectLst/>
                <a:latin typeface="Calibri" panose="020F0502020204030204" pitchFamily="34" charset="0"/>
                <a:ea typeface="Calibri" panose="020F0502020204030204" pitchFamily="34" charset="0"/>
                <a:cs typeface="Times New Roman" panose="02020603050405020304" pitchFamily="18" charset="0"/>
              </a:rPr>
              <a:t> = less than 50 customers per store, </a:t>
            </a:r>
          </a:p>
          <a:p>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Orange</a:t>
            </a:r>
            <a:r>
              <a:rPr lang="en-US" sz="1800" dirty="0">
                <a:effectLst/>
                <a:latin typeface="Calibri" panose="020F0502020204030204" pitchFamily="34" charset="0"/>
                <a:ea typeface="Calibri" panose="020F0502020204030204" pitchFamily="34" charset="0"/>
                <a:cs typeface="Times New Roman" panose="02020603050405020304" pitchFamily="18" charset="0"/>
              </a:rPr>
              <a:t> = between 51 and 200 customers per store, </a:t>
            </a:r>
          </a:p>
          <a:p>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yellow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 between 201 and 1000 customers per store, </a:t>
            </a:r>
          </a:p>
          <a:p>
            <a:r>
              <a:rPr lang="en-US" sz="18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green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 between 1001 and 2001 customers per store</a:t>
            </a:r>
          </a:p>
          <a:p>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purple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 more than 2000 customers per store.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red color and orange color indicates an oversaturated market where stores may not be profitable. The yellow stores where the number is ok but with a low number of customers. Green indicates areas where stores must be profitable due to the high number of customers and purple new business opportunities where stores can be open. </a:t>
            </a:r>
          </a:p>
          <a:p>
            <a:endParaRPr lang="en-US" dirty="0"/>
          </a:p>
        </p:txBody>
      </p:sp>
      <p:sp>
        <p:nvSpPr>
          <p:cNvPr id="8" name="Arrow: Right 7">
            <a:extLst>
              <a:ext uri="{FF2B5EF4-FFF2-40B4-BE49-F238E27FC236}">
                <a16:creationId xmlns:a16="http://schemas.microsoft.com/office/drawing/2014/main" id="{C60854A1-E6F3-4D74-A4BB-134BBA3CD9C0}"/>
              </a:ext>
            </a:extLst>
          </p:cNvPr>
          <p:cNvSpPr/>
          <p:nvPr/>
        </p:nvSpPr>
        <p:spPr>
          <a:xfrm rot="5726538">
            <a:off x="4616517" y="3658905"/>
            <a:ext cx="1770072" cy="199140"/>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FC80537-11DA-4684-A32C-732223980986}"/>
              </a:ext>
            </a:extLst>
          </p:cNvPr>
          <p:cNvSpPr/>
          <p:nvPr/>
        </p:nvSpPr>
        <p:spPr>
          <a:xfrm rot="7919174">
            <a:off x="4395290" y="2763622"/>
            <a:ext cx="1418954" cy="208728"/>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279F93D-9E81-4E07-8F90-056720810942}"/>
              </a:ext>
            </a:extLst>
          </p:cNvPr>
          <p:cNvSpPr txBox="1"/>
          <p:nvPr/>
        </p:nvSpPr>
        <p:spPr>
          <a:xfrm>
            <a:off x="4114128" y="1888035"/>
            <a:ext cx="2420926" cy="369332"/>
          </a:xfrm>
          <a:prstGeom prst="rect">
            <a:avLst/>
          </a:prstGeom>
          <a:solidFill>
            <a:schemeClr val="tx1"/>
          </a:solidFill>
        </p:spPr>
        <p:txBody>
          <a:bodyPr wrap="square" rtlCol="0">
            <a:spAutoFit/>
          </a:bodyPr>
          <a:lstStyle/>
          <a:p>
            <a:r>
              <a:rPr lang="en-US" b="1" dirty="0">
                <a:solidFill>
                  <a:srgbClr val="7030A0"/>
                </a:solidFill>
              </a:rPr>
              <a:t>Business Opportunities</a:t>
            </a:r>
          </a:p>
        </p:txBody>
      </p:sp>
      <p:sp>
        <p:nvSpPr>
          <p:cNvPr id="13" name="Arrow: Right 12">
            <a:extLst>
              <a:ext uri="{FF2B5EF4-FFF2-40B4-BE49-F238E27FC236}">
                <a16:creationId xmlns:a16="http://schemas.microsoft.com/office/drawing/2014/main" id="{C9B00076-4FBE-4948-8211-5033EA584DE1}"/>
              </a:ext>
            </a:extLst>
          </p:cNvPr>
          <p:cNvSpPr/>
          <p:nvPr/>
        </p:nvSpPr>
        <p:spPr>
          <a:xfrm rot="14012971">
            <a:off x="1272268" y="5654073"/>
            <a:ext cx="1040462" cy="231180"/>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91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4BB7-71C4-40C2-9EBA-B9E4D7F8B052}"/>
              </a:ext>
            </a:extLst>
          </p:cNvPr>
          <p:cNvSpPr>
            <a:spLocks noGrp="1"/>
          </p:cNvSpPr>
          <p:nvPr>
            <p:ph type="title"/>
          </p:nvPr>
        </p:nvSpPr>
        <p:spPr/>
        <p:txBody>
          <a:bodyPr/>
          <a:lstStyle/>
          <a:p>
            <a:r>
              <a:rPr lang="en-US" b="1" dirty="0" err="1">
                <a:solidFill>
                  <a:srgbClr val="FFC000"/>
                </a:solidFill>
              </a:rPr>
              <a:t>Conlusions</a:t>
            </a:r>
            <a:endParaRPr lang="en-US" dirty="0"/>
          </a:p>
        </p:txBody>
      </p:sp>
      <p:sp>
        <p:nvSpPr>
          <p:cNvPr id="3" name="Content Placeholder 2">
            <a:extLst>
              <a:ext uri="{FF2B5EF4-FFF2-40B4-BE49-F238E27FC236}">
                <a16:creationId xmlns:a16="http://schemas.microsoft.com/office/drawing/2014/main" id="{B5F85CDF-9A0B-432D-87E2-3490B4528E0F}"/>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M</a:t>
            </a:r>
            <a:r>
              <a:rPr lang="en-US" sz="2400" dirty="0">
                <a:effectLst/>
                <a:latin typeface="Calibri" panose="020F0502020204030204" pitchFamily="34" charset="0"/>
                <a:ea typeface="Calibri" panose="020F0502020204030204" pitchFamily="34" charset="0"/>
                <a:cs typeface="Times New Roman" panose="02020603050405020304" pitchFamily="18" charset="0"/>
              </a:rPr>
              <a:t>ost the distribution of retail branches is very similar in the city center and varies in the edges of the city.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Retailers dominate specific areas of the city except for the northwest, where several players dominate each quarter.</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 was possible to determine that new business opportunities can be found in near the borders of the city.</a:t>
            </a:r>
            <a:endParaRPr lang="en-US" sz="3600" dirty="0"/>
          </a:p>
        </p:txBody>
      </p:sp>
    </p:spTree>
    <p:extLst>
      <p:ext uri="{BB962C8B-B14F-4D97-AF65-F5344CB8AC3E}">
        <p14:creationId xmlns:p14="http://schemas.microsoft.com/office/powerpoint/2010/main" val="1840548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576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Symbol</vt:lpstr>
      <vt:lpstr>Office Theme</vt:lpstr>
      <vt:lpstr>Retail Analysis in Berlin</vt:lpstr>
      <vt:lpstr>Introduction</vt:lpstr>
      <vt:lpstr>Objectives</vt:lpstr>
      <vt:lpstr>Methodology</vt:lpstr>
      <vt:lpstr>Results</vt:lpstr>
      <vt:lpstr>Results</vt:lpstr>
      <vt:lpstr>Results</vt:lpstr>
      <vt:lpstr>Conlusions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Analysis in Berlin</dc:title>
  <dc:creator>Juan P. Acevedo</dc:creator>
  <cp:lastModifiedBy>Juan P. Acevedo</cp:lastModifiedBy>
  <cp:revision>5</cp:revision>
  <dcterms:created xsi:type="dcterms:W3CDTF">2020-11-12T19:04:30Z</dcterms:created>
  <dcterms:modified xsi:type="dcterms:W3CDTF">2020-11-12T19:25:04Z</dcterms:modified>
</cp:coreProperties>
</file>