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6" r:id="rId8"/>
    <p:sldId id="267" r:id="rId9"/>
    <p:sldId id="269" r:id="rId10"/>
    <p:sldId id="268" r:id="rId11"/>
    <p:sldId id="270" r:id="rId12"/>
    <p:sldId id="271" r:id="rId13"/>
    <p:sldId id="273" r:id="rId14"/>
    <p:sldId id="275" r:id="rId15"/>
    <p:sldId id="276" r:id="rId16"/>
    <p:sldId id="277" r:id="rId17"/>
    <p:sldId id="27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8F4-4B8C-4C12-B0E2-545DEF8E8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Bicycle and Pedestrian Collisions in L.A. County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6CDD4-A71B-462E-9DB6-B0FBE86F6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Jacquie Guerra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9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F7314-0D2E-4489-AE43-CEECA953E1A1}"/>
              </a:ext>
            </a:extLst>
          </p:cNvPr>
          <p:cNvSpPr txBox="1"/>
          <p:nvPr/>
        </p:nvSpPr>
        <p:spPr>
          <a:xfrm>
            <a:off x="437804" y="343590"/>
            <a:ext cx="907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 - Factors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DD127E-A7F4-4372-AB91-839B435D2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68" y="1011058"/>
            <a:ext cx="4225397" cy="2562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6AA4D-4467-4143-9409-C6BFC74B7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92" y="3787115"/>
            <a:ext cx="4209973" cy="2562592"/>
          </a:xfrm>
          <a:prstGeom prst="rect">
            <a:avLst/>
          </a:prstGeom>
        </p:spPr>
      </p:pic>
      <p:pic>
        <p:nvPicPr>
          <p:cNvPr id="10" name="Picture 9" descr="A picture containing white, large, microwave&#10;&#10;Description automatically generated">
            <a:extLst>
              <a:ext uri="{FF2B5EF4-FFF2-40B4-BE49-F238E27FC236}">
                <a16:creationId xmlns:a16="http://schemas.microsoft.com/office/drawing/2014/main" id="{46E013AE-9918-4D93-9467-BD1E0B2CF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83" y="959365"/>
            <a:ext cx="4209973" cy="2558863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40A6FE-2FCF-4CD8-A598-25F5FADD2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04" y="3733208"/>
            <a:ext cx="4124893" cy="24569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226965-22B7-4CFA-9F7D-4900C1847F61}"/>
              </a:ext>
            </a:extLst>
          </p:cNvPr>
          <p:cNvSpPr txBox="1"/>
          <p:nvPr/>
        </p:nvSpPr>
        <p:spPr>
          <a:xfrm>
            <a:off x="9576262" y="1069571"/>
            <a:ext cx="22998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all inclement weather into one factor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unknowns in PCF violation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Moved other low levels into “Other Equipment” or “Other Hazardous Violation”</a:t>
            </a:r>
          </a:p>
        </p:txBody>
      </p:sp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045FFDD1-E282-457E-B25B-F4DBF8167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622303" y="1932238"/>
            <a:ext cx="439215" cy="666875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9DBC9BD4-FEAE-4409-94DE-25DACC674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637289" y="4734973"/>
            <a:ext cx="439215" cy="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2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F7314-0D2E-4489-AE43-CEECA953E1A1}"/>
              </a:ext>
            </a:extLst>
          </p:cNvPr>
          <p:cNvSpPr txBox="1"/>
          <p:nvPr/>
        </p:nvSpPr>
        <p:spPr>
          <a:xfrm>
            <a:off x="437804" y="49873"/>
            <a:ext cx="907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 - Factors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8B3076-A5D3-48F8-8417-BC7A5E630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59" y="727026"/>
            <a:ext cx="3970801" cy="24679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372943-74CB-42F6-AD88-AC3B84A5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175" y="727026"/>
            <a:ext cx="3976548" cy="246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828602-9CA1-4433-8583-BC1F48EE3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76" y="3369332"/>
            <a:ext cx="4578514" cy="2775093"/>
          </a:xfrm>
          <a:prstGeom prst="rect">
            <a:avLst/>
          </a:prstGeom>
        </p:spPr>
      </p:pic>
      <p:pic>
        <p:nvPicPr>
          <p:cNvPr id="11" name="Picture 10" descr="A picture containing microwave&#10;&#10;Description automatically generated">
            <a:extLst>
              <a:ext uri="{FF2B5EF4-FFF2-40B4-BE49-F238E27FC236}">
                <a16:creationId xmlns:a16="http://schemas.microsoft.com/office/drawing/2014/main" id="{3F0DAA04-74A5-4D05-BD47-A88A147B7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175" y="3429000"/>
            <a:ext cx="4249213" cy="26557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87BD2F-2EE7-42E7-B954-17CF6D8994B6}"/>
              </a:ext>
            </a:extLst>
          </p:cNvPr>
          <p:cNvSpPr txBox="1"/>
          <p:nvPr/>
        </p:nvSpPr>
        <p:spPr>
          <a:xfrm>
            <a:off x="9576262" y="1069571"/>
            <a:ext cx="2299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all crossing not in cross walk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felony and misdemeanor hit and run</a:t>
            </a:r>
          </a:p>
        </p:txBody>
      </p:sp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B9172BF0-53D3-462F-9BDA-19D865D28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639421" y="1627569"/>
            <a:ext cx="439215" cy="666875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D08514D5-6CB4-435B-8348-E77869D524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841275" y="4423440"/>
            <a:ext cx="439215" cy="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8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F7314-0D2E-4489-AE43-CEECA953E1A1}"/>
              </a:ext>
            </a:extLst>
          </p:cNvPr>
          <p:cNvSpPr txBox="1"/>
          <p:nvPr/>
        </p:nvSpPr>
        <p:spPr>
          <a:xfrm>
            <a:off x="437804" y="49873"/>
            <a:ext cx="907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 - Factors</a:t>
            </a:r>
          </a:p>
        </p:txBody>
      </p:sp>
      <p:pic>
        <p:nvPicPr>
          <p:cNvPr id="10" name="Picture 9" descr="A picture containing white, microwave&#10;&#10;Description automatically generated">
            <a:extLst>
              <a:ext uri="{FF2B5EF4-FFF2-40B4-BE49-F238E27FC236}">
                <a16:creationId xmlns:a16="http://schemas.microsoft.com/office/drawing/2014/main" id="{B5FF227B-1C9F-49D9-B3F9-4CE56F17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46516"/>
            <a:ext cx="4583084" cy="2794178"/>
          </a:xfrm>
          <a:prstGeom prst="rect">
            <a:avLst/>
          </a:prstGeom>
        </p:spPr>
      </p:pic>
      <p:pic>
        <p:nvPicPr>
          <p:cNvPr id="18" name="Picture 17" descr="A picture containing microwave&#10;&#10;Description automatically generated">
            <a:extLst>
              <a:ext uri="{FF2B5EF4-FFF2-40B4-BE49-F238E27FC236}">
                <a16:creationId xmlns:a16="http://schemas.microsoft.com/office/drawing/2014/main" id="{E897CF5E-EF37-4994-B32A-CD4775AC1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653" y="922718"/>
            <a:ext cx="4439278" cy="2647208"/>
          </a:xfrm>
          <a:prstGeom prst="rect">
            <a:avLst/>
          </a:prstGeom>
        </p:spPr>
      </p:pic>
      <p:pic>
        <p:nvPicPr>
          <p:cNvPr id="20" name="Graphic 19" descr="Line arrow Straight">
            <a:extLst>
              <a:ext uri="{FF2B5EF4-FFF2-40B4-BE49-F238E27FC236}">
                <a16:creationId xmlns:a16="http://schemas.microsoft.com/office/drawing/2014/main" id="{E0A572EA-B6B0-41E6-A398-A16D2FC3B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639421" y="1981073"/>
            <a:ext cx="439215" cy="6668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981DE7E-562C-4896-BC6B-DC8CB1DF192E}"/>
              </a:ext>
            </a:extLst>
          </p:cNvPr>
          <p:cNvSpPr txBox="1"/>
          <p:nvPr/>
        </p:nvSpPr>
        <p:spPr>
          <a:xfrm>
            <a:off x="9576262" y="1069571"/>
            <a:ext cx="2299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street lights not functioning and no street lights into one factor level</a:t>
            </a:r>
          </a:p>
        </p:txBody>
      </p:sp>
    </p:spTree>
    <p:extLst>
      <p:ext uri="{BB962C8B-B14F-4D97-AF65-F5344CB8AC3E}">
        <p14:creationId xmlns:p14="http://schemas.microsoft.com/office/powerpoint/2010/main" val="316843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67332B-A058-404B-9C84-275B8B85D7F1}"/>
              </a:ext>
            </a:extLst>
          </p:cNvPr>
          <p:cNvSpPr txBox="1"/>
          <p:nvPr/>
        </p:nvSpPr>
        <p:spPr>
          <a:xfrm>
            <a:off x="437804" y="49873"/>
            <a:ext cx="907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EDAs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C45D5B4-C6BF-4A42-9788-DD1B7C0E4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9" y="352703"/>
            <a:ext cx="4468945" cy="3305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64A23B-CA24-4D7B-BD40-93BE4DC60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28" y="361265"/>
            <a:ext cx="4391057" cy="3352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4DFC57-E9BF-422E-AFAB-25FEF6754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7" y="3676075"/>
            <a:ext cx="4391057" cy="318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C57968-ED1A-437A-9624-B755675CA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928" y="3676075"/>
            <a:ext cx="4346857" cy="30946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629711-165D-4DE4-8189-74C944A6F48C}"/>
              </a:ext>
            </a:extLst>
          </p:cNvPr>
          <p:cNvSpPr txBox="1"/>
          <p:nvPr/>
        </p:nvSpPr>
        <p:spPr>
          <a:xfrm>
            <a:off x="9609513" y="509847"/>
            <a:ext cx="22610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alcohol is involved there is a higher chance of death or severe injury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Death and severe injury rate slightly higher if collision is not in the intersection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67332B-A058-404B-9C84-275B8B85D7F1}"/>
              </a:ext>
            </a:extLst>
          </p:cNvPr>
          <p:cNvSpPr txBox="1"/>
          <p:nvPr/>
        </p:nvSpPr>
        <p:spPr>
          <a:xfrm>
            <a:off x="437804" y="49873"/>
            <a:ext cx="907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EDAs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0AA970F-259F-43BD-B6AD-85BDB8EB8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905" y="644359"/>
            <a:ext cx="3908904" cy="28698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3A6E85-3848-4381-9C3F-C1AECFD6D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06"/>
          <a:stretch/>
        </p:blipFill>
        <p:spPr>
          <a:xfrm>
            <a:off x="4239491" y="574376"/>
            <a:ext cx="3853414" cy="3009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E4D30C-B2D7-4490-A8F5-E48EFB84F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" y="636193"/>
            <a:ext cx="4156364" cy="30313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EDBAD3-3D4F-4C0D-9D2B-2A6ECEEB680E}"/>
              </a:ext>
            </a:extLst>
          </p:cNvPr>
          <p:cNvSpPr txBox="1"/>
          <p:nvPr/>
        </p:nvSpPr>
        <p:spPr>
          <a:xfrm>
            <a:off x="387927" y="4067695"/>
            <a:ext cx="1103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Crossing not in crosswalk is the deadliest pedestrian 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Collisions not involving pedestrians cause less serious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Biking/driving under the influence and pedestrian violation are most likely to result in death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 of the week does not vary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31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CB7987D-7806-44BF-94FC-E039F5703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83E798-38DE-4ECB-912E-B2689E296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5CB56-6833-4876-ACC9-FAFE817E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022678"/>
          </a:xfrm>
        </p:spPr>
        <p:txBody>
          <a:bodyPr anchor="b">
            <a:normAutofit/>
          </a:bodyPr>
          <a:lstStyle/>
          <a:p>
            <a:r>
              <a:rPr lang="en-US" sz="2400"/>
              <a:t>Ordered Logistic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381EA-A6A1-4FA9-B4BB-7147CE73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46516"/>
            <a:ext cx="2947482" cy="3759762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order1 = polr(collision_severity~., data = collision_5, Hess=TRUE)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ADE9E9-F720-493E-8302-358E74E6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45BEACE-A35C-4FC2-92EB-2D378624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09" y="1799883"/>
            <a:ext cx="7751961" cy="263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6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8EB4-1971-405F-B0D1-8EF60CD7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results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After Stepwise AIC ran model again and removed accident year, weather, and control device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256799-E97E-47E5-AE98-2D13F28730AD}"/>
              </a:ext>
            </a:extLst>
          </p:cNvPr>
          <p:cNvSpPr txBox="1"/>
          <p:nvPr/>
        </p:nvSpPr>
        <p:spPr>
          <a:xfrm>
            <a:off x="7664335" y="171796"/>
            <a:ext cx="3668683" cy="37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Stepwise AIC</a:t>
            </a:r>
          </a:p>
        </p:txBody>
      </p:sp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3F13604E-2779-4B04-AB61-316A980DF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032566" y="2746884"/>
            <a:ext cx="665017" cy="9144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5D298B5-F594-451B-AC0C-BA699190C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48753" y="190298"/>
            <a:ext cx="3185980" cy="6535591"/>
          </a:xfr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61F086-F87D-484E-87C1-368C2A890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340" y="543098"/>
            <a:ext cx="2914671" cy="61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6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60F9C5-B8E8-432E-9923-45B03ADFA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0784" y="433992"/>
            <a:ext cx="3227289" cy="637819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188EB4-1971-405F-B0D1-8EF60CD7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results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The lowest AIC was attained when age was grouped into 4 factor levels based on number of collisions</a:t>
            </a:r>
          </a:p>
        </p:txBody>
      </p:sp>
    </p:spTree>
    <p:extLst>
      <p:ext uri="{BB962C8B-B14F-4D97-AF65-F5344CB8AC3E}">
        <p14:creationId xmlns:p14="http://schemas.microsoft.com/office/powerpoint/2010/main" val="2195342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2216-DC38-4C1B-9F21-A49457EB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6004-ACCA-47F3-975E-77FCF8FCB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Adding lights to darker streets can help reduce deaths, but nighttime will always be more dangerous</a:t>
            </a:r>
          </a:p>
          <a:p>
            <a:r>
              <a:rPr lang="en-US" dirty="0"/>
              <a:t>Work to reduce drunk driving/bicycling</a:t>
            </a:r>
          </a:p>
          <a:p>
            <a:r>
              <a:rPr lang="en-US" dirty="0"/>
              <a:t>Continue to focus on reducing speed</a:t>
            </a:r>
          </a:p>
          <a:p>
            <a:r>
              <a:rPr lang="en-US" dirty="0"/>
              <a:t>Focus efforts in areas where younger people walk – schools, universities</a:t>
            </a:r>
          </a:p>
          <a:p>
            <a:r>
              <a:rPr lang="en-US" dirty="0"/>
              <a:t>Pedestrians also play a role – work to reduce crossing without a crosswalk perhaps by adding more or giving out more jaywalking tickets</a:t>
            </a:r>
          </a:p>
          <a:p>
            <a:pPr lvl="1"/>
            <a:endParaRPr lang="en-US" dirty="0"/>
          </a:p>
          <a:p>
            <a:pPr marL="5029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FA0F-B7FD-4CC1-8214-F7C6B82D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Zero and L.A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758A-0823-4D10-AD51-6D0C4435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 Angeles has an annual average of 6.27 traffic deaths per 100,000 residents, the highest of major city in the U.S.</a:t>
            </a:r>
          </a:p>
          <a:p>
            <a:r>
              <a:rPr lang="en-US" dirty="0"/>
              <a:t>In 2015, Vision Zero was launched in Los Angeles with a goal of eliminating traffic related deaths by 2025</a:t>
            </a:r>
          </a:p>
          <a:p>
            <a:pPr lvl="1"/>
            <a:r>
              <a:rPr lang="en-US" dirty="0"/>
              <a:t>Initiative originating in Sweden that has had success in Europe and New York </a:t>
            </a:r>
          </a:p>
          <a:p>
            <a:pPr lvl="2"/>
            <a:r>
              <a:rPr lang="en-US" dirty="0"/>
              <a:t>Traffic related deaths in NY dropped by 33% after Vision Zero started in 2014</a:t>
            </a:r>
          </a:p>
          <a:p>
            <a:pPr lvl="1"/>
            <a:r>
              <a:rPr lang="en-US" dirty="0"/>
              <a:t>Action plans of Vision Zero:</a:t>
            </a:r>
          </a:p>
          <a:p>
            <a:pPr lvl="2"/>
            <a:r>
              <a:rPr lang="en-US" dirty="0"/>
              <a:t>Reprioritize street design away from speed efficiency and more towards safety for vulnerable parties </a:t>
            </a:r>
          </a:p>
          <a:p>
            <a:pPr lvl="3"/>
            <a:r>
              <a:rPr lang="en-US" dirty="0"/>
              <a:t>Wider sidewalks, added bike lanes, reduced/narrowed car lanes, plastic posts on street corners, repaint crosswalks, adjust signal timing </a:t>
            </a:r>
          </a:p>
          <a:p>
            <a:pPr lvl="2"/>
            <a:r>
              <a:rPr lang="en-US" dirty="0"/>
              <a:t>Focus efforts on the deadliest streets in Los Angeles</a:t>
            </a:r>
          </a:p>
          <a:p>
            <a:pPr lvl="3"/>
            <a:r>
              <a:rPr lang="en-US" dirty="0"/>
              <a:t>6% of LA streets are responsible for 65% of all traffic related deaths/severe injuries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9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2137-3D5D-4AEC-B611-448FEA35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3 years - has Vision Zero been successful?</a:t>
            </a:r>
          </a:p>
        </p:txBody>
      </p:sp>
      <p:pic>
        <p:nvPicPr>
          <p:cNvPr id="5" name="Content Placeholder 4" descr="A picture containing water, boat, table, man&#10;&#10;Description automatically generated">
            <a:extLst>
              <a:ext uri="{FF2B5EF4-FFF2-40B4-BE49-F238E27FC236}">
                <a16:creationId xmlns:a16="http://schemas.microsoft.com/office/drawing/2014/main" id="{06AB243B-F69A-4B92-BC0A-423E70FDE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67663"/>
            <a:ext cx="7315200" cy="4713148"/>
          </a:xfrm>
        </p:spPr>
      </p:pic>
    </p:spTree>
    <p:extLst>
      <p:ext uri="{BB962C8B-B14F-4D97-AF65-F5344CB8AC3E}">
        <p14:creationId xmlns:p14="http://schemas.microsoft.com/office/powerpoint/2010/main" val="60169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23C67C7-D3DC-49DE-941C-4CE8B4836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12" b="2187"/>
          <a:stretch/>
        </p:blipFill>
        <p:spPr>
          <a:xfrm>
            <a:off x="524626" y="1063629"/>
            <a:ext cx="4928523" cy="4766364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AAA471B-4DA8-4CA3-A7EB-5F034A2C7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599" b="2490"/>
          <a:stretch/>
        </p:blipFill>
        <p:spPr>
          <a:xfrm>
            <a:off x="6622473" y="1063629"/>
            <a:ext cx="5000566" cy="4827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09B2C-C270-4EA9-8C52-BA556686C989}"/>
              </a:ext>
            </a:extLst>
          </p:cNvPr>
          <p:cNvSpPr txBox="1"/>
          <p:nvPr/>
        </p:nvSpPr>
        <p:spPr>
          <a:xfrm>
            <a:off x="648393" y="443345"/>
            <a:ext cx="437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 Vision Zero (2012-2015)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07CB2-64E1-45E2-BDB4-B7C6685C498D}"/>
              </a:ext>
            </a:extLst>
          </p:cNvPr>
          <p:cNvSpPr txBox="1"/>
          <p:nvPr/>
        </p:nvSpPr>
        <p:spPr>
          <a:xfrm>
            <a:off x="6622473" y="443345"/>
            <a:ext cx="437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Vision Zero (2016-2018)</a:t>
            </a:r>
          </a:p>
        </p:txBody>
      </p:sp>
    </p:spTree>
    <p:extLst>
      <p:ext uri="{BB962C8B-B14F-4D97-AF65-F5344CB8AC3E}">
        <p14:creationId xmlns:p14="http://schemas.microsoft.com/office/powerpoint/2010/main" val="196430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9E29-C549-450D-A744-5E27917C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F110A-2F4E-4EF8-995A-8D55C644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595" y="868680"/>
            <a:ext cx="3783983" cy="5120640"/>
          </a:xfrm>
        </p:spPr>
        <p:txBody>
          <a:bodyPr/>
          <a:lstStyle/>
          <a:p>
            <a:r>
              <a:rPr lang="en-US" dirty="0"/>
              <a:t>Collisions 2012-2018</a:t>
            </a:r>
          </a:p>
          <a:p>
            <a:pPr lvl="1"/>
            <a:r>
              <a:rPr lang="en-US" dirty="0"/>
              <a:t>91 variables, 472,000 observations</a:t>
            </a:r>
          </a:p>
          <a:p>
            <a:r>
              <a:rPr lang="en-US" dirty="0"/>
              <a:t>Victims 2012-2018</a:t>
            </a:r>
          </a:p>
          <a:p>
            <a:pPr lvl="1"/>
            <a:r>
              <a:rPr lang="en-US" dirty="0"/>
              <a:t>13 variables, 315,000 observations</a:t>
            </a:r>
          </a:p>
          <a:p>
            <a:pPr marL="502920" lvl="1" indent="0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3D6FD1-9461-4ED3-BACB-EC067A53A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886" y="0"/>
            <a:ext cx="2015179" cy="814647"/>
          </a:xfrm>
          <a:prstGeom prst="rect">
            <a:avLst/>
          </a:prstGeom>
        </p:spPr>
      </p:pic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D14D3FB7-BA3E-4BEE-88EC-5921F04D6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076902" y="2878559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C37850-E9A6-4871-BBDE-C4636A19AAF6}"/>
              </a:ext>
            </a:extLst>
          </p:cNvPr>
          <p:cNvSpPr txBox="1">
            <a:spLocks/>
          </p:cNvSpPr>
          <p:nvPr/>
        </p:nvSpPr>
        <p:spPr>
          <a:xfrm>
            <a:off x="8157558" y="996376"/>
            <a:ext cx="3574472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Collisions + Victims</a:t>
            </a:r>
          </a:p>
          <a:p>
            <a:pPr lvl="1"/>
            <a:r>
              <a:rPr lang="en-US" dirty="0"/>
              <a:t>27 variables, 315,000 observations</a:t>
            </a:r>
          </a:p>
          <a:p>
            <a:pPr marL="502920" lvl="1" indent="0">
              <a:buFont typeface="Wingdings 2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4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7FB71D-71D4-41F0-AD61-31794D98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6" y="595823"/>
            <a:ext cx="6011786" cy="3862570"/>
          </a:xfrm>
          <a:prstGeom prst="rect">
            <a:avLst/>
          </a:prstGeom>
        </p:spPr>
      </p:pic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E3E8ECC-D7B9-4248-89DF-4CA9AAC0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2" y="573279"/>
            <a:ext cx="6011784" cy="3907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A7F50E-7CCF-4465-8DEF-60A5827B35EF}"/>
              </a:ext>
            </a:extLst>
          </p:cNvPr>
          <p:cNvSpPr txBox="1"/>
          <p:nvPr/>
        </p:nvSpPr>
        <p:spPr>
          <a:xfrm>
            <a:off x="394994" y="4649585"/>
            <a:ext cx="1126533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sz="3600" dirty="0"/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Why are pedestrians the focus?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9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F37826C-4A8B-4AA5-BE8C-A755B1970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B47C81-5765-4486-9BD1-E0EB32F4A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C98F3A3-40EE-441A-B2C5-11D679551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CF81E6-4845-4DC0-84A6-AF0706857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16ACA-7CD7-4787-B2F9-32F9CF54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-100"/>
              <a:t>Filtered data and removed variables specific to ped/bike</a:t>
            </a:r>
          </a:p>
        </p:txBody>
      </p:sp>
      <p:pic>
        <p:nvPicPr>
          <p:cNvPr id="13" name="Content Placeholder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572F367-768A-44C8-98BB-9F01C3D5C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484632"/>
            <a:ext cx="7903902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2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C449-467F-4211-9763-C52F4510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2F7E-AE38-4BEF-BAE5-A174DF75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807" y="969819"/>
            <a:ext cx="7315200" cy="57787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 NA’s present in the data set</a:t>
            </a:r>
          </a:p>
          <a:p>
            <a:pPr lvl="1"/>
            <a:r>
              <a:rPr lang="en-US" dirty="0"/>
              <a:t>Blanks and dashes instead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r>
              <a:rPr lang="en-US" dirty="0"/>
              <a:t>Removed direction variable and omitted remaining NA rows (~5% of data set)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4DA637-C3AD-44D1-A227-5ADDEAD9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807" y="1123837"/>
            <a:ext cx="8039159" cy="469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0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8AD54C69-3B75-4DE5-BA8D-AA3C47303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5A3BB3-269C-4313-A40F-C3B4DE944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C706DC4-CE0E-4EA3-AA01-9004F5E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EFB0542E-7DD8-4BE7-BE60-3650536D7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5D5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DF882-A281-4AC2-98BD-3C70EF95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-100" dirty="0"/>
              <a:t>Data Cleaning:</a:t>
            </a:r>
            <a:br>
              <a:rPr lang="en-US" sz="3200" spc="-100" dirty="0"/>
            </a:br>
            <a:r>
              <a:rPr lang="en-US" sz="3200" spc="-100" dirty="0" err="1"/>
              <a:t>Numericals</a:t>
            </a:r>
            <a:endParaRPr lang="en-US" sz="3200" spc="-100" dirty="0"/>
          </a:p>
        </p:txBody>
      </p:sp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3D833D7-9A07-4538-9DE3-01BC6260C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38" b="1"/>
          <a:stretch/>
        </p:blipFill>
        <p:spPr>
          <a:xfrm>
            <a:off x="6422376" y="674322"/>
            <a:ext cx="4789994" cy="3253668"/>
          </a:xfrm>
          <a:prstGeom prst="rect">
            <a:avLst/>
          </a:prstGeom>
        </p:spPr>
      </p:pic>
      <p:pic>
        <p:nvPicPr>
          <p:cNvPr id="11" name="Content Placeholder 10" descr="A picture containing white, kitchen, water&#10;&#10;Description automatically generated">
            <a:extLst>
              <a:ext uri="{FF2B5EF4-FFF2-40B4-BE49-F238E27FC236}">
                <a16:creationId xmlns:a16="http://schemas.microsoft.com/office/drawing/2014/main" id="{403F81F3-7F34-4096-B854-C6ECD9A96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119" y="807571"/>
            <a:ext cx="4789992" cy="2921893"/>
          </a:xfrm>
          <a:prstGeom prst="rect">
            <a:avLst/>
          </a:prstGeom>
        </p:spPr>
      </p:pic>
      <p:pic>
        <p:nvPicPr>
          <p:cNvPr id="26" name="Graphic 25" descr="Line arrow Straight">
            <a:extLst>
              <a:ext uri="{FF2B5EF4-FFF2-40B4-BE49-F238E27FC236}">
                <a16:creationId xmlns:a16="http://schemas.microsoft.com/office/drawing/2014/main" id="{2D08C0DC-E977-4ECA-94DB-0884339B2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470111" y="2054157"/>
            <a:ext cx="914400" cy="914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7EF0EF7-3460-4D44-A07C-483271BC59D3}"/>
              </a:ext>
            </a:extLst>
          </p:cNvPr>
          <p:cNvSpPr/>
          <p:nvPr/>
        </p:nvSpPr>
        <p:spPr>
          <a:xfrm>
            <a:off x="4499956" y="2604655"/>
            <a:ext cx="1019695" cy="12124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EDC9D-6C03-4B6A-95A8-EBBD9A1F4273}"/>
              </a:ext>
            </a:extLst>
          </p:cNvPr>
          <p:cNvSpPr txBox="1"/>
          <p:nvPr/>
        </p:nvSpPr>
        <p:spPr>
          <a:xfrm>
            <a:off x="9821374" y="919942"/>
            <a:ext cx="1390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Median=37</a:t>
            </a:r>
          </a:p>
        </p:txBody>
      </p:sp>
    </p:spTree>
    <p:extLst>
      <p:ext uri="{BB962C8B-B14F-4D97-AF65-F5344CB8AC3E}">
        <p14:creationId xmlns:p14="http://schemas.microsoft.com/office/powerpoint/2010/main" val="329023931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537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 2</vt:lpstr>
      <vt:lpstr>Frame</vt:lpstr>
      <vt:lpstr>Analyzing Bicycle and Pedestrian Collisions in L.A. County </vt:lpstr>
      <vt:lpstr>Vision Zero and L.A</vt:lpstr>
      <vt:lpstr>After 3 years - has Vision Zero been successful?</vt:lpstr>
      <vt:lpstr>PowerPoint Presentation</vt:lpstr>
      <vt:lpstr>Data Sets</vt:lpstr>
      <vt:lpstr>PowerPoint Presentation</vt:lpstr>
      <vt:lpstr>Filtered data and removed variables specific to ped/bike</vt:lpstr>
      <vt:lpstr>Data Cleaning: NAs</vt:lpstr>
      <vt:lpstr>Data Cleaning: Numericals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Ordered Logistic regression</vt:lpstr>
      <vt:lpstr>Regression results  After Stepwise AIC ran model again and removed accident year, weather, and control device</vt:lpstr>
      <vt:lpstr>Regression results  The lowest AIC was attained when age was grouped into 4 factor levels based on number of collisions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Bicycle and Pedestrian Collisions in L.A. County</dc:title>
  <dc:creator>Jacquie Guerra</dc:creator>
  <cp:lastModifiedBy>Jacquie Guerra</cp:lastModifiedBy>
  <cp:revision>7</cp:revision>
  <dcterms:created xsi:type="dcterms:W3CDTF">2019-11-27T00:55:47Z</dcterms:created>
  <dcterms:modified xsi:type="dcterms:W3CDTF">2019-12-09T03:51:35Z</dcterms:modified>
</cp:coreProperties>
</file>