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5"/>
  </p:notesMasterIdLst>
  <p:sldIdLst>
    <p:sldId id="298" r:id="rId2"/>
    <p:sldId id="297" r:id="rId3"/>
    <p:sldId id="299" r:id="rId4"/>
    <p:sldId id="256" r:id="rId5"/>
    <p:sldId id="270" r:id="rId6"/>
    <p:sldId id="271" r:id="rId7"/>
    <p:sldId id="272" r:id="rId8"/>
    <p:sldId id="300" r:id="rId9"/>
    <p:sldId id="273" r:id="rId10"/>
    <p:sldId id="274" r:id="rId11"/>
    <p:sldId id="275" r:id="rId12"/>
    <p:sldId id="276" r:id="rId13"/>
    <p:sldId id="277" r:id="rId14"/>
    <p:sldId id="301" r:id="rId15"/>
    <p:sldId id="278" r:id="rId16"/>
    <p:sldId id="279" r:id="rId17"/>
    <p:sldId id="302" r:id="rId18"/>
    <p:sldId id="303" r:id="rId19"/>
    <p:sldId id="304" r:id="rId20"/>
    <p:sldId id="305" r:id="rId21"/>
    <p:sldId id="306" r:id="rId22"/>
    <p:sldId id="307" r:id="rId23"/>
    <p:sldId id="308" r:id="rId24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31T12:48:54.5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1,'-4'0,"-1"0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31T12:48:53.7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12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Mechanisms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#2:Ticket Transfer</a:t>
            </a:r>
          </a:p>
          <a:p>
            <a:pPr lvl="1"/>
            <a:r>
              <a:rPr lang="en-US" altLang="ko-KR" dirty="0"/>
              <a:t>A process can temporarily </a:t>
            </a:r>
            <a:r>
              <a:rPr lang="en-US" altLang="ko-KR" u="sng" dirty="0"/>
              <a:t>hand off</a:t>
            </a:r>
            <a:r>
              <a:rPr lang="en-US" altLang="ko-KR" dirty="0"/>
              <a:t> </a:t>
            </a:r>
            <a:r>
              <a:rPr lang="en-US" altLang="ko-KR" i="1" dirty="0"/>
              <a:t>its tickets </a:t>
            </a:r>
            <a:r>
              <a:rPr lang="en-US" altLang="ko-KR" dirty="0"/>
              <a:t>to another process</a:t>
            </a:r>
          </a:p>
          <a:p>
            <a:pPr lvl="1"/>
            <a:r>
              <a:rPr lang="en-US" altLang="ko-KR" dirty="0"/>
              <a:t>Useful in client-server applications with server doing tasks on behalf client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#3: Ticket inflation</a:t>
            </a:r>
          </a:p>
          <a:p>
            <a:pPr lvl="1"/>
            <a:r>
              <a:rPr lang="en-US" altLang="ko-KR" dirty="0"/>
              <a:t>A process can </a:t>
            </a:r>
            <a:r>
              <a:rPr lang="en-US" altLang="ko-KR" u="sng" dirty="0"/>
              <a:t>temporarily raise or lower</a:t>
            </a:r>
            <a:r>
              <a:rPr lang="en-US" altLang="ko-KR" dirty="0"/>
              <a:t> the number of tickets it owns</a:t>
            </a:r>
          </a:p>
          <a:p>
            <a:pPr lvl="1"/>
            <a:r>
              <a:rPr lang="en-US" altLang="ko-KR" dirty="0"/>
              <a:t>If any one process needs </a:t>
            </a:r>
            <a:r>
              <a:rPr lang="en-US" altLang="ko-KR" i="1" dirty="0"/>
              <a:t>more CPU time</a:t>
            </a:r>
            <a:r>
              <a:rPr lang="en-US" altLang="ko-KR" dirty="0"/>
              <a:t>, it can boost its tickets</a:t>
            </a:r>
          </a:p>
          <a:p>
            <a:pPr lvl="1"/>
            <a:r>
              <a:rPr lang="en-US" altLang="ko-KR" dirty="0"/>
              <a:t>Assumes that a group of processes trust each other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289673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 There are three processes, A, B, and C. There are 400 tickets in total. Current draw returns winner=300.</a:t>
            </a:r>
          </a:p>
          <a:p>
            <a:pPr lvl="1"/>
            <a:r>
              <a:rPr lang="en-US" altLang="ko-KR" dirty="0"/>
              <a:t>Keep the processes in a list: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2935880" y="1984290"/>
            <a:ext cx="6184456" cy="868646"/>
            <a:chOff x="1622889" y="1556792"/>
            <a:chExt cx="6184456" cy="868646"/>
          </a:xfrm>
        </p:grpSpPr>
        <p:sp>
          <p:nvSpPr>
            <p:cNvPr id="6" name="TextBox 5"/>
            <p:cNvSpPr txBox="1"/>
            <p:nvPr/>
          </p:nvSpPr>
          <p:spPr>
            <a:xfrm>
              <a:off x="1622889" y="1844824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head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267744" y="2029490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843808" y="1561438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Job:A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Tix:100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719530" y="2024844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4295594" y="1556792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Job:B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Tix:50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5169689" y="2024844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5745753" y="1556792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Job:C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Tix:250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25748" y="1844824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6618475" y="2029490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2135560" y="2965008"/>
            <a:ext cx="7992888" cy="3416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counter: used to track if we’ve found the winner yet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counter = 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winner: use some call to a random number generator to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get a value, between 0 and the total # of tickets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winner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getrandom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totaltickets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current: use this to walk through the list of jobs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*current = head;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loop until the sum of ticket values is &gt; the winner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 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(current)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counter = counter + current-&gt;tickets;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(counter &gt; winner)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break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found the winner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	current = current-&gt;next;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}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’current’ is the winner: schedule it...</a:t>
            </a:r>
          </a:p>
        </p:txBody>
      </p:sp>
      <p:sp>
        <p:nvSpPr>
          <p:cNvPr id="18" name="모서리가 둥근 직사각형 6">
            <a:extLst>
              <a:ext uri="{FF2B5EF4-FFF2-40B4-BE49-F238E27FC236}">
                <a16:creationId xmlns:a16="http://schemas.microsoft.com/office/drawing/2014/main" id="{B1DD5C6C-32A3-4D69-93C8-697B66F0E0FF}"/>
              </a:ext>
            </a:extLst>
          </p:cNvPr>
          <p:cNvSpPr/>
          <p:nvPr/>
        </p:nvSpPr>
        <p:spPr>
          <a:xfrm>
            <a:off x="9441336" y="5814388"/>
            <a:ext cx="2536921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What optimizations can you think of?</a:t>
            </a:r>
          </a:p>
        </p:txBody>
      </p:sp>
    </p:spTree>
    <p:extLst>
      <p:ext uri="{BB962C8B-B14F-4D97-AF65-F5344CB8AC3E}">
        <p14:creationId xmlns:p14="http://schemas.microsoft.com/office/powerpoint/2010/main" val="1238926236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(Cont.)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cs typeface="Courier New" pitchFamily="49" charset="0"/>
                  </a:rPr>
                  <a:t>Define fairness metric </a:t>
                </a:r>
                <a:r>
                  <a:rPr lang="en-US" altLang="ko-K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</a:p>
              <a:p>
                <a:pPr lvl="1"/>
                <a:r>
                  <a:rPr lang="en-US" altLang="ko-KR" dirty="0"/>
                  <a:t>The time the </a:t>
                </a:r>
                <a:r>
                  <a:rPr lang="en-US" altLang="ko-KR" u="sng" dirty="0"/>
                  <a:t>first process completes</a:t>
                </a:r>
                <a:r>
                  <a:rPr lang="en-US" altLang="ko-KR" dirty="0"/>
                  <a:t> divided by the time that the </a:t>
                </a:r>
                <a:r>
                  <a:rPr lang="en-US" altLang="ko-KR" u="sng" dirty="0"/>
                  <a:t>second process completes</a:t>
                </a:r>
              </a:p>
              <a:p>
                <a:r>
                  <a:rPr lang="en-US" altLang="ko-KR" dirty="0"/>
                  <a:t>Example:</a:t>
                </a:r>
              </a:p>
              <a:p>
                <a:pPr lvl="1"/>
                <a:r>
                  <a:rPr lang="en-US" altLang="ko-KR" dirty="0"/>
                  <a:t>There are two processes, each process has a run time </a:t>
                </a:r>
                <a:r>
                  <a:rPr lang="en-US" altLang="ko-K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</a:t>
                </a:r>
                <a:r>
                  <a:rPr lang="en-US" altLang="ko-KR" dirty="0"/>
                  <a:t>=10</a:t>
                </a:r>
              </a:p>
              <a:p>
                <a:pPr lvl="2"/>
                <a:r>
                  <a:rPr lang="en-US" altLang="ko-KR" dirty="0"/>
                  <a:t>First process finishes at time 10</a:t>
                </a:r>
              </a:p>
              <a:p>
                <a:pPr lvl="2"/>
                <a:r>
                  <a:rPr lang="en-US" altLang="ko-KR" dirty="0"/>
                  <a:t>Second process finishes at time 20</a:t>
                </a:r>
              </a:p>
              <a:p>
                <a:pPr lvl="1"/>
                <a:r>
                  <a:rPr lang="en-US" altLang="ko-KR" b="0" dirty="0">
                    <a:latin typeface="Courier New" pitchFamily="49" charset="0"/>
                    <a:cs typeface="Courier New" pitchFamily="49" charset="0"/>
                  </a:rPr>
                  <a:t>F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20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=0.5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F</a:t>
                </a:r>
                <a:r>
                  <a:rPr lang="en-US" altLang="ko-KR" dirty="0"/>
                  <a:t> will be close to 1 when both jobs finish at nearly the same time.</a:t>
                </a:r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171850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Lottery Fairness Study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Simulation Scenario: </a:t>
            </a:r>
          </a:p>
          <a:p>
            <a:pPr lvl="1"/>
            <a:r>
              <a:rPr lang="en-US" altLang="ko-KR" dirty="0"/>
              <a:t>Two processes with run time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ko-KR" dirty="0"/>
              <a:t> ranging from 1 to 1000. Over thirty(30) trials.</a:t>
            </a:r>
          </a:p>
          <a:p>
            <a:pPr lvl="1"/>
            <a:r>
              <a:rPr lang="en-US" altLang="ko-KR" dirty="0"/>
              <a:t>Each process has the same number of tickets (100).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071664" y="5949280"/>
            <a:ext cx="6408712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When the runtime is not very long,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average fairness can be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quite severe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19A3F-F5AA-4B76-A450-60C2D640A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808" y="2455256"/>
            <a:ext cx="3496384" cy="328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69746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DF3965-E67F-4B5B-99DF-0DD72218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assign tickets?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DC116-D201-4F53-B861-ED4A81549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approach is to assumes that users know best, thus let them assign tickets</a:t>
            </a:r>
          </a:p>
          <a:p>
            <a:r>
              <a:rPr lang="en-US" dirty="0"/>
              <a:t>Still an open problem though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97805285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Stride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Randomness occasionally will not deliver good results especially for processes with short run times</a:t>
            </a:r>
          </a:p>
          <a:p>
            <a:r>
              <a:rPr lang="en-US" altLang="ko-KR" dirty="0"/>
              <a:t>A deterministic fair-share scheduler invented by </a:t>
            </a:r>
            <a:r>
              <a:rPr lang="en-US" altLang="ko-KR" dirty="0" err="1"/>
              <a:t>Waldspurger</a:t>
            </a:r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Stride</a:t>
            </a:r>
            <a:r>
              <a:rPr lang="en-US" altLang="ko-KR" dirty="0"/>
              <a:t> of each process - </a:t>
            </a:r>
          </a:p>
          <a:p>
            <a:pPr lvl="1"/>
            <a:r>
              <a:rPr lang="en-US" altLang="ko-KR" dirty="0"/>
              <a:t>(Some large number) / (the number of tickets of the process)</a:t>
            </a:r>
          </a:p>
          <a:p>
            <a:pPr lvl="1"/>
            <a:r>
              <a:rPr lang="en-US" altLang="ko-KR" dirty="0"/>
              <a:t>Example(in the previous discussion): Some large number say 10000</a:t>
            </a:r>
          </a:p>
          <a:p>
            <a:pPr lvl="2"/>
            <a:r>
              <a:rPr lang="en-US" altLang="ko-KR" dirty="0"/>
              <a:t>Process A has 100 tickets </a:t>
            </a:r>
            <a:r>
              <a:rPr lang="en-US" altLang="ko-KR" dirty="0">
                <a:sym typeface="Wingdings" pitchFamily="2" charset="2"/>
              </a:rPr>
              <a:t> stride of A is (10000/100)=100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Process B has 50 tickets  stride of B is (10000/50)=200</a:t>
            </a:r>
            <a:endParaRPr lang="en-US" altLang="ko-KR" dirty="0"/>
          </a:p>
          <a:p>
            <a:r>
              <a:rPr lang="en-US" altLang="ko-KR" dirty="0"/>
              <a:t>When a process runs, increment a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en-US" altLang="ko-KR" dirty="0"/>
              <a:t>(aka </a:t>
            </a:r>
            <a:r>
              <a:rPr lang="en-US" altLang="ko-KR" b="1" u="sng" dirty="0"/>
              <a:t>Pass</a:t>
            </a:r>
            <a:r>
              <a:rPr lang="en-US" altLang="ko-KR" dirty="0"/>
              <a:t> value) for it by its stride.</a:t>
            </a:r>
          </a:p>
          <a:p>
            <a:pPr lvl="1"/>
            <a:r>
              <a:rPr lang="en-US" altLang="ko-KR" dirty="0"/>
              <a:t>Pick the process to run that has </a:t>
            </a:r>
            <a:r>
              <a:rPr lang="en-US" altLang="ko-KR" u="sng" dirty="0">
                <a:solidFill>
                  <a:schemeClr val="accent6">
                    <a:lumMod val="75000"/>
                  </a:schemeClr>
                </a:solidFill>
              </a:rPr>
              <a:t>the lowest pass value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35560" y="5301208"/>
            <a:ext cx="7992888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current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remove_min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(queue);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pick client with minimum pass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schedule(current); 	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use resource for quantum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current-&gt;pass += current-&gt;stride;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compute next pass using stride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insert(queue, current);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put back into the queue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83832" y="6132205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Pseudocode for Stride Scheduling</a:t>
            </a:r>
          </a:p>
        </p:txBody>
      </p:sp>
    </p:spTree>
    <p:extLst>
      <p:ext uri="{BB962C8B-B14F-4D97-AF65-F5344CB8AC3E}">
        <p14:creationId xmlns:p14="http://schemas.microsoft.com/office/powerpoint/2010/main" val="1106174241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Stride Scheduling Example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783632" y="2132856"/>
            <a:ext cx="640871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608168" y="1414518"/>
            <a:ext cx="0" cy="3454643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39616" y="1412777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(stride=100)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95800" y="1414518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(stride=200)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51984" y="1412777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(stride=40)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80176" y="14127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Who Runs?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55640" y="2204865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39816" y="2204865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68008" y="2211830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52184" y="2204865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pPr algn="ctr"/>
            <a:r>
              <a:rPr lang="en-US" altLang="ko-KR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B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75720" y="5301207"/>
            <a:ext cx="5112568" cy="1440159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 new job enters with pass value 0,</a:t>
            </a: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It will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monopolize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the CPU!</a:t>
            </a:r>
          </a:p>
          <a:p>
            <a:pPr algn="ctr"/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Lottery is still better since there is no global state per process.</a:t>
            </a: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7E441A8-6650-4397-861F-57227928C459}"/>
                  </a:ext>
                </a:extLst>
              </p14:cNvPr>
              <p14:cNvContentPartPr/>
              <p14:nvPr/>
            </p14:nvContentPartPr>
            <p14:xfrm>
              <a:off x="9148710" y="2373427"/>
              <a:ext cx="360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7E441A8-6650-4397-861F-57227928C4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0070" y="2364787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6E1247B-399E-4E99-AA98-1FF19DE01467}"/>
                  </a:ext>
                </a:extLst>
              </p14:cNvPr>
              <p14:cNvContentPartPr/>
              <p14:nvPr/>
            </p14:nvContentPartPr>
            <p14:xfrm>
              <a:off x="9277950" y="244938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6E1247B-399E-4E99-AA98-1FF19DE014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69310" y="2440387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D01ADB-205D-42B6-9C29-D1EAE1A38BBB}"/>
              </a:ext>
            </a:extLst>
          </p:cNvPr>
          <p:cNvCxnSpPr/>
          <p:nvPr/>
        </p:nvCxnSpPr>
        <p:spPr>
          <a:xfrm flipH="1">
            <a:off x="8688288" y="2373427"/>
            <a:ext cx="13681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AC3465-3115-4A44-AAA7-6F0DDA47081D}"/>
              </a:ext>
            </a:extLst>
          </p:cNvPr>
          <p:cNvSpPr txBox="1"/>
          <p:nvPr/>
        </p:nvSpPr>
        <p:spPr>
          <a:xfrm>
            <a:off x="10161642" y="1987722"/>
            <a:ext cx="1691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" pitchFamily="2" charset="0"/>
              </a:rPr>
              <a:t>Arbitrarily     chose</a:t>
            </a:r>
            <a:r>
              <a:rPr lang="en-PH" dirty="0">
                <a:latin typeface="Oswald" pitchFamily="2" charset="0"/>
              </a:rPr>
              <a:t>n at the start since all Passes are 0 initially</a:t>
            </a:r>
            <a:endParaRPr lang="en-US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157921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474AA0-537E-4AF6-863B-6978A1E9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Completely Fair Scheduler (CFS)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F0BDB-06ED-4008-A689-754394A29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Fairly divide a CPU evenly among all competing processes </a:t>
            </a:r>
          </a:p>
          <a:p>
            <a:r>
              <a:rPr lang="en-US" dirty="0"/>
              <a:t>Uses a counting-based technique called </a:t>
            </a:r>
            <a:r>
              <a:rPr lang="en-US" b="1" dirty="0"/>
              <a:t>virtual runtime (</a:t>
            </a:r>
            <a:r>
              <a:rPr lang="en-US" b="1" dirty="0" err="1"/>
              <a:t>vruntime</a:t>
            </a:r>
            <a:r>
              <a:rPr lang="en-US" b="1" dirty="0"/>
              <a:t>)</a:t>
            </a:r>
          </a:p>
          <a:p>
            <a:r>
              <a:rPr lang="en-US" dirty="0"/>
              <a:t>As a process runs, its </a:t>
            </a:r>
            <a:r>
              <a:rPr lang="en-US" dirty="0" err="1"/>
              <a:t>vruntime</a:t>
            </a:r>
            <a:r>
              <a:rPr lang="en-US" dirty="0"/>
              <a:t> increases (may increase at the same rate as physical time)</a:t>
            </a:r>
          </a:p>
          <a:p>
            <a:r>
              <a:rPr lang="en-US" dirty="0"/>
              <a:t>When scheduling decision time occurs, pick the process with the </a:t>
            </a:r>
            <a:r>
              <a:rPr lang="en-US" i="1" u="sng" dirty="0"/>
              <a:t>lowest </a:t>
            </a:r>
            <a:r>
              <a:rPr lang="en-US" i="1" u="sng" dirty="0" err="1"/>
              <a:t>vruntime</a:t>
            </a:r>
            <a:r>
              <a:rPr lang="en-US" i="1" u="sng" dirty="0"/>
              <a:t> </a:t>
            </a:r>
          </a:p>
          <a:p>
            <a:r>
              <a:rPr lang="en-US" dirty="0"/>
              <a:t>Uses a periodic timer interrupt – can only make decisions at fixed time intervals</a:t>
            </a:r>
          </a:p>
          <a:p>
            <a:pPr lvl="1"/>
            <a:r>
              <a:rPr lang="en-PH" dirty="0"/>
              <a:t>Not affected if time slice is not a multiple of the interrupt timer interval time</a:t>
            </a:r>
          </a:p>
        </p:txBody>
      </p:sp>
    </p:spTree>
    <p:extLst>
      <p:ext uri="{BB962C8B-B14F-4D97-AF65-F5344CB8AC3E}">
        <p14:creationId xmlns:p14="http://schemas.microsoft.com/office/powerpoint/2010/main" val="3955578765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474AA0-537E-4AF6-863B-6978A1E9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Completely Fair Scheduler (CFS) (Cont.)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F0BDB-06ED-4008-A689-754394A29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Control parameters:</a:t>
            </a:r>
          </a:p>
          <a:p>
            <a:pPr lvl="1"/>
            <a:r>
              <a:rPr lang="en-PH" b="1" dirty="0" err="1"/>
              <a:t>sched_latency</a:t>
            </a:r>
            <a:r>
              <a:rPr lang="en-PH" b="1" dirty="0"/>
              <a:t> </a:t>
            </a:r>
            <a:r>
              <a:rPr lang="en-PH" dirty="0"/>
              <a:t>– determines how long one process should run before considering a switch (typical values is 48ms)</a:t>
            </a:r>
          </a:p>
          <a:p>
            <a:pPr lvl="2"/>
            <a:r>
              <a:rPr lang="en-PH" dirty="0"/>
              <a:t>time slice for a process = (</a:t>
            </a:r>
            <a:r>
              <a:rPr lang="en-PH" dirty="0" err="1"/>
              <a:t>sched_latency</a:t>
            </a:r>
            <a:r>
              <a:rPr lang="en-PH" dirty="0"/>
              <a:t> / n processes)</a:t>
            </a:r>
          </a:p>
          <a:p>
            <a:pPr lvl="2"/>
            <a:r>
              <a:rPr lang="en-PH" dirty="0"/>
              <a:t>Example: Given n=4, time slice = 48/4 = 12ms</a:t>
            </a:r>
          </a:p>
          <a:p>
            <a:pPr lvl="1"/>
            <a:r>
              <a:rPr lang="en-PH" b="1" dirty="0" err="1"/>
              <a:t>min_granularity</a:t>
            </a:r>
            <a:r>
              <a:rPr lang="en-PH" dirty="0"/>
              <a:t> – to address too many processes running (when n is very large, time slice becomes small)</a:t>
            </a:r>
          </a:p>
          <a:p>
            <a:pPr lvl="2"/>
            <a:r>
              <a:rPr lang="en-PH" dirty="0"/>
              <a:t>Minimum time slice for a process despite a large n, typically set to 6ms</a:t>
            </a:r>
          </a:p>
          <a:p>
            <a:pPr lvl="1"/>
            <a:endParaRPr lang="en-PH" dirty="0"/>
          </a:p>
          <a:p>
            <a:pPr lvl="2"/>
            <a:endParaRPr lang="en-PH" dirty="0"/>
          </a:p>
          <a:p>
            <a:pPr lvl="1"/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1793357639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474AA0-537E-4AF6-863B-6978A1E9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Completely Fair Scheduler (CFS) (Cont.)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F0BDB-06ED-4008-A689-754394A29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Weighting (</a:t>
            </a:r>
            <a:r>
              <a:rPr lang="en-PH" b="1" dirty="0"/>
              <a:t>Nice</a:t>
            </a:r>
            <a:r>
              <a:rPr lang="en-PH" dirty="0"/>
              <a:t>ness) – allows users/admins to control process priority (</a:t>
            </a: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nice</a:t>
            </a:r>
            <a:r>
              <a:rPr lang="en-PH" dirty="0"/>
              <a:t> and </a:t>
            </a: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renice</a:t>
            </a:r>
            <a:r>
              <a:rPr lang="en-PH" dirty="0"/>
              <a:t> programs)</a:t>
            </a:r>
          </a:p>
          <a:p>
            <a:pPr lvl="1"/>
            <a:r>
              <a:rPr lang="en-PH" dirty="0"/>
              <a:t>Nice values range: [-20, +19],  </a:t>
            </a:r>
            <a:r>
              <a:rPr lang="en-PH" u="sng" dirty="0"/>
              <a:t>(+) means lower priority</a:t>
            </a:r>
            <a:r>
              <a:rPr lang="en-PH" dirty="0"/>
              <a:t>, </a:t>
            </a:r>
            <a:r>
              <a:rPr lang="en-PH" u="sng" dirty="0"/>
              <a:t>(-) means higher priority</a:t>
            </a:r>
          </a:p>
          <a:p>
            <a:pPr lvl="1"/>
            <a:r>
              <a:rPr lang="en-PH" dirty="0"/>
              <a:t>Nice values maps to weights in table</a:t>
            </a:r>
          </a:p>
          <a:p>
            <a:pPr marL="457200" lvl="1" indent="0">
              <a:buNone/>
            </a:pPr>
            <a:endParaRPr lang="en-PH" dirty="0"/>
          </a:p>
          <a:p>
            <a:pPr lvl="1"/>
            <a:endParaRPr lang="en-PH" dirty="0"/>
          </a:p>
          <a:p>
            <a:pPr lvl="1"/>
            <a:endParaRPr lang="en-PH" dirty="0"/>
          </a:p>
          <a:p>
            <a:pPr lvl="1"/>
            <a:endParaRPr lang="en-PH" dirty="0"/>
          </a:p>
          <a:p>
            <a:pPr lvl="1"/>
            <a:endParaRPr lang="en-PH" dirty="0"/>
          </a:p>
          <a:p>
            <a:pPr lvl="1"/>
            <a:endParaRPr lang="en-PH" dirty="0"/>
          </a:p>
          <a:p>
            <a:pPr lvl="1"/>
            <a:r>
              <a:rPr lang="en-PH" dirty="0"/>
              <a:t>Effective Time Slice</a:t>
            </a:r>
          </a:p>
          <a:p>
            <a:pPr lvl="2"/>
            <a:endParaRPr lang="en-PH" dirty="0"/>
          </a:p>
          <a:p>
            <a:pPr lvl="1"/>
            <a:endParaRPr lang="en-PH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83334-4C2D-43FE-B391-F2A733EB8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076" y="2420888"/>
            <a:ext cx="6097847" cy="2395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B0211D-E5D9-4B75-9D3D-384446E20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5" y="5477867"/>
            <a:ext cx="62484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65989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474AA0-537E-4AF6-863B-6978A1E9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Completely Fair Scheduler (CFS) (Cont.)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F0BDB-06ED-4008-A689-754394A29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vruntime</a:t>
            </a:r>
            <a:r>
              <a:rPr lang="en-US" dirty="0"/>
              <a:t> adjustment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Scenario: Process A with nice value of -5, Process B with nice value of 0</a:t>
            </a:r>
          </a:p>
          <a:p>
            <a:pPr lvl="1"/>
            <a:r>
              <a:rPr lang="en-US" dirty="0"/>
              <a:t>Time Slice</a:t>
            </a:r>
          </a:p>
          <a:p>
            <a:pPr lvl="2"/>
            <a:r>
              <a:rPr lang="en-US" dirty="0"/>
              <a:t>From table weight(A) = 3121, </a:t>
            </a:r>
            <a:r>
              <a:rPr lang="en-US" dirty="0" err="1"/>
              <a:t>Time_Slice</a:t>
            </a:r>
            <a:r>
              <a:rPr lang="en-US" dirty="0"/>
              <a:t>(A) = (3121/4145)*48 = </a:t>
            </a:r>
            <a:r>
              <a:rPr lang="en-US" b="1" dirty="0"/>
              <a:t>36ms</a:t>
            </a:r>
          </a:p>
          <a:p>
            <a:pPr lvl="2"/>
            <a:r>
              <a:rPr lang="en-US" dirty="0"/>
              <a:t>From table weight(B) = 1024, </a:t>
            </a:r>
            <a:r>
              <a:rPr lang="en-US" dirty="0" err="1"/>
              <a:t>Time_Slice</a:t>
            </a:r>
            <a:r>
              <a:rPr lang="en-US" dirty="0"/>
              <a:t>(B) = (1024/4145)*48 = </a:t>
            </a:r>
            <a:r>
              <a:rPr lang="en-US" b="1" dirty="0"/>
              <a:t>12ms</a:t>
            </a:r>
          </a:p>
          <a:p>
            <a:pPr lvl="1"/>
            <a:r>
              <a:rPr lang="en-US" dirty="0" err="1"/>
              <a:t>vruntime</a:t>
            </a:r>
            <a:endParaRPr lang="en-US" dirty="0"/>
          </a:p>
          <a:p>
            <a:pPr lvl="2"/>
            <a:r>
              <a:rPr lang="en-US" dirty="0" err="1"/>
              <a:t>vruntime</a:t>
            </a:r>
            <a:r>
              <a:rPr lang="en-US" dirty="0"/>
              <a:t>(A) = </a:t>
            </a:r>
            <a:r>
              <a:rPr lang="en-US" dirty="0" err="1"/>
              <a:t>vruntime</a:t>
            </a:r>
            <a:r>
              <a:rPr lang="en-US" dirty="0"/>
              <a:t>(A) + (1024/3121)*</a:t>
            </a:r>
            <a:r>
              <a:rPr lang="en-US" dirty="0" err="1"/>
              <a:t>run_time</a:t>
            </a:r>
            <a:r>
              <a:rPr lang="en-US" dirty="0"/>
              <a:t>(A)</a:t>
            </a:r>
          </a:p>
          <a:p>
            <a:pPr lvl="2"/>
            <a:r>
              <a:rPr lang="en-US" dirty="0" err="1"/>
              <a:t>vruntime</a:t>
            </a:r>
            <a:r>
              <a:rPr lang="en-US" dirty="0"/>
              <a:t>(B) = </a:t>
            </a:r>
            <a:r>
              <a:rPr lang="en-US" dirty="0" err="1"/>
              <a:t>vruntime</a:t>
            </a:r>
            <a:r>
              <a:rPr lang="en-US" dirty="0"/>
              <a:t>(A) + (1024/1024)*</a:t>
            </a:r>
            <a:r>
              <a:rPr lang="en-US" dirty="0" err="1"/>
              <a:t>run_time</a:t>
            </a:r>
            <a:r>
              <a:rPr lang="en-US" dirty="0"/>
              <a:t>(B) </a:t>
            </a:r>
          </a:p>
          <a:p>
            <a:pPr lvl="2"/>
            <a:r>
              <a:rPr lang="en-US" dirty="0"/>
              <a:t>Thus, </a:t>
            </a:r>
            <a:r>
              <a:rPr lang="en-US" dirty="0" err="1"/>
              <a:t>vruntime</a:t>
            </a:r>
            <a:r>
              <a:rPr lang="en-US" dirty="0"/>
              <a:t>(A) will accumulate at .33 the rate of </a:t>
            </a:r>
            <a:r>
              <a:rPr lang="en-US" dirty="0" err="1"/>
              <a:t>vruntime</a:t>
            </a:r>
            <a:r>
              <a:rPr lang="en-US" dirty="0"/>
              <a:t>(B) – </a:t>
            </a:r>
            <a:r>
              <a:rPr lang="en-US" b="1" dirty="0"/>
              <a:t>A will have smaller </a:t>
            </a:r>
            <a:r>
              <a:rPr lang="en-US" b="1" dirty="0" err="1"/>
              <a:t>vruntime</a:t>
            </a:r>
            <a:r>
              <a:rPr lang="en-US" b="1" dirty="0"/>
              <a:t> and will have higher priority</a:t>
            </a:r>
          </a:p>
          <a:p>
            <a:pPr lvl="2"/>
            <a:endParaRPr lang="en-US" dirty="0"/>
          </a:p>
          <a:p>
            <a:pPr lvl="1"/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22B7E-93AA-4E25-A47A-3466D5B7C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7" y="1500014"/>
            <a:ext cx="6067425" cy="7048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08C65F-6B6A-47F9-BC0D-6BEA66B398DD}"/>
              </a:ext>
            </a:extLst>
          </p:cNvPr>
          <p:cNvCxnSpPr/>
          <p:nvPr/>
        </p:nvCxnSpPr>
        <p:spPr>
          <a:xfrm flipH="1">
            <a:off x="8976320" y="1196752"/>
            <a:ext cx="864096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260E773-480F-4BDA-AA2F-45395940F34B}"/>
              </a:ext>
            </a:extLst>
          </p:cNvPr>
          <p:cNvSpPr txBox="1"/>
          <p:nvPr/>
        </p:nvSpPr>
        <p:spPr>
          <a:xfrm>
            <a:off x="9840416" y="957249"/>
            <a:ext cx="1688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swald" pitchFamily="2" charset="0"/>
              </a:rPr>
              <a:t>Actual run time</a:t>
            </a:r>
          </a:p>
          <a:p>
            <a:r>
              <a:rPr lang="en-US" dirty="0">
                <a:latin typeface="Oswald" pitchFamily="2" charset="0"/>
              </a:rPr>
              <a:t>accrued over time</a:t>
            </a:r>
            <a:endParaRPr lang="en-PH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385673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0AC25B-B281-4483-A326-38337E06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Completely Fair Scheduler (CFS) (Cont.)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EFFFD-9DDB-4B87-A452-624730B5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u="sng" dirty="0"/>
              <a:t>efficiently</a:t>
            </a:r>
            <a:r>
              <a:rPr lang="en-US" dirty="0"/>
              <a:t> (as quickly as possible) find the next process to run?</a:t>
            </a:r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-Black Trees</a:t>
            </a:r>
          </a:p>
          <a:p>
            <a:pPr lvl="1"/>
            <a:r>
              <a:rPr lang="en-PH" dirty="0"/>
              <a:t>Height-balanced tree – logarithmic search time compared to linear search time for lists</a:t>
            </a:r>
          </a:p>
          <a:p>
            <a:pPr lvl="1"/>
            <a:r>
              <a:rPr lang="en-PH" dirty="0"/>
              <a:t>CFS places only </a:t>
            </a:r>
            <a:r>
              <a:rPr lang="en-PH" u="sng" dirty="0"/>
              <a:t>running/runnable processes</a:t>
            </a:r>
            <a:r>
              <a:rPr lang="en-PH" dirty="0"/>
              <a:t> on the RB tree</a:t>
            </a:r>
          </a:p>
          <a:p>
            <a:pPr lvl="1"/>
            <a:endParaRPr lang="en-PH" dirty="0"/>
          </a:p>
          <a:p>
            <a:pPr lvl="1"/>
            <a:endParaRPr lang="en-PH" dirty="0"/>
          </a:p>
          <a:p>
            <a:pPr lvl="1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44130375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ECFA0-07E5-4187-AA23-C19263F2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Completely Fair Scheduler (CFS) (Cont.)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3B809-E5B6-4BE0-9F58-16CDA980F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RB Tree Example</a:t>
            </a:r>
          </a:p>
          <a:p>
            <a:pPr lvl="1"/>
            <a:r>
              <a:rPr lang="en-US" dirty="0"/>
              <a:t>Given: There are 10 processes with </a:t>
            </a:r>
            <a:r>
              <a:rPr lang="en-US" dirty="0" err="1"/>
              <a:t>vruntimes</a:t>
            </a:r>
            <a:r>
              <a:rPr lang="en-US" dirty="0"/>
              <a:t> of 1, 5, 9, 10, 14, 18, 17, 21, 22, 24</a:t>
            </a:r>
          </a:p>
          <a:p>
            <a:pPr lvl="1"/>
            <a:r>
              <a:rPr lang="en-US" dirty="0"/>
              <a:t>If a </a:t>
            </a:r>
            <a:r>
              <a:rPr lang="en-US" u="sng" dirty="0"/>
              <a:t>sorted list </a:t>
            </a:r>
            <a:r>
              <a:rPr lang="en-US" dirty="0"/>
              <a:t>is used, next process to run </a:t>
            </a:r>
            <a:r>
              <a:rPr lang="en-US" u="sng" dirty="0"/>
              <a:t>is simply the first element</a:t>
            </a:r>
          </a:p>
          <a:p>
            <a:pPr lvl="2"/>
            <a:r>
              <a:rPr lang="en-US" dirty="0"/>
              <a:t>Inserting a new process however will need the scan of all items in the sorted list, in the worst case</a:t>
            </a:r>
          </a:p>
          <a:p>
            <a:pPr lvl="1"/>
            <a:r>
              <a:rPr lang="en-US" dirty="0"/>
              <a:t>Use of RB tree(</a:t>
            </a:r>
            <a:r>
              <a:rPr lang="en-US" dirty="0" err="1"/>
              <a:t>vruntimes</a:t>
            </a:r>
            <a:r>
              <a:rPr lang="en-US" dirty="0"/>
              <a:t> as key) improves efficiency, most operations are logarithmic</a:t>
            </a:r>
          </a:p>
          <a:p>
            <a:endParaRPr lang="en-US" dirty="0"/>
          </a:p>
          <a:p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CABEFD-8550-4E05-96E3-8FBA8386F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469" y="3284984"/>
            <a:ext cx="4907061" cy="282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21282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68D97D-2CA4-4EBE-B7DC-993377F2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Completely Fair Scheduler (CFS) (Cont.)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2DD3-47DE-4CEE-85EB-8C2CB2EBE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deal with I/O and sleeping processes (long sleep)?</a:t>
            </a:r>
          </a:p>
          <a:p>
            <a:pPr lvl="1"/>
            <a:r>
              <a:rPr lang="en-US" dirty="0"/>
              <a:t>Awaken sleeping processes may monopolize CPU since its </a:t>
            </a:r>
            <a:r>
              <a:rPr lang="en-US" dirty="0" err="1"/>
              <a:t>vruntime</a:t>
            </a:r>
            <a:r>
              <a:rPr lang="en-US" dirty="0"/>
              <a:t> has not been updated for a while</a:t>
            </a:r>
          </a:p>
          <a:p>
            <a:pPr lvl="1"/>
            <a:r>
              <a:rPr lang="en-US" dirty="0"/>
              <a:t>Solution: Alter the </a:t>
            </a:r>
            <a:r>
              <a:rPr lang="en-US" dirty="0" err="1"/>
              <a:t>vruntime</a:t>
            </a:r>
            <a:r>
              <a:rPr lang="en-US" dirty="0"/>
              <a:t> of the newly awaken process by setting it to the minimum </a:t>
            </a:r>
            <a:r>
              <a:rPr lang="en-US" dirty="0" err="1"/>
              <a:t>vruntime</a:t>
            </a:r>
            <a:r>
              <a:rPr lang="en-US" dirty="0"/>
              <a:t> in the RB tree</a:t>
            </a:r>
          </a:p>
          <a:p>
            <a:pPr lvl="1"/>
            <a:r>
              <a:rPr lang="en-US" dirty="0"/>
              <a:t>Processes sleeping for short periods of time will not get fair share of CPU</a:t>
            </a:r>
          </a:p>
          <a:p>
            <a:r>
              <a:rPr lang="en-US" dirty="0"/>
              <a:t>Other fun stuff about CFS</a:t>
            </a:r>
          </a:p>
          <a:p>
            <a:pPr lvl="1"/>
            <a:r>
              <a:rPr lang="en-US" dirty="0"/>
              <a:t>Heuristics to improve performance</a:t>
            </a:r>
          </a:p>
          <a:p>
            <a:pPr lvl="1"/>
            <a:r>
              <a:rPr lang="en-US" dirty="0"/>
              <a:t>Handling multiple CPUs</a:t>
            </a:r>
          </a:p>
          <a:p>
            <a:pPr lvl="1"/>
            <a:r>
              <a:rPr lang="en-US" dirty="0"/>
              <a:t>Scheduling for process groups</a:t>
            </a:r>
          </a:p>
          <a:p>
            <a:pPr lvl="1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69933265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9: Scheduling: Proportional Share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891381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Proportional Share Scheduler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aka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Fair-share</a:t>
            </a:r>
            <a:r>
              <a:rPr lang="en-US" altLang="ko-KR" dirty="0"/>
              <a:t> scheduler</a:t>
            </a:r>
          </a:p>
          <a:p>
            <a:pPr lvl="1"/>
            <a:r>
              <a:rPr lang="en-US" altLang="ko-KR" dirty="0"/>
              <a:t>Guarantee that each process obtains </a:t>
            </a:r>
            <a:r>
              <a:rPr lang="en-US" altLang="ko-KR" i="1" dirty="0"/>
              <a:t>a certain percentage </a:t>
            </a:r>
            <a:r>
              <a:rPr lang="en-US" altLang="ko-KR" dirty="0"/>
              <a:t>of CPU time</a:t>
            </a:r>
          </a:p>
          <a:p>
            <a:pPr lvl="1"/>
            <a:r>
              <a:rPr lang="en-US" altLang="ko-KR" dirty="0"/>
              <a:t>Not necessarily optimizing for turnaround time or response time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9322912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Concept: Hold a Lottery!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Tickets</a:t>
            </a:r>
          </a:p>
          <a:p>
            <a:pPr lvl="1"/>
            <a:r>
              <a:rPr lang="en-US" altLang="ko-KR" dirty="0"/>
              <a:t>Represent the share of a resource that a process(or user) should receive</a:t>
            </a:r>
          </a:p>
          <a:p>
            <a:pPr lvl="1"/>
            <a:r>
              <a:rPr lang="en-US" altLang="ko-KR" u="sng" dirty="0"/>
              <a:t>The percent of tickets</a:t>
            </a:r>
            <a:r>
              <a:rPr lang="en-US" altLang="ko-KR" dirty="0"/>
              <a:t> represents its share of the system resource in question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There are two processes, A and B</a:t>
            </a:r>
          </a:p>
          <a:p>
            <a:pPr lvl="2"/>
            <a:r>
              <a:rPr lang="en-US" altLang="ko-KR" dirty="0"/>
              <a:t>Process A has 75 tickets </a:t>
            </a:r>
            <a:r>
              <a:rPr lang="en-US" altLang="ko-KR" dirty="0">
                <a:sym typeface="Wingdings" pitchFamily="2" charset="2"/>
              </a:rPr>
              <a:t> receive 75% of the CPU</a:t>
            </a:r>
            <a:endParaRPr lang="en-US" altLang="ko-KR" dirty="0"/>
          </a:p>
          <a:p>
            <a:pPr lvl="2"/>
            <a:r>
              <a:rPr lang="en-US" altLang="ko-KR" dirty="0"/>
              <a:t>Process B has 25 tickets </a:t>
            </a:r>
            <a:r>
              <a:rPr lang="en-US" altLang="ko-KR" dirty="0">
                <a:sym typeface="Wingdings" pitchFamily="2" charset="2"/>
              </a:rPr>
              <a:t> receive 25% of the CPU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288928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Lottery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Lottery can be held </a:t>
            </a:r>
            <a:r>
              <a:rPr lang="en-US" altLang="ko-KR" i="1" dirty="0"/>
              <a:t>every time slice</a:t>
            </a:r>
          </a:p>
          <a:p>
            <a:r>
              <a:rPr lang="en-US" altLang="ko-KR" dirty="0"/>
              <a:t>The scheduler picks </a:t>
            </a:r>
            <a:r>
              <a:rPr lang="en-US" altLang="ko-KR" u="sng" dirty="0"/>
              <a:t>a winning ticket</a:t>
            </a:r>
            <a:r>
              <a:rPr lang="en-US" altLang="ko-KR" b="1" u="sng" dirty="0"/>
              <a:t> </a:t>
            </a:r>
            <a:r>
              <a:rPr lang="en-US" altLang="ko-KR" dirty="0"/>
              <a:t>(probabilistically/randomized)</a:t>
            </a:r>
          </a:p>
          <a:p>
            <a:pPr lvl="1"/>
            <a:r>
              <a:rPr lang="en-US" altLang="ko-KR" dirty="0"/>
              <a:t>Run the process that holds the </a:t>
            </a:r>
            <a:r>
              <a:rPr lang="en-US" altLang="ko-KR" i="1" dirty="0"/>
              <a:t>winning ticket</a:t>
            </a:r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There are 100 tickets</a:t>
            </a:r>
          </a:p>
          <a:p>
            <a:pPr lvl="2"/>
            <a:r>
              <a:rPr lang="en-US" altLang="ko-KR" dirty="0"/>
              <a:t>Process A has 75 tickets: 0 ~ 74</a:t>
            </a:r>
          </a:p>
          <a:p>
            <a:pPr lvl="2"/>
            <a:r>
              <a:rPr lang="en-US" altLang="ko-KR" dirty="0"/>
              <a:t>Process B has 25 tickets: 75 ~ 99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495600" y="4693773"/>
            <a:ext cx="7416824" cy="679443"/>
            <a:chOff x="539552" y="4353478"/>
            <a:chExt cx="7416824" cy="679443"/>
          </a:xfrm>
        </p:grpSpPr>
        <p:sp>
          <p:nvSpPr>
            <p:cNvPr id="7" name="TextBox 6"/>
            <p:cNvSpPr txBox="1"/>
            <p:nvPr/>
          </p:nvSpPr>
          <p:spPr>
            <a:xfrm>
              <a:off x="539552" y="4353478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Scheduler’s winning tickets:</a:t>
              </a:r>
              <a:endParaRPr lang="ko-KR" altLang="en-US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87824" y="4353478"/>
              <a:ext cx="4968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63  85  70  39  76  17  29  41  36  39  10  99  68  83  63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4056" y="4725144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Resulting scheduler:</a:t>
              </a:r>
              <a:endParaRPr lang="ko-KR" altLang="en-US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958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6075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8192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0309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426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72450" y="4720137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1479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543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6660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8777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0894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3011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5128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9362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35954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2495600" y="5661248"/>
            <a:ext cx="7224456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longer these two jobs compete,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more likely they are to achieve the desired percentages.</a:t>
            </a:r>
          </a:p>
        </p:txBody>
      </p:sp>
    </p:spTree>
    <p:extLst>
      <p:ext uri="{BB962C8B-B14F-4D97-AF65-F5344CB8AC3E}">
        <p14:creationId xmlns:p14="http://schemas.microsoft.com/office/powerpoint/2010/main" val="2613389041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9CC6FF-C8E0-4654-8742-C888BE84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Why Random?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8FDD5-8378-4809-A7F4-54814DE88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</a:t>
            </a:r>
            <a:r>
              <a:rPr lang="en-US" u="sng" dirty="0"/>
              <a:t>avoids strange corner-case behaviors</a:t>
            </a:r>
          </a:p>
          <a:p>
            <a:r>
              <a:rPr lang="en-PH" dirty="0"/>
              <a:t>Random is </a:t>
            </a:r>
            <a:r>
              <a:rPr lang="en-PH" u="sng" dirty="0"/>
              <a:t>lightweight</a:t>
            </a:r>
          </a:p>
          <a:p>
            <a:pPr lvl="1"/>
            <a:r>
              <a:rPr lang="en-PH" dirty="0"/>
              <a:t>Per-process accounting is reduced</a:t>
            </a:r>
          </a:p>
          <a:p>
            <a:r>
              <a:rPr lang="en-PH" dirty="0"/>
              <a:t>Random is </a:t>
            </a:r>
            <a:r>
              <a:rPr lang="en-PH" u="sng" dirty="0"/>
              <a:t>fast</a:t>
            </a:r>
          </a:p>
          <a:p>
            <a:pPr lvl="1"/>
            <a:r>
              <a:rPr lang="en-PH" dirty="0"/>
              <a:t>Generating a random number from a generator is typically fast (hardware-supported)</a:t>
            </a:r>
          </a:p>
        </p:txBody>
      </p:sp>
    </p:spTree>
    <p:extLst>
      <p:ext uri="{BB962C8B-B14F-4D97-AF65-F5344CB8AC3E}">
        <p14:creationId xmlns:p14="http://schemas.microsoft.com/office/powerpoint/2010/main" val="2110099995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Mechanisms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#1: Ticket Currency</a:t>
            </a:r>
          </a:p>
          <a:p>
            <a:pPr lvl="1"/>
            <a:r>
              <a:rPr lang="en-US" altLang="ko-KR" dirty="0"/>
              <a:t>A user(in multiuser systems) allocates tickets among their own processes in whatever currency they would like( </a:t>
            </a:r>
            <a:r>
              <a:rPr lang="en-US" altLang="ko-KR" u="sng" dirty="0"/>
              <a:t>Local Currency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The system converts the Local Currency into the correct </a:t>
            </a:r>
            <a:r>
              <a:rPr lang="en-US" altLang="ko-KR" u="sng" dirty="0"/>
              <a:t>Global Currency</a:t>
            </a:r>
            <a:r>
              <a:rPr lang="en-US" altLang="ko-KR" dirty="0"/>
              <a:t> value</a:t>
            </a:r>
          </a:p>
          <a:p>
            <a:pPr lvl="1"/>
            <a:r>
              <a:rPr lang="en-US" altLang="ko-KR" dirty="0"/>
              <a:t>Example</a:t>
            </a:r>
          </a:p>
          <a:p>
            <a:pPr lvl="2"/>
            <a:r>
              <a:rPr lang="en-US" altLang="ko-KR" dirty="0"/>
              <a:t>There are 200 tickets (Global Currency)</a:t>
            </a:r>
          </a:p>
          <a:p>
            <a:pPr lvl="2"/>
            <a:r>
              <a:rPr lang="en-US" altLang="ko-KR" dirty="0"/>
              <a:t>Process A has 100 tickets</a:t>
            </a:r>
          </a:p>
          <a:p>
            <a:pPr lvl="2"/>
            <a:r>
              <a:rPr lang="en-US" altLang="ko-KR" dirty="0"/>
              <a:t>Process B has 100 tickets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92318" y="4653137"/>
            <a:ext cx="6379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User A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(A’s local currency) to A1 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(global currency)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	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500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(A’s local currency) to A2 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(global currency)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9950" y="5435932"/>
            <a:ext cx="6371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User B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(B’s local currency) to B1 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(global currency)</a:t>
            </a:r>
          </a:p>
        </p:txBody>
      </p:sp>
    </p:spTree>
    <p:extLst>
      <p:ext uri="{BB962C8B-B14F-4D97-AF65-F5344CB8AC3E}">
        <p14:creationId xmlns:p14="http://schemas.microsoft.com/office/powerpoint/2010/main" val="3702314776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306</TotalTime>
  <Words>1829</Words>
  <Application>Microsoft Office PowerPoint</Application>
  <PresentationFormat>Widescreen</PresentationFormat>
  <Paragraphs>255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맑은 고딕</vt:lpstr>
      <vt:lpstr>Cambria Math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Proportional Share Scheduler</vt:lpstr>
      <vt:lpstr>Basic Concept: Hold a Lottery!</vt:lpstr>
      <vt:lpstr>Lottery Scheduling</vt:lpstr>
      <vt:lpstr>Aside: Why Random?</vt:lpstr>
      <vt:lpstr>Ticket Mechanisms</vt:lpstr>
      <vt:lpstr>Ticket Mechanisms (Cont.)</vt:lpstr>
      <vt:lpstr>Implementation</vt:lpstr>
      <vt:lpstr>Implementation (Cont.)</vt:lpstr>
      <vt:lpstr>Lottery Fairness Study</vt:lpstr>
      <vt:lpstr>How to assign tickets?</vt:lpstr>
      <vt:lpstr>Stride Scheduling</vt:lpstr>
      <vt:lpstr>Stride Scheduling Example</vt:lpstr>
      <vt:lpstr>Linux Completely Fair Scheduler (CFS)</vt:lpstr>
      <vt:lpstr>Linux Completely Fair Scheduler (CFS) (Cont.)</vt:lpstr>
      <vt:lpstr>Linux Completely Fair Scheduler (CFS) (Cont.)</vt:lpstr>
      <vt:lpstr>Linux Completely Fair Scheduler (CFS) (Cont.)</vt:lpstr>
      <vt:lpstr>Linux Completely Fair Scheduler (CFS) (Cont.)</vt:lpstr>
      <vt:lpstr>Linux Completely Fair Scheduler (CFS) (Cont.)</vt:lpstr>
      <vt:lpstr>Linux Completely Fair Scheduler (CFS)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113</cp:revision>
  <cp:lastPrinted>2015-03-03T01:48:46Z</cp:lastPrinted>
  <dcterms:created xsi:type="dcterms:W3CDTF">2021-07-20T07:06:46Z</dcterms:created>
  <dcterms:modified xsi:type="dcterms:W3CDTF">2021-09-01T02:32:20Z</dcterms:modified>
</cp:coreProperties>
</file>