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5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00" r:id="rId17"/>
    <p:sldId id="301" r:id="rId18"/>
    <p:sldId id="281" r:id="rId19"/>
    <p:sldId id="282" r:id="rId20"/>
    <p:sldId id="283" r:id="rId21"/>
    <p:sldId id="284" r:id="rId22"/>
    <p:sldId id="302" r:id="rId23"/>
    <p:sldId id="303" r:id="rId2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 Relocation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process’ view of its </a:t>
            </a:r>
            <a:r>
              <a:rPr lang="en-US" altLang="ko-KR" b="1" dirty="0"/>
              <a:t>virtual address space</a:t>
            </a:r>
            <a:r>
              <a:rPr lang="en-US" altLang="ko-KR" dirty="0"/>
              <a:t> is from 0 to 16KB</a:t>
            </a:r>
          </a:p>
          <a:p>
            <a:pPr lvl="1"/>
            <a:r>
              <a:rPr lang="en-US" altLang="ko-KR" dirty="0"/>
              <a:t>It </a:t>
            </a:r>
            <a:r>
              <a:rPr lang="en-US" altLang="ko-KR" i="1" dirty="0"/>
              <a:t>might</a:t>
            </a:r>
            <a:r>
              <a:rPr lang="en-US" altLang="ko-KR" dirty="0"/>
              <a:t> be the case that this maps exactly to physical memory</a:t>
            </a:r>
          </a:p>
          <a:p>
            <a:r>
              <a:rPr lang="en-US" altLang="ko-KR" dirty="0"/>
              <a:t>Say, the OS wants to place the process </a:t>
            </a:r>
            <a:r>
              <a:rPr lang="en-US" altLang="ko-KR" b="1" dirty="0"/>
              <a:t>somewhere else </a:t>
            </a:r>
            <a:r>
              <a:rPr lang="en-US" altLang="ko-KR" dirty="0"/>
              <a:t>in physical memory, not at address 0?</a:t>
            </a:r>
          </a:p>
          <a:p>
            <a:pPr lvl="1"/>
            <a:r>
              <a:rPr lang="en-US" altLang="ko-KR" dirty="0"/>
              <a:t>Can this be done without changing the process’s view of its virtual address space?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0872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Single Relocated Process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52177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2176" y="4999204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3893142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893143" y="2572084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0769" y="422143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0769" y="330447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2178" y="1991874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52500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8722" y="56020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4673" y="980729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59962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59640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59962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9046" y="103864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9046" y="18822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722" y="278092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040" y="416232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040" y="54482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9962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159962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 but 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59639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59962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35" name="직선 화살표 연결선 34"/>
          <p:cNvCxnSpPr>
            <a:stCxn id="32" idx="0"/>
          </p:cNvCxnSpPr>
          <p:nvPr/>
        </p:nvCxnSpPr>
        <p:spPr>
          <a:xfrm flipH="1">
            <a:off x="8000607" y="3315644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2"/>
          </p:cNvCxnSpPr>
          <p:nvPr/>
        </p:nvCxnSpPr>
        <p:spPr>
          <a:xfrm flipH="1" flipV="1">
            <a:off x="8000607" y="3930185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8942331" y="2982865"/>
            <a:ext cx="12700" cy="1255109"/>
          </a:xfrm>
          <a:prstGeom prst="bentConnector3">
            <a:avLst>
              <a:gd name="adj1" fmla="val 10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9120336" y="2774463"/>
            <a:ext cx="400110" cy="1671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Relocated Process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5946" y="5833061"/>
            <a:ext cx="159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04113" y="5625301"/>
            <a:ext cx="175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734115" y="1134617"/>
            <a:ext cx="2425847" cy="178079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734438" y="4316212"/>
            <a:ext cx="2425200" cy="14794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8510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Relocation(Hardware-based): Using Base and Bounds Registers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28241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8240" y="4999204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4469206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469207" y="2572084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6833" y="422143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6833" y="330447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8242" y="1991874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28564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7648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1249" y="980729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1930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1608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71930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8079" y="102467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8079" y="186827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8755" y="276695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8755" y="41483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8755" y="543423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1930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71930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871607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71930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H="1">
            <a:off x="7712575" y="3315644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7712575" y="3930185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72010" y="583306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548" y="5625301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10178" y="1134617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553868" y="291541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9213328" y="275610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80577" y="2448324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056032" y="5795627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012528" y="5636312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52536" y="5317524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310179" y="4316211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3552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Relocation(Hardware-based): Using Base and Bounds Registers (Cont..)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is written and compiled as if it is loaded at address zero(0)</a:t>
            </a:r>
          </a:p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endParaRPr lang="en-US" altLang="ko-KR" dirty="0"/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</a:t>
            </a:r>
            <a:r>
              <a:rPr lang="en-US" altLang="ko-KR" b="1" dirty="0"/>
              <a:t>register</a:t>
            </a:r>
            <a:r>
              <a:rPr lang="en-US" altLang="ko-KR" dirty="0"/>
              <a:t>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ko-KR" dirty="0"/>
              <a:t> and </a:t>
            </a:r>
            <a:r>
              <a:rPr lang="en-US" altLang="ko-KR" b="1" dirty="0"/>
              <a:t>not negative.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/>
              <p:cNvSpPr/>
              <p:nvPr/>
            </p:nvSpPr>
            <p:spPr>
              <a:xfrm>
                <a:off x="3143672" y="2636912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𝑝h𝑦𝑐𝑎𝑙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2636912"/>
                <a:ext cx="5256584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모서리가 둥근 직사각형 6"/>
              <p:cNvSpPr/>
              <p:nvPr/>
            </p:nvSpPr>
            <p:spPr>
              <a:xfrm>
                <a:off x="3143672" y="4437113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437113"/>
                <a:ext cx="5328592" cy="6480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04352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Relocation(Hardware-based): Using Base and Bounds Registers (Cont..)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Fetch </a:t>
            </a:r>
            <a:r>
              <a:rPr lang="en-US" altLang="ko-KR" dirty="0"/>
              <a:t>instruction at address 128 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Execute</a:t>
            </a:r>
            <a:r>
              <a:rPr lang="en-US" altLang="ko-KR" dirty="0"/>
              <a:t> this instruction</a:t>
            </a:r>
          </a:p>
          <a:p>
            <a:pPr lvl="2"/>
            <a:r>
              <a:rPr lang="en-US" altLang="ko-KR" dirty="0"/>
              <a:t>Load from address 15KB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09083" y="2675720"/>
            <a:ext cx="1681616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09084" y="5491442"/>
            <a:ext cx="1681615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3000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9149727" y="4869937"/>
            <a:ext cx="164" cy="62150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>
            <a:off x="9149729" y="2675721"/>
            <a:ext cx="162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89943" y="4562159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8548" y="3213752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9084" y="1930148"/>
            <a:ext cx="1681617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8168" y="535917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09084" y="1072892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8168" y="60735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8168" y="57163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8168" y="97942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08168" y="13586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8168" y="176524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168" y="212243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8168" y="25016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73338" y="1052736"/>
            <a:ext cx="642942" cy="553998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7568" y="1196752"/>
            <a:ext cx="4392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b="1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2711624" y="2420889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32896=128+32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2420889"/>
                <a:ext cx="3744416" cy="37457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2711624" y="3899531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47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=15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+32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899531"/>
                <a:ext cx="3744416" cy="3745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68772" y="10567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sz="1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0x03,%eax</a:t>
            </a: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%eax,0x0(%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444495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to define the Bounds Register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19735" y="2881462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19734" y="5143220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4428462" y="4604569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2" idx="2"/>
          </p:cNvCxnSpPr>
          <p:nvPr/>
        </p:nvCxnSpPr>
        <p:spPr>
          <a:xfrm>
            <a:off x="4428464" y="2881462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19736" y="2135890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20058" y="1278633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8722" y="592953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4673" y="1124745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98942" y="4460227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8620" y="2202177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98942" y="1269006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8026" y="11826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8026" y="20262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8702" y="29249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8702" y="43063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8702" y="559222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98942" y="3059431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98942" y="3459659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698941" y="3259545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98942" y="4260113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>
            <a:off x="7477591" y="3459659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V="1">
            <a:off x="7477591" y="4012341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71567" y="5933953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7773" y="5785754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137190" y="1278633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284294" y="446022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916735" y="430702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370586" y="430702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6163" y="3985320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137191" y="446022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2065076" y="3354174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76" y="3354174"/>
                <a:ext cx="1598146" cy="5788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모서리가 둥근 직사각형 40"/>
              <p:cNvSpPr/>
              <p:nvPr/>
            </p:nvSpPr>
            <p:spPr>
              <a:xfrm>
                <a:off x="8425194" y="3192420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모서리가 둥근 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4" y="3192420"/>
                <a:ext cx="1970209" cy="8172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꺾인 연결선 30"/>
          <p:cNvCxnSpPr/>
          <p:nvPr/>
        </p:nvCxnSpPr>
        <p:spPr>
          <a:xfrm rot="16200000" flipH="1">
            <a:off x="2674711" y="4888927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99890" y="4011947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42209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4B4DF-03EF-4819-BD6C-E9F19D27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Translations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E81C4-E58A-4F2E-9FF3-980024EE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process with:</a:t>
            </a:r>
          </a:p>
          <a:p>
            <a:pPr lvl="1"/>
            <a:r>
              <a:rPr lang="en-US" dirty="0"/>
              <a:t>Address Space Size = 4KB</a:t>
            </a:r>
          </a:p>
          <a:p>
            <a:pPr lvl="1"/>
            <a:r>
              <a:rPr lang="en-US" dirty="0"/>
              <a:t>Loaded at physical address 16KB</a:t>
            </a:r>
          </a:p>
          <a:p>
            <a:r>
              <a:rPr lang="en-US" dirty="0"/>
              <a:t>Sample address translations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4B277-26CC-482A-A7C6-C51A6F44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3068960"/>
            <a:ext cx="57626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6234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0F5EC7-9BE7-4C11-A143-CFCDBF0B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hardware support needed for Dynamic Relocation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250C-2BCC-4B80-A188-74B72532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modes: Kernel Mode and User Mode determined through a </a:t>
            </a:r>
            <a:r>
              <a:rPr lang="en-US" b="1" dirty="0"/>
              <a:t>processor status word</a:t>
            </a:r>
          </a:p>
          <a:p>
            <a:r>
              <a:rPr lang="en-US" dirty="0"/>
              <a:t>Memory Management Unit: </a:t>
            </a:r>
            <a:r>
              <a:rPr lang="en-US" b="1" dirty="0"/>
              <a:t>Base Register</a:t>
            </a:r>
            <a:r>
              <a:rPr lang="en-US" dirty="0"/>
              <a:t> and </a:t>
            </a:r>
            <a:r>
              <a:rPr lang="en-US" b="1" dirty="0"/>
              <a:t>Bounds Register</a:t>
            </a:r>
          </a:p>
          <a:p>
            <a:r>
              <a:rPr lang="en-PH" dirty="0"/>
              <a:t>Changing the base and bounds registers should be allowed only in Kernel Mode</a:t>
            </a:r>
          </a:p>
          <a:p>
            <a:pPr lvl="1"/>
            <a:r>
              <a:rPr lang="en-PH" dirty="0"/>
              <a:t>When scheduler switches processes</a:t>
            </a:r>
          </a:p>
          <a:p>
            <a:r>
              <a:rPr lang="en-PH" dirty="0"/>
              <a:t>Processor should be able to generate </a:t>
            </a:r>
            <a:r>
              <a:rPr lang="en-PH" b="1" dirty="0"/>
              <a:t>exceptions</a:t>
            </a:r>
            <a:r>
              <a:rPr lang="en-PH" dirty="0"/>
              <a:t> during illegal memory access</a:t>
            </a:r>
          </a:p>
          <a:p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0BB05-239B-4105-9E3F-28C741F1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2" y="3429000"/>
            <a:ext cx="7384555" cy="33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2117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that the OS must address for Dynamic Relocation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</a:t>
            </a:r>
          </a:p>
          <a:p>
            <a:pPr lvl="2"/>
            <a:r>
              <a:rPr lang="en-US" altLang="ko-KR" dirty="0"/>
              <a:t>Finding space for address space in physical memory, maintain a </a:t>
            </a:r>
            <a:r>
              <a:rPr lang="en-US" altLang="ko-KR" b="1" dirty="0"/>
              <a:t>free list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 </a:t>
            </a:r>
          </a:p>
          <a:p>
            <a:pPr lvl="2"/>
            <a:r>
              <a:rPr lang="en-US" altLang="ko-KR" dirty="0"/>
              <a:t>Reclaiming the memory for use by other processes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</a:t>
            </a:r>
          </a:p>
          <a:p>
            <a:pPr lvl="2"/>
            <a:r>
              <a:rPr lang="en-US" altLang="ko-KR" dirty="0"/>
              <a:t>Saving and storing the base-and-bounds register pair for each process since we only have one pair per core</a:t>
            </a:r>
          </a:p>
          <a:p>
            <a:pPr lvl="2"/>
            <a:r>
              <a:rPr lang="en-US" altLang="ko-KR" dirty="0"/>
              <a:t>When a process is blocked, it can easily be moved to a different location </a:t>
            </a:r>
          </a:p>
          <a:p>
            <a:pPr lvl="1"/>
            <a:r>
              <a:rPr lang="en-US" altLang="ko-KR" dirty="0"/>
              <a:t>At boot time, the OS must set exception handlers using privileged instructions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616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space.</a:t>
            </a:r>
          </a:p>
          <a:p>
            <a:pPr lvl="1"/>
            <a:r>
              <a:rPr lang="en-US" altLang="ko-KR" dirty="0"/>
              <a:t>free list : A list of the range of the physical memory which are not in use.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7147" y="206084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37154" y="294815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95351" y="395467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33467" y="49432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33467" y="581248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180095" y="409732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180091" y="4442626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95" name="직선 화살표 연결선 94"/>
          <p:cNvCxnSpPr>
            <a:stCxn id="29" idx="2"/>
          </p:cNvCxnSpPr>
          <p:nvPr/>
        </p:nvCxnSpPr>
        <p:spPr>
          <a:xfrm flipH="1">
            <a:off x="7021061" y="4450723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51530" y="6029584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268917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80096" y="3122063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80094" y="4271524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80095" y="489288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80097" y="2141152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35" name="직선 화살표 연결선 34"/>
          <p:cNvCxnSpPr>
            <a:stCxn id="91" idx="2"/>
          </p:cNvCxnSpPr>
          <p:nvPr/>
        </p:nvCxnSpPr>
        <p:spPr>
          <a:xfrm flipH="1" flipV="1">
            <a:off x="7021060" y="4732220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80097" y="5072079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9817" y="3102046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740522" y="379277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>
            <a:stCxn id="28" idx="2"/>
            <a:endCxn id="34" idx="0"/>
          </p:cNvCxnSpPr>
          <p:nvPr/>
        </p:nvCxnSpPr>
        <p:spPr>
          <a:xfrm flipH="1">
            <a:off x="4079776" y="3409823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739826" y="479715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43" name="직선 화살표 연결선 42"/>
          <p:cNvCxnSpPr>
            <a:stCxn id="34" idx="4"/>
            <a:endCxn id="39" idx="0"/>
          </p:cNvCxnSpPr>
          <p:nvPr/>
        </p:nvCxnSpPr>
        <p:spPr>
          <a:xfrm flipH="1">
            <a:off x="4079079" y="4450722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3533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21649" y="230228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4396" y="228832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4394" y="299304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0410" y="374341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4394" y="449669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0410" y="514848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5721" y="5353472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1325" y="305953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21649" y="4571921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02494" y="230228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227" y="221631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59225" y="2921036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5241" y="367140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9225" y="4424686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5241" y="507647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56566" y="5353472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02170" y="305953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02168" y="456318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302170" y="3809904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21649" y="3816790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0492" y="2297507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081197" y="298823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flipH="1">
            <a:off x="2420451" y="2605284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080501" y="3992614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7" name="직선 화살표 연결선 56"/>
          <p:cNvCxnSpPr>
            <a:stCxn id="53" idx="4"/>
            <a:endCxn id="56" idx="0"/>
          </p:cNvCxnSpPr>
          <p:nvPr/>
        </p:nvCxnSpPr>
        <p:spPr>
          <a:xfrm flipH="1">
            <a:off x="2419754" y="3646183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30286" y="2216315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20991" y="2907047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2" name="직선 화살표 연결선 61"/>
          <p:cNvCxnSpPr>
            <a:stCxn id="59" idx="2"/>
            <a:endCxn id="61" idx="0"/>
          </p:cNvCxnSpPr>
          <p:nvPr/>
        </p:nvCxnSpPr>
        <p:spPr>
          <a:xfrm flipH="1">
            <a:off x="6960245" y="2524092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620295" y="391142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6959548" y="3564991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620992" y="493682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6" name="직선 화살표 연결선 65"/>
          <p:cNvCxnSpPr>
            <a:stCxn id="63" idx="4"/>
            <a:endCxn id="65" idx="0"/>
          </p:cNvCxnSpPr>
          <p:nvPr/>
        </p:nvCxnSpPr>
        <p:spPr>
          <a:xfrm>
            <a:off x="6959549" y="4569367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611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Context Switch Occurs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block(</a:t>
            </a:r>
            <a:r>
              <a:rPr lang="en-US" altLang="ko-KR" dirty="0"/>
              <a:t>PCB)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62783" y="266232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5530" y="264836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528" y="335308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10345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528" y="48567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50852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486" y="5849837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62459" y="341957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62459" y="4176830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62459" y="4934085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62305" y="4929289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719885" y="4751608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5840" y="4443831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362305" y="4174704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19885" y="4003940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9886" y="3696164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00032" y="2708921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95231" y="266232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7978" y="264836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7976" y="335308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23992" y="410345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7976" y="485673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3992" y="550852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4632" y="5849836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694907" y="341957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94907" y="4176831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694907" y="4934086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11167" y="4763058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32305" y="4015391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58961" y="1882859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V="1">
            <a:off x="8368702" y="4182958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8368701" y="4928566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8973099" y="2191302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64278" y="4456774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28324" y="3709107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087888" y="306896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0665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32206-6E96-438C-A4C1-0CEB8B2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Issues: Set up exception handlers at boot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9CFBE-5F15-410C-86D6-8EC22D14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Direct Execution with Dynamic Relocation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4C2BB-91F1-4DB1-872D-00D6EA98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19262"/>
            <a:ext cx="8763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0261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1AAA9B-6A92-4754-AFD2-33C9D1BE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 with Dynamic Relocation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84C2-933F-4E34-84A8-849FE22C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Fragmentation</a:t>
            </a:r>
            <a:r>
              <a:rPr lang="en-US" dirty="0"/>
              <a:t> – not all allocated space is used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0192719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15. Address Translation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</a:p>
        </p:txBody>
      </p:sp>
    </p:spTree>
    <p:extLst>
      <p:ext uri="{BB962C8B-B14F-4D97-AF65-F5344CB8AC3E}">
        <p14:creationId xmlns:p14="http://schemas.microsoft.com/office/powerpoint/2010/main" val="294690138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Memory Virtualizing with Efficiency and Control + Flexibility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virtualizing takes a similar strategy known as </a:t>
            </a:r>
            <a:r>
              <a:rPr lang="en-US" altLang="ko-KR" b="1" dirty="0"/>
              <a:t>limited direct execution(LDE) </a:t>
            </a:r>
            <a:r>
              <a:rPr lang="en-US" altLang="ko-KR" dirty="0"/>
              <a:t>for </a:t>
            </a:r>
            <a:r>
              <a:rPr lang="en-US" altLang="ko-KR" b="1" dirty="0"/>
              <a:t>efficiency</a:t>
            </a:r>
            <a:r>
              <a:rPr lang="en-US" altLang="ko-KR" dirty="0"/>
              <a:t> and </a:t>
            </a:r>
            <a:r>
              <a:rPr lang="en-US" altLang="ko-KR" b="1" dirty="0"/>
              <a:t>control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 memory virtualizing,</a:t>
            </a:r>
            <a:r>
              <a:rPr lang="en-US" altLang="ko-KR" b="1" dirty="0"/>
              <a:t> </a:t>
            </a:r>
            <a:r>
              <a:rPr lang="en-US" altLang="ko-KR" dirty="0"/>
              <a:t>efficiency and control are attained by </a:t>
            </a:r>
            <a:r>
              <a:rPr lang="en-US" altLang="ko-KR" u="sng" dirty="0">
                <a:solidFill>
                  <a:schemeClr val="accent6">
                    <a:lumMod val="75000"/>
                  </a:schemeClr>
                </a:solidFill>
              </a:rPr>
              <a:t>hardware support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altLang="ko-KR" dirty="0"/>
              <a:t>e.g., registers, TLB(Translation Lookaside Buffer)s, page table</a:t>
            </a:r>
          </a:p>
          <a:p>
            <a:r>
              <a:rPr lang="en-US" altLang="ko-KR" dirty="0"/>
              <a:t>Also provide </a:t>
            </a:r>
            <a:r>
              <a:rPr lang="en-US" altLang="ko-KR" b="1" dirty="0"/>
              <a:t>flexibility</a:t>
            </a:r>
            <a:r>
              <a:rPr lang="en-US" altLang="ko-KR" dirty="0"/>
              <a:t> – allow processes to be able to use their address space in whatever way they like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7835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actually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</a:t>
            </a:r>
          </a:p>
          <a:p>
            <a:pPr lvl="1"/>
            <a:r>
              <a:rPr lang="en-US" altLang="ko-KR" dirty="0"/>
              <a:t>The OS must </a:t>
            </a:r>
            <a:r>
              <a:rPr lang="en-US" altLang="ko-KR" b="1" dirty="0"/>
              <a:t>manage memory,</a:t>
            </a:r>
            <a:r>
              <a:rPr lang="en-US" altLang="ko-KR" dirty="0"/>
              <a:t> to judiciously intervene</a:t>
            </a:r>
          </a:p>
          <a:p>
            <a:r>
              <a:rPr lang="en-US" altLang="ko-KR" dirty="0"/>
              <a:t>Current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User’s address space is placed </a:t>
            </a:r>
            <a:r>
              <a:rPr lang="en-US" altLang="ko-KR" b="1" dirty="0"/>
              <a:t>contiguously</a:t>
            </a:r>
            <a:r>
              <a:rPr lang="en-US" altLang="ko-KR" dirty="0"/>
              <a:t> in physical memory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Address space size is </a:t>
            </a:r>
            <a:r>
              <a:rPr lang="en-US" altLang="ko-KR" b="1" dirty="0"/>
              <a:t>not too big</a:t>
            </a:r>
            <a:r>
              <a:rPr lang="en-US" altLang="ko-KR" dirty="0"/>
              <a:t>, less than the size of the physical memory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Address space size for all processes are </a:t>
            </a:r>
            <a:r>
              <a:rPr lang="en-US" altLang="ko-KR" b="1" dirty="0"/>
              <a:t>the same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45604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- Language code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a value from memory</a:t>
            </a:r>
          </a:p>
          <a:p>
            <a:pPr lvl="1"/>
            <a:r>
              <a:rPr lang="en-US" altLang="ko-KR" b="1" dirty="0"/>
              <a:t>Increment </a:t>
            </a:r>
            <a:r>
              <a:rPr lang="en-US" altLang="ko-KR" dirty="0"/>
              <a:t>it by three</a:t>
            </a:r>
          </a:p>
          <a:p>
            <a:pPr lvl="1"/>
            <a:r>
              <a:rPr lang="en-US" altLang="ko-KR" b="1" dirty="0"/>
              <a:t>Store</a:t>
            </a:r>
            <a:r>
              <a:rPr lang="en-US" altLang="ko-KR" dirty="0"/>
              <a:t> the value back into memory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5472" y="1682806"/>
            <a:ext cx="754672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func()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 = 3000;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x = x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is the line of code we are interested 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...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9361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Assembly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Presume that the address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has been place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the value at that address into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Add</a:t>
            </a:r>
            <a:r>
              <a:rPr lang="en-US" altLang="ko-KR" dirty="0"/>
              <a:t> 3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register.</a:t>
            </a:r>
          </a:p>
          <a:p>
            <a:pPr lvl="1"/>
            <a:r>
              <a:rPr lang="en-US" altLang="ko-KR" b="1" dirty="0">
                <a:cs typeface="Courier New" pitchFamily="49" charset="0"/>
              </a:rPr>
              <a:t>Store</a:t>
            </a:r>
            <a:r>
              <a:rPr lang="en-US" altLang="ko-KR" dirty="0">
                <a:cs typeface="Courier New" pitchFamily="49" charset="0"/>
              </a:rPr>
              <a:t> the value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cs typeface="Courier New" pitchFamily="49" charset="0"/>
              </a:rPr>
              <a:t> back into memory.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07568" y="1196752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%eax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load 0+ebx into eax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132 : addl $0x03, %eax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add 3 to eax register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135 : movl %eax, 0x0(%ebx)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store eax back to mem</a:t>
            </a:r>
          </a:p>
        </p:txBody>
      </p:sp>
    </p:spTree>
    <p:extLst>
      <p:ext uri="{BB962C8B-B14F-4D97-AF65-F5344CB8AC3E}">
        <p14:creationId xmlns:p14="http://schemas.microsoft.com/office/powerpoint/2010/main" val="357832369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666" y="880070"/>
            <a:ext cx="5725839" cy="55012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128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load from address 15KB)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132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no memory reference)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the instruction at address 135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(s</a:t>
            </a:r>
            <a:r>
              <a:rPr lang="en-US" altLang="ko-KR" sz="1600" dirty="0"/>
              <a:t>tore to address 15 KB)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272986" y="889023"/>
            <a:ext cx="2382854" cy="5401900"/>
            <a:chOff x="441340" y="889023"/>
            <a:chExt cx="2382854" cy="5401900"/>
          </a:xfrm>
        </p:grpSpPr>
        <p:sp>
          <p:nvSpPr>
            <p:cNvPr id="40" name="직사각형 39"/>
            <p:cNvSpPr/>
            <p:nvPr/>
          </p:nvSpPr>
          <p:spPr>
            <a:xfrm>
              <a:off x="1142255" y="2585315"/>
              <a:ext cx="1681616" cy="281572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42255" y="5401036"/>
              <a:ext cx="1681615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3000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 flipH="1" flipV="1">
              <a:off x="1982899" y="4779532"/>
              <a:ext cx="164" cy="62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0" idx="0"/>
            </p:cNvCxnSpPr>
            <p:nvPr/>
          </p:nvCxnSpPr>
          <p:spPr>
            <a:xfrm flipH="1">
              <a:off x="1982901" y="2585315"/>
              <a:ext cx="162" cy="538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23114" y="4471753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1719" y="3123346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2255" y="1839742"/>
              <a:ext cx="1681617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340" y="52687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42255" y="98248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340" y="59831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40" y="562595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340" y="88902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340" y="126823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1340" y="167484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340" y="203203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340" y="24112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6510" y="962331"/>
              <a:ext cx="642942" cy="553998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1943" y="966327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eax</a:t>
              </a:r>
              <a:endPara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addl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0x03,%eax</a:t>
              </a: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%eax,0x0(%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99495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116</TotalTime>
  <Words>1372</Words>
  <Application>Microsoft Office PowerPoint</Application>
  <PresentationFormat>Widescreen</PresentationFormat>
  <Paragraphs>330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맑은 고딕</vt:lpstr>
      <vt:lpstr>Arial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Memory Virtualizing with Efficiency and Control + Flexibility</vt:lpstr>
      <vt:lpstr>Address Translation</vt:lpstr>
      <vt:lpstr>Example: Address Translation </vt:lpstr>
      <vt:lpstr>Example: Address Translation(Cont.)</vt:lpstr>
      <vt:lpstr>Example: Address Translation(Cont.)</vt:lpstr>
      <vt:lpstr>Address Space Relocation</vt:lpstr>
      <vt:lpstr>A Single Relocated Process </vt:lpstr>
      <vt:lpstr>Dynamic Relocation(Hardware-based): Using Base and Bounds Registers</vt:lpstr>
      <vt:lpstr>Dynamic Relocation(Hardware-based): Using Base and Bounds Registers (Cont..)</vt:lpstr>
      <vt:lpstr>Dynamic Relocation(Hardware-based): Using Base and Bounds Registers (Cont..)</vt:lpstr>
      <vt:lpstr>Two ways to define the Bounds Register</vt:lpstr>
      <vt:lpstr>Example Translations</vt:lpstr>
      <vt:lpstr>Summary of hardware support needed for Dynamic Relocation</vt:lpstr>
      <vt:lpstr>Issues that the OS must address for Dynamic Relocation</vt:lpstr>
      <vt:lpstr>OS Issues: When a Process Starts Running</vt:lpstr>
      <vt:lpstr>OS Issues: When a Process Is Terminated</vt:lpstr>
      <vt:lpstr>OS Issues: When Context Switch Occurs</vt:lpstr>
      <vt:lpstr>OS Issues: Set up exception handlers at boot</vt:lpstr>
      <vt:lpstr>Other Issues with Dynamic Relocation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26</cp:revision>
  <cp:lastPrinted>2015-03-03T01:48:46Z</cp:lastPrinted>
  <dcterms:created xsi:type="dcterms:W3CDTF">2021-07-20T07:27:56Z</dcterms:created>
  <dcterms:modified xsi:type="dcterms:W3CDTF">2021-10-15T10:34:03Z</dcterms:modified>
</cp:coreProperties>
</file>