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5"/>
  </p:notesMasterIdLst>
  <p:sldIdLst>
    <p:sldId id="298" r:id="rId2"/>
    <p:sldId id="297" r:id="rId3"/>
    <p:sldId id="299" r:id="rId4"/>
    <p:sldId id="256" r:id="rId5"/>
    <p:sldId id="30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301" r:id="rId19"/>
    <p:sldId id="302" r:id="rId20"/>
    <p:sldId id="284" r:id="rId21"/>
    <p:sldId id="285" r:id="rId22"/>
    <p:sldId id="281" r:id="rId23"/>
    <p:sldId id="283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Freeing Memory 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771754" y="2019358"/>
            <a:ext cx="241247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86055" y="2447986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86055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3992735" y="2447986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3992735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86055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286052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286053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86054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46660" y="310058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693823" y="3254475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286051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6051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01687" y="5054428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02789" y="4376118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3992179" y="4010583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3992736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46103" y="578551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4699420" y="5939408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76820" y="339124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81933" y="609329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8675" y="1171277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4785" y="3193232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1666" y="1436841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1666" y="1729027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1584" y="200072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5946" y="5928396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2765" y="3856694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712123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270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2166910" y="1445876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690743" y="3303794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90743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6379" y="434764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7481" y="366933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H="1">
            <a:off x="6396871" y="3303795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6396869" y="4725144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690184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90743" y="2662649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7104112" y="2888078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775520" y="3936657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61" idx="1"/>
          </p:cNvCxnSpPr>
          <p:nvPr/>
        </p:nvCxnSpPr>
        <p:spPr>
          <a:xfrm>
            <a:off x="3719737" y="4196770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85" idx="2"/>
            <a:endCxn id="50" idx="1"/>
          </p:cNvCxnSpPr>
          <p:nvPr/>
        </p:nvCxnSpPr>
        <p:spPr>
          <a:xfrm rot="16200000" flipH="1">
            <a:off x="3866496" y="3408372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94" idx="2"/>
          </p:cNvCxnSpPr>
          <p:nvPr/>
        </p:nvCxnSpPr>
        <p:spPr>
          <a:xfrm flipV="1">
            <a:off x="7104112" y="4265522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93517" y="3957746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90184" y="56612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690744" y="3113508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9404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2166910" y="1445875"/>
            <a:ext cx="788953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*)malloc(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86165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6165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0806" y="454813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92525" y="399515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>
            <a:off x="4892849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4892289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185606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85607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5598976" y="3078366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487488" y="3948775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stCxn id="85" idx="2"/>
            <a:endCxn id="50" idx="1"/>
          </p:cNvCxnSpPr>
          <p:nvPr/>
        </p:nvCxnSpPr>
        <p:spPr>
          <a:xfrm rot="16200000" flipH="1">
            <a:off x="2976250" y="4022704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61" idx="1"/>
          </p:cNvCxnSpPr>
          <p:nvPr/>
        </p:nvCxnSpPr>
        <p:spPr>
          <a:xfrm rot="16200000" flipH="1">
            <a:off x="3156450" y="4489217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20" idx="3"/>
          </p:cNvCxnSpPr>
          <p:nvPr/>
        </p:nvCxnSpPr>
        <p:spPr>
          <a:xfrm flipH="1" flipV="1">
            <a:off x="5598975" y="3529224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85606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687767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87767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12408" y="454813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4127" y="399515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4" idx="0"/>
          </p:cNvCxnSpPr>
          <p:nvPr/>
        </p:nvCxnSpPr>
        <p:spPr>
          <a:xfrm>
            <a:off x="8394451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8393891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87208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87209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cxnSp>
        <p:nvCxnSpPr>
          <p:cNvPr id="43" name="꺾인 연결선 42"/>
          <p:cNvCxnSpPr>
            <a:stCxn id="40" idx="3"/>
            <a:endCxn id="41" idx="3"/>
          </p:cNvCxnSpPr>
          <p:nvPr/>
        </p:nvCxnSpPr>
        <p:spPr>
          <a:xfrm flipH="1" flipV="1">
            <a:off x="9100578" y="3078366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45" idx="3"/>
          </p:cNvCxnSpPr>
          <p:nvPr/>
        </p:nvCxnSpPr>
        <p:spPr>
          <a:xfrm flipH="1" flipV="1">
            <a:off x="9100577" y="3529224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687208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62577" y="56612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87208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419802" y="4202029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8679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Not Allocating Enough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2867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code, but executes properly (aka </a:t>
            </a:r>
            <a:r>
              <a:rPr lang="en-US" altLang="ko-KR" b="1" dirty="0"/>
              <a:t>buffer overflow</a:t>
            </a:r>
            <a:r>
              <a:rPr lang="en-US" altLang="ko-KR" dirty="0"/>
              <a:t>)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3" name="직사각형 42"/>
          <p:cNvSpPr/>
          <p:nvPr/>
        </p:nvSpPr>
        <p:spPr>
          <a:xfrm>
            <a:off x="2135560" y="1484785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186557" y="4042271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6559" y="5449153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0942" y="4926496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80381" y="4331361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60" idx="2"/>
          </p:cNvCxnSpPr>
          <p:nvPr/>
        </p:nvCxnSpPr>
        <p:spPr>
          <a:xfrm flipH="1">
            <a:off x="6891998" y="4042270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2" idx="0"/>
          </p:cNvCxnSpPr>
          <p:nvPr/>
        </p:nvCxnSpPr>
        <p:spPr>
          <a:xfrm flipV="1">
            <a:off x="6893524" y="5199121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186559" y="5734905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3" name="꺾인 연결선 52"/>
          <p:cNvCxnSpPr>
            <a:stCxn id="51" idx="3"/>
            <a:endCxn id="66" idx="3"/>
          </p:cNvCxnSpPr>
          <p:nvPr/>
        </p:nvCxnSpPr>
        <p:spPr>
          <a:xfrm flipH="1" flipV="1">
            <a:off x="7598683" y="2656727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2" idx="3"/>
            <a:endCxn id="60" idx="3"/>
          </p:cNvCxnSpPr>
          <p:nvPr/>
        </p:nvCxnSpPr>
        <p:spPr>
          <a:xfrm flipH="1" flipV="1">
            <a:off x="7598687" y="3749291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185318" y="3456312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\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6001" y="606527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85315" y="258351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185315" y="2729945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85315" y="287638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185315" y="3018592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185315" y="3164363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185315" y="3309878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\0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5375920" y="2575449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231902" y="2578362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1905" y="3453399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55840" y="2863970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5519937" y="3310797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23992" y="2583840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32487" y="2777104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231901" y="4047417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023992" y="3443069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260080" y="3615408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75721" y="362528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\0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’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279576" y="4365104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1" name="꺾인 연결선 100"/>
          <p:cNvCxnSpPr>
            <a:stCxn id="125" idx="2"/>
            <a:endCxn id="42" idx="1"/>
          </p:cNvCxnSpPr>
          <p:nvPr/>
        </p:nvCxnSpPr>
        <p:spPr>
          <a:xfrm rot="16200000" flipH="1">
            <a:off x="4400951" y="3806420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51" idx="1"/>
          </p:cNvCxnSpPr>
          <p:nvPr/>
        </p:nvCxnSpPr>
        <p:spPr>
          <a:xfrm>
            <a:off x="4180376" y="4682919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989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Encounter an </a:t>
            </a:r>
            <a:r>
              <a:rPr lang="en-US" altLang="ko-KR" b="1" dirty="0"/>
              <a:t>uninitialized read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577516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2276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2278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8182" y="47489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3884" y="3985320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72278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772277" y="2858554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7420350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0"/>
          </p:cNvCxnSpPr>
          <p:nvPr/>
        </p:nvCxnSpPr>
        <p:spPr>
          <a:xfrm flipV="1">
            <a:off x="7420350" y="5060965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44073" y="571351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>
            <a:stCxn id="37" idx="3"/>
            <a:endCxn id="38" idx="3"/>
          </p:cNvCxnSpPr>
          <p:nvPr/>
        </p:nvCxnSpPr>
        <p:spPr>
          <a:xfrm flipH="1" flipV="1">
            <a:off x="8068422" y="3186956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737071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37073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72977" y="47489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679" y="3985320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37073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737072" y="2858554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59" name="직선 화살표 연결선 58"/>
          <p:cNvCxnSpPr>
            <a:stCxn id="58" idx="2"/>
          </p:cNvCxnSpPr>
          <p:nvPr/>
        </p:nvCxnSpPr>
        <p:spPr>
          <a:xfrm>
            <a:off x="4385145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</p:cNvCxnSpPr>
          <p:nvPr/>
        </p:nvCxnSpPr>
        <p:spPr>
          <a:xfrm flipV="1">
            <a:off x="4385145" y="5060965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08868" y="571351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199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Memory Leak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Forgetting to free until a process runs out of memory and eventually dies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3581" y="2834300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3583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487" y="428681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5189" y="3314006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3583" y="503245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13582" y="239643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2961652" y="283430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0"/>
          </p:cNvCxnSpPr>
          <p:nvPr/>
        </p:nvCxnSpPr>
        <p:spPr>
          <a:xfrm flipV="1">
            <a:off x="2961655" y="4598843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16" idx="3"/>
          </p:cNvCxnSpPr>
          <p:nvPr/>
        </p:nvCxnSpPr>
        <p:spPr>
          <a:xfrm flipH="1" flipV="1">
            <a:off x="3609727" y="261536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93688" y="3272167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93690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3844" y="419632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3844" y="3566533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93690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93689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93687" y="283429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93686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38" name="직선 화살표 연결선 37"/>
          <p:cNvCxnSpPr>
            <a:stCxn id="32" idx="0"/>
          </p:cNvCxnSpPr>
          <p:nvPr/>
        </p:nvCxnSpPr>
        <p:spPr>
          <a:xfrm>
            <a:off x="5741761" y="327216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 flipV="1">
            <a:off x="5741758" y="448937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2" idx="3"/>
          </p:cNvCxnSpPr>
          <p:nvPr/>
        </p:nvCxnSpPr>
        <p:spPr>
          <a:xfrm flipV="1">
            <a:off x="6389829" y="305323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7" idx="1"/>
          </p:cNvCxnSpPr>
          <p:nvPr/>
        </p:nvCxnSpPr>
        <p:spPr>
          <a:xfrm>
            <a:off x="2286227" y="594928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040224" y="4147904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40224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27574" y="328498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040224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040223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0220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040224" y="283429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40219" y="459458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040218" y="437990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040217" y="327216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40224" y="371003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4" name="꺾인 연결선 83"/>
          <p:cNvCxnSpPr>
            <a:stCxn id="73" idx="3"/>
            <a:endCxn id="75" idx="3"/>
          </p:cNvCxnSpPr>
          <p:nvPr/>
        </p:nvCxnSpPr>
        <p:spPr>
          <a:xfrm flipV="1">
            <a:off x="9336362" y="392896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5561" y="525138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43873" y="525138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6436" y="525139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3582" y="1549428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3673" y="157425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82287" y="571436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62" name="꺾인 연결선 61"/>
          <p:cNvCxnSpPr/>
          <p:nvPr/>
        </p:nvCxnSpPr>
        <p:spPr>
          <a:xfrm flipV="1">
            <a:off x="6378233" y="2492897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9335892" y="2492897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flipV="1">
            <a:off x="9332030" y="3140969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9345910" y="350109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2891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내용 개체 틀 2"/>
          <p:cNvSpPr txBox="1">
            <a:spLocks/>
          </p:cNvSpPr>
          <p:nvPr/>
        </p:nvSpPr>
        <p:spPr bwMode="auto">
          <a:xfrm>
            <a:off x="1703512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Freeing memory before you are done with it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A program accesses to memory with an invalid pointer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Dangling Pointer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51587" y="243076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2621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3646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307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>
            <a:off x="2788854" y="2574777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3"/>
            <a:endCxn id="46" idx="1"/>
          </p:cNvCxnSpPr>
          <p:nvPr/>
        </p:nvCxnSpPr>
        <p:spPr>
          <a:xfrm>
            <a:off x="3599887" y="2574777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4373727" y="2574777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51585" y="2060848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꺾인 연결선 58"/>
          <p:cNvCxnSpPr>
            <a:stCxn id="57" idx="3"/>
            <a:endCxn id="46" idx="0"/>
          </p:cNvCxnSpPr>
          <p:nvPr/>
        </p:nvCxnSpPr>
        <p:spPr>
          <a:xfrm>
            <a:off x="2788851" y="2204865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940960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940950" y="3299245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940962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940961" y="3487828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40959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V="1">
            <a:off x="8589033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7940952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40961" y="3918140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940951" y="3706762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940952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8" name="직선 화살표 연결선 117"/>
          <p:cNvCxnSpPr>
            <a:stCxn id="112" idx="2"/>
          </p:cNvCxnSpPr>
          <p:nvPr/>
        </p:nvCxnSpPr>
        <p:spPr>
          <a:xfrm>
            <a:off x="8589025" y="4554274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6527670" y="248329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338704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112543" y="2483296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909153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4" name="직선 화살표 연결선 123"/>
          <p:cNvCxnSpPr>
            <a:stCxn id="120" idx="3"/>
            <a:endCxn id="121" idx="1"/>
          </p:cNvCxnSpPr>
          <p:nvPr/>
        </p:nvCxnSpPr>
        <p:spPr>
          <a:xfrm>
            <a:off x="6964937" y="2627312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  <a:endCxn id="122" idx="1"/>
          </p:cNvCxnSpPr>
          <p:nvPr/>
        </p:nvCxnSpPr>
        <p:spPr>
          <a:xfrm>
            <a:off x="7775970" y="2627312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527669" y="2072903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8" name="꺾인 연결선 127"/>
          <p:cNvCxnSpPr>
            <a:stCxn id="127" idx="3"/>
            <a:endCxn id="122" idx="0"/>
          </p:cNvCxnSpPr>
          <p:nvPr/>
        </p:nvCxnSpPr>
        <p:spPr>
          <a:xfrm>
            <a:off x="6964936" y="2216920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803818" y="1988841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338704" y="2411289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1803" y="2845212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76915" y="4017649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6938" y="5630286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>
            <a:stCxn id="161" idx="3"/>
          </p:cNvCxnSpPr>
          <p:nvPr/>
        </p:nvCxnSpPr>
        <p:spPr>
          <a:xfrm>
            <a:off x="7627656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4" idx="3"/>
          </p:cNvCxnSpPr>
          <p:nvPr/>
        </p:nvCxnSpPr>
        <p:spPr>
          <a:xfrm>
            <a:off x="7631993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71275" y="5849220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6" name="꺾인 연결선 205"/>
          <p:cNvCxnSpPr/>
          <p:nvPr/>
        </p:nvCxnSpPr>
        <p:spPr>
          <a:xfrm flipV="1">
            <a:off x="9243456" y="3617774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/>
          <p:nvPr/>
        </p:nvCxnSpPr>
        <p:spPr>
          <a:xfrm rot="10800000" flipH="1" flipV="1">
            <a:off x="7940960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13" idx="1"/>
            <a:endCxn id="112" idx="1"/>
          </p:cNvCxnSpPr>
          <p:nvPr/>
        </p:nvCxnSpPr>
        <p:spPr>
          <a:xfrm rot="10800000" flipV="1">
            <a:off x="7940951" y="4027607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22" idx="3"/>
            <a:endCxn id="123" idx="1"/>
          </p:cNvCxnSpPr>
          <p:nvPr/>
        </p:nvCxnSpPr>
        <p:spPr>
          <a:xfrm>
            <a:off x="8549810" y="2627312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10" idx="3"/>
            <a:endCxn id="113" idx="3"/>
          </p:cNvCxnSpPr>
          <p:nvPr/>
        </p:nvCxnSpPr>
        <p:spPr>
          <a:xfrm flipH="1" flipV="1">
            <a:off x="9237095" y="4027608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곱셈 기호 233"/>
          <p:cNvSpPr/>
          <p:nvPr/>
        </p:nvSpPr>
        <p:spPr>
          <a:xfrm>
            <a:off x="8613672" y="2500161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6" name="곱셈 기호 235"/>
          <p:cNvSpPr/>
          <p:nvPr/>
        </p:nvSpPr>
        <p:spPr>
          <a:xfrm>
            <a:off x="7580922" y="4135001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3093889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3093891" y="328498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3093891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3093890" y="347923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351586" y="334552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3093888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265" name="직선 화살표 연결선 264"/>
          <p:cNvCxnSpPr>
            <a:stCxn id="259" idx="2"/>
          </p:cNvCxnSpPr>
          <p:nvPr/>
        </p:nvCxnSpPr>
        <p:spPr>
          <a:xfrm flipV="1">
            <a:off x="3741962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3093881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093891" y="3908181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3093882" y="3696803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3093881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72" name="직선 화살표 연결선 271"/>
          <p:cNvCxnSpPr>
            <a:stCxn id="266" idx="2"/>
          </p:cNvCxnSpPr>
          <p:nvPr/>
        </p:nvCxnSpPr>
        <p:spPr>
          <a:xfrm>
            <a:off x="3741954" y="4554274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319867" y="5630286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직선 화살표 연결선 273"/>
          <p:cNvCxnSpPr>
            <a:stCxn id="273" idx="3"/>
          </p:cNvCxnSpPr>
          <p:nvPr/>
        </p:nvCxnSpPr>
        <p:spPr>
          <a:xfrm>
            <a:off x="2780585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>
            <a:stCxn id="276" idx="3"/>
          </p:cNvCxnSpPr>
          <p:nvPr/>
        </p:nvCxnSpPr>
        <p:spPr>
          <a:xfrm>
            <a:off x="2784922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324204" y="5849220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8" name="꺾인 연결선 277"/>
          <p:cNvCxnSpPr/>
          <p:nvPr/>
        </p:nvCxnSpPr>
        <p:spPr>
          <a:xfrm rot="10800000" flipH="1" flipV="1">
            <a:off x="3093889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67" idx="1"/>
            <a:endCxn id="266" idx="1"/>
          </p:cNvCxnSpPr>
          <p:nvPr/>
        </p:nvCxnSpPr>
        <p:spPr>
          <a:xfrm rot="10800000" flipV="1">
            <a:off x="3093880" y="4017648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4" idx="3"/>
            <a:endCxn id="267" idx="3"/>
          </p:cNvCxnSpPr>
          <p:nvPr/>
        </p:nvCxnSpPr>
        <p:spPr>
          <a:xfrm flipV="1">
            <a:off x="4390033" y="4017648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/>
          <p:nvPr/>
        </p:nvCxnSpPr>
        <p:spPr>
          <a:xfrm flipV="1">
            <a:off x="4383675" y="3617774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모서리가 둥근 직사각형 296"/>
          <p:cNvSpPr/>
          <p:nvPr/>
        </p:nvSpPr>
        <p:spPr>
          <a:xfrm>
            <a:off x="8836008" y="2411289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829768" y="2122985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927649" y="611257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769872" y="611257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41952" y="455427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51901" y="539770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05332" y="455125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5281" y="5394692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43362" y="3777570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584" y="418609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49606" y="334552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41382" y="3777570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9604" y="418609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591944" y="4353737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5446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 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 memory that was freed already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83265" y="1484784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42447" y="3248016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2447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>
            <a:off x="6049127" y="3248016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049127" y="4293097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42447" y="296226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53890" y="483140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750215" y="4977920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5123" y="504743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9" idx="3"/>
            <a:endCxn id="14" idx="3"/>
          </p:cNvCxnSpPr>
          <p:nvPr/>
        </p:nvCxnSpPr>
        <p:spPr>
          <a:xfrm flipV="1">
            <a:off x="6755815" y="3105139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312683" y="3248016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12683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>
            <a:off x="3019367" y="3248016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1" idx="0"/>
          </p:cNvCxnSpPr>
          <p:nvPr/>
        </p:nvCxnSpPr>
        <p:spPr>
          <a:xfrm flipV="1">
            <a:off x="3019367" y="4293097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7208" y="2827834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12683" y="2962263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3726051" y="3036442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73288" y="4756771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720451" y="491065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55858" y="828304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53125" y="3502094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37153" y="3501009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28319" y="3573016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44706" y="504365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2227" y="3255228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8676" y="4467890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3479" y="3261185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567" y="447384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504" y="4849416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73074" y="2827834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7370" y="4849416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267879" y="393305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301466" y="392775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568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C141FE-E708-42D5-BFFE-ECF35C5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Invalid Frees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5F41-39A1-4E4A-A258-235B3ABC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free() incorrectly is dangerous</a:t>
            </a:r>
          </a:p>
          <a:p>
            <a:pPr lvl="1"/>
            <a:r>
              <a:rPr lang="en-US" dirty="0"/>
              <a:t>It expects a pointer as parameter that returned by malloc()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62450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1E1E6D-6D42-4B9F-9A5F-79B024D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Checking Memory Errors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7056-55F7-4502-B888-7052E5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Purify</a:t>
            </a:r>
          </a:p>
          <a:p>
            <a:r>
              <a:rPr lang="en-US" dirty="0" err="1"/>
              <a:t>Valgrind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266382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related to memory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library call use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system call - o</a:t>
            </a:r>
            <a:r>
              <a:rPr lang="en-US" altLang="ko-KR" dirty="0">
                <a:cs typeface="Courier New" pitchFamily="49" charset="0"/>
              </a:rPr>
              <a:t>ld approach</a:t>
            </a:r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/>
              <a:t> is called to expand the program’s </a:t>
            </a:r>
            <a:r>
              <a:rPr lang="en-US" altLang="ko-KR" i="1" dirty="0"/>
              <a:t>break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break</a:t>
            </a:r>
            <a:r>
              <a:rPr lang="en-US" altLang="ko-KR" dirty="0"/>
              <a:t>: The location of </a:t>
            </a:r>
            <a:r>
              <a:rPr lang="en-US" altLang="ko-KR" b="1" dirty="0"/>
              <a:t>the end of the heap</a:t>
            </a:r>
            <a:r>
              <a:rPr lang="en-US" altLang="ko-KR" dirty="0"/>
              <a:t> in address space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/>
              <a:t> is an additional call similar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Programmers </a:t>
            </a:r>
            <a:r>
              <a:rPr lang="en-US" altLang="ko-KR" b="1" dirty="0">
                <a:cs typeface="Courier New" pitchFamily="49" charset="0"/>
              </a:rPr>
              <a:t>should never directly call</a:t>
            </a:r>
            <a:r>
              <a:rPr lang="en-US" altLang="ko-KR" dirty="0">
                <a:cs typeface="Courier New" pitchFamily="49" charset="0"/>
              </a:rPr>
              <a:t> either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cs typeface="Courier New" pitchFamily="49" charset="0"/>
            </a:endParaRP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127646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</p:spTree>
    <p:extLst>
      <p:ext uri="{BB962C8B-B14F-4D97-AF65-F5344CB8AC3E}">
        <p14:creationId xmlns:p14="http://schemas.microsoft.com/office/powerpoint/2010/main" val="282118070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related to memory allocation(Cont.)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ko-KR" dirty="0">
                <a:cs typeface="Courier New" pitchFamily="49" charset="0"/>
              </a:rPr>
              <a:t> system call can create </a:t>
            </a:r>
            <a:r>
              <a:rPr lang="en-US" altLang="ko-KR" b="1" dirty="0">
                <a:cs typeface="Courier New" pitchFamily="49" charset="0"/>
              </a:rPr>
              <a:t>an anonymous </a:t>
            </a:r>
            <a:r>
              <a:rPr lang="en-US" altLang="ko-KR" dirty="0">
                <a:cs typeface="Courier New" pitchFamily="49" charset="0"/>
              </a:rPr>
              <a:t>memory region – used in modern malloc() implementations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196752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mman.h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length,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port,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flags,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offset)</a:t>
            </a:r>
          </a:p>
        </p:txBody>
      </p:sp>
    </p:spTree>
    <p:extLst>
      <p:ext uri="{BB962C8B-B14F-4D97-AF65-F5344CB8AC3E}">
        <p14:creationId xmlns:p14="http://schemas.microsoft.com/office/powerpoint/2010/main" val="355513273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Allocate memory on the heap and </a:t>
            </a:r>
            <a:r>
              <a:rPr lang="en-US" altLang="ko-KR" dirty="0">
                <a:solidFill>
                  <a:schemeClr val="accent1"/>
                </a:solidFill>
              </a:rPr>
              <a:t>zeroes it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 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093033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78942182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093033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291913082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14. Memory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558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9FD8B3-A112-449F-A9D7-E3A66EF6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Usage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536B-AC53-4BDE-9E99-8EB421F1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at runtime a process is allocated memory regions(pages) for Code, Data, Stack, Heap</a:t>
            </a:r>
          </a:p>
          <a:p>
            <a:r>
              <a:rPr lang="en-US" dirty="0"/>
              <a:t>Code and Data normally do not change – pre-allocated at load time, no allocations and deallocations</a:t>
            </a:r>
          </a:p>
          <a:p>
            <a:r>
              <a:rPr lang="en-US" dirty="0"/>
              <a:t>Stack changes during function calls – short-lived allocations</a:t>
            </a:r>
          </a:p>
          <a:p>
            <a:pPr lvl="1"/>
            <a:r>
              <a:rPr lang="en-US" dirty="0"/>
              <a:t>Used to store function parameters, local variables, and return address</a:t>
            </a:r>
          </a:p>
          <a:p>
            <a:pPr lvl="1"/>
            <a:r>
              <a:rPr lang="en-US" dirty="0"/>
              <a:t>Memory in this region are allocated-deallocated by manipulating the Stack Pointer(SP) register using PUSH and POP instructions</a:t>
            </a:r>
            <a:endParaRPr lang="en-US" u="sng" dirty="0"/>
          </a:p>
          <a:p>
            <a:pPr lvl="1"/>
            <a:r>
              <a:rPr lang="en-US" u="sng" dirty="0"/>
              <a:t>Implicit management</a:t>
            </a:r>
            <a:r>
              <a:rPr lang="en-US" dirty="0"/>
              <a:t> - the compiler generates the </a:t>
            </a:r>
            <a:r>
              <a:rPr lang="en-US" dirty="0" err="1"/>
              <a:t>PUSHes</a:t>
            </a:r>
            <a:r>
              <a:rPr lang="en-US" dirty="0"/>
              <a:t> and POPs for a C program</a:t>
            </a:r>
          </a:p>
          <a:p>
            <a:r>
              <a:rPr lang="en-US" dirty="0"/>
              <a:t>Heap – long-lived</a:t>
            </a:r>
          </a:p>
          <a:p>
            <a:pPr lvl="1"/>
            <a:r>
              <a:rPr lang="en-US" u="sng" dirty="0"/>
              <a:t>Explicit management</a:t>
            </a:r>
            <a:r>
              <a:rPr lang="en-US" dirty="0"/>
              <a:t> - allocations and deallocations handled by programmer via some API</a:t>
            </a:r>
          </a:p>
          <a:p>
            <a:pPr lvl="1"/>
            <a:r>
              <a:rPr lang="en-US" dirty="0"/>
              <a:t>Challenging to both systems and programmers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0793F41A-2137-4C6F-97AF-B152A7FC7C0E}"/>
              </a:ext>
            </a:extLst>
          </p:cNvPr>
          <p:cNvSpPr/>
          <p:nvPr/>
        </p:nvSpPr>
        <p:spPr>
          <a:xfrm>
            <a:off x="6143624" y="4994470"/>
            <a:ext cx="5496991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func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int *x = (int *) malloc(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(int));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...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37703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malloc()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 : a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431704" y="1093033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34945055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</a:t>
            </a:r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malloc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 careful with strings: 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malloc(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09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09714" y="3717033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9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9714" y="5569496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66519848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791744" y="1093033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36115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Allocating Memory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82046" y="2237383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6608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86608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2244" y="223738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3346" y="1559073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3992736" y="1193538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3993293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6660" y="2968474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3634" y="1032992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2046" y="4781979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286055" y="5112282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86055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3992735" y="5112282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3992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286055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286052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286053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286054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699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2" idx="1"/>
            <a:endCxn id="12" idx="3"/>
          </p:cNvCxnSpPr>
          <p:nvPr/>
        </p:nvCxnSpPr>
        <p:spPr>
          <a:xfrm flipH="1">
            <a:off x="4699977" y="3122363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040506" y="576284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4693823" y="5918771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272119" y="327940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72119" y="604976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8639327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32384" y="1193538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5314" y="306896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83634" y="380522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6929" y="5918772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1585" y="4090125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9947" y="437497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44285" y="4672641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8943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280</TotalTime>
  <Words>1460</Words>
  <Application>Microsoft Office PowerPoint</Application>
  <PresentationFormat>Widescreen</PresentationFormat>
  <Paragraphs>346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Process Memory Usage</vt:lpstr>
      <vt:lpstr>Memory API: malloc()</vt:lpstr>
      <vt:lpstr>Memory API: sizeof()</vt:lpstr>
      <vt:lpstr>Memory API: free()</vt:lpstr>
      <vt:lpstr>Allocating Memory</vt:lpstr>
      <vt:lpstr>Freeing Memory </vt:lpstr>
      <vt:lpstr>Common Error: Forgetting To Allocate Memory</vt:lpstr>
      <vt:lpstr>Common Error: Forgetting To Allocate Memory(Cont.)</vt:lpstr>
      <vt:lpstr>Common Error: Not Allocating Enough Memory</vt:lpstr>
      <vt:lpstr>Common Error: Forgetting to Initialize</vt:lpstr>
      <vt:lpstr>Common Error: Memory Leak</vt:lpstr>
      <vt:lpstr>Common Error: Dangling Pointer</vt:lpstr>
      <vt:lpstr>Common Error:  Double Free</vt:lpstr>
      <vt:lpstr>Common Error: Invalid Frees</vt:lpstr>
      <vt:lpstr>Tools for Checking Memory Errors</vt:lpstr>
      <vt:lpstr>System calls related to memory allocation</vt:lpstr>
      <vt:lpstr>System calls related to memory allocation(Cont.)</vt:lpstr>
      <vt:lpstr>Other Memory APIs: calloc()</vt:lpstr>
      <vt:lpstr>Other Memory APIs: realloc()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28</cp:revision>
  <cp:lastPrinted>2015-03-03T01:48:46Z</cp:lastPrinted>
  <dcterms:created xsi:type="dcterms:W3CDTF">2021-07-20T07:19:04Z</dcterms:created>
  <dcterms:modified xsi:type="dcterms:W3CDTF">2021-10-15T06:53:58Z</dcterms:modified>
</cp:coreProperties>
</file>