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1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300" r:id="rId19"/>
    <p:sldId id="283" r:id="rId2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Are Page Tables Stored?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Pages tables</a:t>
                </a:r>
                <a:r>
                  <a:rPr lang="en-US" altLang="ko-KR" dirty="0"/>
                  <a:t> map the Virtual Page Number (VPN) to Physical/Page Frame Number (PFN)</a:t>
                </a:r>
              </a:p>
              <a:p>
                <a:r>
                  <a:rPr lang="en-US" altLang="ko-KR" dirty="0"/>
                  <a:t>Page tables can get awfully large</a:t>
                </a:r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𝑀𝐵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 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𝑒𝑛𝑡𝑟𝑖𝑒𝑠</m:t>
                    </m:r>
                    <m:r>
                      <a:rPr lang="en-US" altLang="ko-KR" b="0" i="1" smtClean="0">
                        <a:latin typeface="Cambria Math"/>
                      </a:rPr>
                      <m:t> ∗4 </m:t>
                    </m:r>
                    <m:r>
                      <a:rPr lang="en-US" altLang="ko-KR" b="0" i="1" smtClean="0">
                        <a:latin typeface="Cambria Math"/>
                      </a:rPr>
                      <m:t>𝐵𝑦𝑡𝑒𝑠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𝑝𝑎𝑔𝑒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𝑡𝑎𝑏𝑙𝑒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𝑒𝑛𝑡𝑟𝑦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Page tables </a:t>
                </a:r>
                <a:r>
                  <a:rPr lang="en-US" altLang="ko-KR" b="1" dirty="0"/>
                  <a:t>for each process </a:t>
                </a:r>
                <a:r>
                  <a:rPr lang="en-US" altLang="ko-KR" dirty="0"/>
                  <a:t>are stored in </a:t>
                </a:r>
                <a:r>
                  <a:rPr lang="en-US" altLang="ko-KR" b="1" dirty="0"/>
                  <a:t>memory</a:t>
                </a:r>
                <a:r>
                  <a:rPr lang="en-US" altLang="ko-KR" dirty="0"/>
                  <a:t> (may become very big in size)</a:t>
                </a:r>
              </a:p>
              <a:p>
                <a:pPr lvl="1"/>
                <a:r>
                  <a:rPr lang="en-US" altLang="ko-KR" b="1" dirty="0"/>
                  <a:t>Note: One page table per process!</a:t>
                </a:r>
              </a:p>
              <a:p>
                <a:pPr lvl="1"/>
                <a:r>
                  <a:rPr lang="en-US" altLang="ko-KR" dirty="0"/>
                  <a:t>Example: Given a 32-bit address space with 4KB pages</a:t>
                </a:r>
              </a:p>
              <a:p>
                <a:pPr lvl="2"/>
                <a:r>
                  <a:rPr lang="en-US" altLang="ko-KR" dirty="0"/>
                  <a:t>20 bits will be used for VPN and 12 bits for offset</a:t>
                </a:r>
              </a:p>
              <a:p>
                <a:pPr lvl="2"/>
                <a:r>
                  <a:rPr lang="en-US" altLang="ko-KR" dirty="0"/>
                  <a:t>Assume four bytes will be used to store an entry in the page table -&gt; 4MB page table per process is needed!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69685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in Kernel Physical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1235" y="1412777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7770" y="189708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6205" y="1567151"/>
            <a:ext cx="1456785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3 7 5 2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6205" y="2570084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06205" y="206602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6205" y="3068961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6205" y="356783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06205" y="4071894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3833" y="5680994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06204" y="4570770"/>
            <a:ext cx="1455993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06204" y="5074826"/>
            <a:ext cx="145678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7770" y="239956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7771" y="2930461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7769" y="342933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07773" y="39333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7773" y="4432271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7770" y="4939589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07769" y="5403995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4032" y="1656434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0 of physical memory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56040" y="2157901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6040" y="2659366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56040" y="315824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56040" y="365971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56040" y="4161177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6040" y="4662644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56040" y="516670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20149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In The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page table is just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</a:t>
            </a:r>
          </a:p>
          <a:p>
            <a:pPr lvl="1"/>
            <a:r>
              <a:rPr lang="en-US" altLang="ko-KR" dirty="0"/>
              <a:t>Simplest form: a linear page table (an array)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array(</a:t>
            </a:r>
            <a:r>
              <a:rPr lang="en-US" altLang="ko-KR" b="1" dirty="0"/>
              <a:t>page table</a:t>
            </a:r>
            <a:r>
              <a:rPr lang="en-US" altLang="ko-KR" dirty="0"/>
              <a:t>) by VPN, and looks up the </a:t>
            </a:r>
            <a:r>
              <a:rPr lang="en-US" altLang="ko-KR" b="1" dirty="0"/>
              <a:t>page table entry (PTE)</a:t>
            </a:r>
          </a:p>
        </p:txBody>
      </p:sp>
    </p:spTree>
    <p:extLst>
      <p:ext uri="{BB962C8B-B14F-4D97-AF65-F5344CB8AC3E}">
        <p14:creationId xmlns:p14="http://schemas.microsoft.com/office/powerpoint/2010/main" val="168546682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Of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Valid Bit</a:t>
            </a:r>
            <a:r>
              <a:rPr lang="en-US" altLang="ko-KR" dirty="0"/>
              <a:t>: Indicating whether the particular translation is valid</a:t>
            </a:r>
          </a:p>
          <a:p>
            <a:r>
              <a:rPr lang="en-US" altLang="ko-KR" b="1" dirty="0"/>
              <a:t>Protection Bit</a:t>
            </a:r>
            <a:r>
              <a:rPr lang="en-US" altLang="ko-KR" dirty="0"/>
              <a:t>: Indicating whether the page could be read from, written to, or executed from</a:t>
            </a:r>
          </a:p>
          <a:p>
            <a:r>
              <a:rPr lang="en-US" altLang="ko-KR" b="1" dirty="0"/>
              <a:t>Present Bit</a:t>
            </a:r>
            <a:r>
              <a:rPr lang="en-US" altLang="ko-KR" dirty="0"/>
              <a:t>: Indicating whether this page is in physical memory or on disk(swapped out)</a:t>
            </a:r>
          </a:p>
          <a:p>
            <a:r>
              <a:rPr lang="en-US" altLang="ko-KR" b="1" dirty="0"/>
              <a:t>Dirty Bit</a:t>
            </a:r>
            <a:r>
              <a:rPr lang="en-US" altLang="ko-KR" dirty="0"/>
              <a:t>: Indicating whether the page has been modified since it was brought into memory</a:t>
            </a:r>
          </a:p>
          <a:p>
            <a:r>
              <a:rPr lang="en-US" altLang="ko-KR" b="1" dirty="0"/>
              <a:t>Reference Bit(Accessed Bit): </a:t>
            </a:r>
            <a:r>
              <a:rPr lang="en-US" altLang="ko-KR" dirty="0"/>
              <a:t>Indicating that a page has been accessed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30808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x86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P: present</a:t>
            </a:r>
          </a:p>
          <a:p>
            <a:r>
              <a:rPr lang="en-US" altLang="ko-KR" dirty="0"/>
              <a:t>R/W: read/write bit</a:t>
            </a:r>
          </a:p>
          <a:p>
            <a:r>
              <a:rPr lang="en-US" altLang="ko-KR" dirty="0"/>
              <a:t>U/S: supervisor</a:t>
            </a:r>
          </a:p>
          <a:p>
            <a:r>
              <a:rPr lang="en-US" altLang="ko-KR" dirty="0"/>
              <a:t>A: accessed bit</a:t>
            </a:r>
          </a:p>
          <a:p>
            <a:r>
              <a:rPr lang="en-US" altLang="ko-KR" dirty="0"/>
              <a:t>D: dirty bit</a:t>
            </a:r>
          </a:p>
          <a:p>
            <a:r>
              <a:rPr lang="en-US" altLang="ko-KR" dirty="0"/>
              <a:t>PFN: the page frame number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567608" y="1340768"/>
            <a:ext cx="7029456" cy="763136"/>
            <a:chOff x="899592" y="1657752"/>
            <a:chExt cx="7029456" cy="763136"/>
          </a:xfrm>
        </p:grpSpPr>
        <p:graphicFrame>
          <p:nvGraphicFramePr>
            <p:cNvPr id="18" name="내용 개체 틀 11"/>
            <p:cNvGraphicFramePr>
              <a:graphicFrameLocks/>
            </p:cNvGraphicFramePr>
            <p:nvPr/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450781" y="2320544"/>
            <a:ext cx="3281639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An x86 Page Table Entry(PTE)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29883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location of the desired PTE, the </a:t>
            </a:r>
            <a:r>
              <a:rPr lang="en-US" altLang="ko-KR" b="1" dirty="0"/>
              <a:t>starting location</a:t>
            </a:r>
            <a:r>
              <a:rPr lang="en-US" altLang="ko-KR" dirty="0"/>
              <a:t> of the page table is </a:t>
            </a:r>
            <a:r>
              <a:rPr lang="en-US" altLang="ko-KR" b="1" dirty="0"/>
              <a:t>needed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every memory reference, paging requires the OS to perform one </a:t>
            </a:r>
            <a:r>
              <a:rPr lang="en-US" altLang="ko-KR" b="1" dirty="0"/>
              <a:t>extra memory reference</a:t>
            </a:r>
          </a:p>
          <a:p>
            <a:pPr lvl="1"/>
            <a:r>
              <a:rPr lang="en-US" altLang="ko-KR" dirty="0"/>
              <a:t>Address of the start of page table is stored in a </a:t>
            </a:r>
            <a:r>
              <a:rPr lang="en-US" altLang="ko-KR" b="1" dirty="0"/>
              <a:t>Page Table Base Register (PTBR)</a:t>
            </a:r>
          </a:p>
          <a:p>
            <a:pPr lvl="1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6053269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1584" y="1531919"/>
            <a:ext cx="7387982" cy="4392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the VPN from the virtual address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VPN =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VPN_MASK) &gt;&gt; SHIFT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 the address of the page-table entry (PTE)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PTBR + (VPN *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(PTE))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PTE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PTE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process can access the page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PTE.Valid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(SEGMENTATION_FAULT)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CanAccess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PTE.ProtectBits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False)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is OK: form physical address and fetch it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offset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(PTE.PFN &lt;&lt; PFN_SHIFT) | offset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Register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5090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Memory Trace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A Simple Memory Access</a:t>
            </a:r>
          </a:p>
          <a:p>
            <a:endParaRPr lang="en-US" altLang="ko-KR" dirty="0"/>
          </a:p>
          <a:p>
            <a:endParaRPr lang="en-US" altLang="ko-KR" sz="2800" dirty="0"/>
          </a:p>
          <a:p>
            <a:r>
              <a:rPr lang="en-US" altLang="ko-KR" dirty="0"/>
              <a:t>Compile and execute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Resulting Assembly code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06700" y="1458268"/>
            <a:ext cx="7387982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array[</a:t>
            </a:r>
            <a:r>
              <a:rPr lang="nn-NO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nn-NO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</a:t>
            </a:r>
            <a:r>
              <a:rPr lang="nn-NO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nn-NO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</a:t>
            </a:r>
          </a:p>
          <a:p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array[i] = </a:t>
            </a:r>
            <a:r>
              <a:rPr lang="nn-NO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6580" y="3212976"/>
            <a:ext cx="7387982" cy="792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prompt&gt; gcc –o array array.c –Wall –o</a:t>
            </a:r>
          </a:p>
          <a:p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prompt&gt;./array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06700" y="4869160"/>
            <a:ext cx="7387982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0x1024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$0x0,(%edi,%eax,4)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0x1028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0x102c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$0x03e8,%eax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0x1030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0x1024 </a:t>
            </a:r>
            <a:endParaRPr lang="nn-NO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2314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3F745E-B946-42F7-B108-2A13E32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Memory Trace: </a:t>
            </a:r>
            <a:r>
              <a:rPr lang="en-US" dirty="0"/>
              <a:t>Some Assumptions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D47C7-DACB-4EE8-BE3D-88EDFCB6A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Address Space Size: 64KB</a:t>
            </a:r>
          </a:p>
          <a:p>
            <a:r>
              <a:rPr lang="en-US" dirty="0"/>
              <a:t>Page Size: 1 KB</a:t>
            </a:r>
          </a:p>
          <a:p>
            <a:r>
              <a:rPr lang="en-US" dirty="0"/>
              <a:t>Linear Page Table (array-based) located at physical address 1KB(1024)</a:t>
            </a:r>
          </a:p>
          <a:p>
            <a:r>
              <a:rPr lang="en-US" dirty="0"/>
              <a:t>Contents of Page 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Code: Assume VPN 1 -&gt; PFN 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Array:</a:t>
            </a:r>
          </a:p>
          <a:p>
            <a:pPr lvl="2"/>
            <a:r>
              <a:rPr lang="en-US" dirty="0"/>
              <a:t>4000 bytes (1000*</a:t>
            </a:r>
            <a:r>
              <a:rPr lang="en-US" dirty="0" err="1"/>
              <a:t>sizeof</a:t>
            </a:r>
            <a:r>
              <a:rPr lang="en-US" dirty="0"/>
              <a:t>(int))</a:t>
            </a:r>
          </a:p>
          <a:p>
            <a:pPr lvl="2"/>
            <a:r>
              <a:rPr lang="en-US" dirty="0"/>
              <a:t>Assume at virtual address 40000 to 44000</a:t>
            </a:r>
          </a:p>
          <a:p>
            <a:pPr lvl="3"/>
            <a:r>
              <a:rPr lang="en-US" dirty="0"/>
              <a:t>VPN 39 -&gt; PFN 7</a:t>
            </a:r>
          </a:p>
          <a:p>
            <a:pPr lvl="3"/>
            <a:r>
              <a:rPr lang="en-US" dirty="0"/>
              <a:t>VPN 40 -&gt; PFN 8</a:t>
            </a:r>
          </a:p>
          <a:p>
            <a:pPr lvl="3"/>
            <a:r>
              <a:rPr lang="en-US" dirty="0"/>
              <a:t>VPN 41 -&gt; PFN 9</a:t>
            </a:r>
          </a:p>
          <a:p>
            <a:pPr lvl="3"/>
            <a:r>
              <a:rPr lang="en-US" dirty="0"/>
              <a:t>VPN 42 -&gt; PFN 10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08541098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Virtual(And Physical) Memory Trace: First 5 iterations</a:t>
            </a:r>
            <a:endParaRPr lang="ko-KR" altLang="en-US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407368" y="997438"/>
            <a:ext cx="6995622" cy="1999514"/>
            <a:chOff x="832241" y="775737"/>
            <a:chExt cx="6995622" cy="1999514"/>
          </a:xfrm>
        </p:grpSpPr>
        <p:grpSp>
          <p:nvGrpSpPr>
            <p:cNvPr id="47" name="그룹 46"/>
            <p:cNvGrpSpPr/>
            <p:nvPr/>
          </p:nvGrpSpPr>
          <p:grpSpPr>
            <a:xfrm>
              <a:off x="2138561" y="1196752"/>
              <a:ext cx="4788520" cy="1440000"/>
              <a:chOff x="2138561" y="1052896"/>
              <a:chExt cx="4788520" cy="1440000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138561" y="1052896"/>
                <a:ext cx="4788520" cy="1440000"/>
                <a:chOff x="2138561" y="1052896"/>
                <a:chExt cx="4788520" cy="1440000"/>
              </a:xfrm>
            </p:grpSpPr>
            <p:cxnSp>
              <p:nvCxnSpPr>
                <p:cNvPr id="22" name="직선 화살표 연결선 21"/>
                <p:cNvCxnSpPr/>
                <p:nvPr/>
              </p:nvCxnSpPr>
              <p:spPr>
                <a:xfrm>
                  <a:off x="2138561" y="2492896"/>
                  <a:ext cx="478852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그룹 36"/>
                <p:cNvGrpSpPr/>
                <p:nvPr/>
              </p:nvGrpSpPr>
              <p:grpSpPr>
                <a:xfrm>
                  <a:off x="6818262" y="1052896"/>
                  <a:ext cx="108819" cy="1440000"/>
                  <a:chOff x="6818262" y="1052896"/>
                  <a:chExt cx="108819" cy="1440000"/>
                </a:xfrm>
              </p:grpSpPr>
              <p:cxnSp>
                <p:nvCxnSpPr>
                  <p:cNvPr id="23" name="직선 화살표 연결선 22"/>
                  <p:cNvCxnSpPr/>
                  <p:nvPr/>
                </p:nvCxnSpPr>
                <p:spPr>
                  <a:xfrm>
                    <a:off x="6818262" y="1052896"/>
                    <a:ext cx="0" cy="14400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/>
                  <p:cNvCxnSpPr/>
                  <p:nvPr/>
                </p:nvCxnSpPr>
                <p:spPr>
                  <a:xfrm>
                    <a:off x="6819081" y="1414232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/>
                  <p:cNvCxnSpPr/>
                  <p:nvPr/>
                </p:nvCxnSpPr>
                <p:spPr>
                  <a:xfrm>
                    <a:off x="6819081" y="1774232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/>
                  <p:cNvCxnSpPr/>
                  <p:nvPr/>
                </p:nvCxnSpPr>
                <p:spPr>
                  <a:xfrm>
                    <a:off x="6819081" y="2134232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6" name="직선 연결선 45"/>
              <p:cNvCxnSpPr/>
              <p:nvPr/>
            </p:nvCxnSpPr>
            <p:spPr>
              <a:xfrm>
                <a:off x="6819081" y="1057428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직사각형 66"/>
            <p:cNvSpPr/>
            <p:nvPr/>
          </p:nvSpPr>
          <p:spPr>
            <a:xfrm>
              <a:off x="2138562" y="2536264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555776" y="2536264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735808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915816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095848" y="2536264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491880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71912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851920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31952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81897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561929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741937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921969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192168" y="253718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372200" y="2537488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552208" y="2537488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292080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472112" y="253718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52120" y="253718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832152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321768" y="150053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275856" y="150053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153520" y="150355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054109" y="150053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012160" y="150355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8109" y="775737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Page Table[39]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6" name="직선 화살표 연결선 105"/>
            <p:cNvCxnSpPr>
              <a:stCxn id="104" idx="2"/>
            </p:cNvCxnSpPr>
            <p:nvPr/>
          </p:nvCxnSpPr>
          <p:spPr>
            <a:xfrm>
              <a:off x="1844173" y="1052736"/>
              <a:ext cx="402389" cy="450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32241" y="1809673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Page Table[1]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9" name="직선 화살표 연결선 108"/>
            <p:cNvCxnSpPr>
              <a:stCxn id="108" idx="2"/>
            </p:cNvCxnSpPr>
            <p:nvPr/>
          </p:nvCxnSpPr>
          <p:spPr>
            <a:xfrm>
              <a:off x="1408305" y="2086672"/>
              <a:ext cx="684065" cy="450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932761" y="249825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32761" y="213958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1074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32761" y="177825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932761" y="142260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1174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932761" y="106278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52320" y="1305979"/>
              <a:ext cx="375543" cy="1224217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Page Table(PA)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896895" y="552738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755726" y="4726440"/>
            <a:ext cx="6647265" cy="1250758"/>
            <a:chOff x="1180598" y="4946444"/>
            <a:chExt cx="6647265" cy="1250758"/>
          </a:xfrm>
        </p:grpSpPr>
        <p:sp>
          <p:nvSpPr>
            <p:cNvPr id="135" name="TextBox 134"/>
            <p:cNvSpPr txBox="1"/>
            <p:nvPr/>
          </p:nvSpPr>
          <p:spPr>
            <a:xfrm>
              <a:off x="7452320" y="5084667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Code(PA)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960274" y="56664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4096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960274" y="53077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4146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960274" y="49464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4196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556141" y="56803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56141" y="53216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1074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556141" y="49603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80598" y="5070766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Code(VA)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2138561" y="5085024"/>
              <a:ext cx="4788520" cy="796119"/>
              <a:chOff x="2138561" y="5085024"/>
              <a:chExt cx="4788520" cy="796119"/>
            </a:xfrm>
          </p:grpSpPr>
          <p:cxnSp>
            <p:nvCxnSpPr>
              <p:cNvPr id="63" name="직선 화살표 연결선 62"/>
              <p:cNvCxnSpPr/>
              <p:nvPr/>
            </p:nvCxnSpPr>
            <p:spPr>
              <a:xfrm>
                <a:off x="2138561" y="5804944"/>
                <a:ext cx="47885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/>
              <p:nvPr/>
            </p:nvCxnSpPr>
            <p:spPr>
              <a:xfrm>
                <a:off x="6819081" y="5085024"/>
                <a:ext cx="0" cy="7961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6819081" y="508628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6819081" y="544628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 flipH="1">
                <a:off x="2245742" y="5085024"/>
                <a:ext cx="818" cy="7961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2138561" y="5088677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2138561" y="544628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>
                <a:off x="31609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>
                <a:off x="40753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49897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9041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2102546" y="58976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969816" y="5897664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95342" y="5897664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795949" y="5897663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724142" y="5920203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638242" y="5904130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2244284" y="5486704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424863" y="5446440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598943" y="540278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796983" y="5527996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144372" y="5487312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324951" y="544704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499031" y="5403396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3704834" y="5527996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4052223" y="5487312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232802" y="544704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406882" y="5403396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629236" y="5522467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4976625" y="5481783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5157204" y="5441519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5331284" y="5397867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551309" y="5517892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898698" y="547720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6079277" y="5436944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6253357" y="5393292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755725" y="3284985"/>
            <a:ext cx="6647265" cy="998295"/>
            <a:chOff x="1180597" y="3284984"/>
            <a:chExt cx="6647265" cy="998295"/>
          </a:xfrm>
        </p:grpSpPr>
        <p:grpSp>
          <p:nvGrpSpPr>
            <p:cNvPr id="57" name="그룹 56"/>
            <p:cNvGrpSpPr/>
            <p:nvPr/>
          </p:nvGrpSpPr>
          <p:grpSpPr>
            <a:xfrm>
              <a:off x="2138561" y="3424860"/>
              <a:ext cx="4788520" cy="719920"/>
              <a:chOff x="2138561" y="3501008"/>
              <a:chExt cx="4788520" cy="719920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2138561" y="3501008"/>
                <a:ext cx="4788520" cy="719920"/>
                <a:chOff x="2138561" y="3501008"/>
                <a:chExt cx="4788520" cy="719920"/>
              </a:xfrm>
            </p:grpSpPr>
            <p:cxnSp>
              <p:nvCxnSpPr>
                <p:cNvPr id="40" name="직선 화살표 연결선 39"/>
                <p:cNvCxnSpPr/>
                <p:nvPr/>
              </p:nvCxnSpPr>
              <p:spPr>
                <a:xfrm>
                  <a:off x="2138561" y="4220928"/>
                  <a:ext cx="478852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/>
                <p:cNvCxnSpPr/>
                <p:nvPr/>
              </p:nvCxnSpPr>
              <p:spPr>
                <a:xfrm flipH="1">
                  <a:off x="6818263" y="3501008"/>
                  <a:ext cx="818" cy="7199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6819081" y="3502264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6819081" y="3862264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직선 화살표 연결선 53"/>
              <p:cNvCxnSpPr/>
              <p:nvPr/>
            </p:nvCxnSpPr>
            <p:spPr>
              <a:xfrm flipH="1">
                <a:off x="2245742" y="3501008"/>
                <a:ext cx="818" cy="7199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2138561" y="35046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2138561" y="3862264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>
              <a:off x="7452319" y="3424860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Array(PA)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60274" y="40062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7232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60274" y="3647616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7282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960274" y="32862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7132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80597" y="3404135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Array(VA)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455880" y="4004984"/>
              <a:ext cx="633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40000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455880" y="3646320"/>
              <a:ext cx="633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40050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55880" y="3284984"/>
              <a:ext cx="633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40100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528168" y="4085931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275856" y="4045628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224616" y="4012647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054109" y="3964283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012076" y="3889880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450952" y="3392841"/>
              <a:ext cx="229397" cy="401003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noAutofit/>
            </a:bodyPr>
            <a:lstStyle/>
            <a:p>
              <a:r>
                <a:rPr lang="en-US" altLang="ko-KR" sz="1100" dirty="0" err="1"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mov</a:t>
              </a:r>
              <a:endParaRPr lang="ko-KR" altLang="en-US" sz="1100" dirty="0"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1836197" y="4793173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195467" y="4793173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inc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376245" y="4793172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cmp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568393" y="4793173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jne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308391" y="5998652"/>
            <a:ext cx="1595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Memory Access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AE9A15-4C0C-46F0-9975-93DC06734CB6}"/>
              </a:ext>
            </a:extLst>
          </p:cNvPr>
          <p:cNvCxnSpPr/>
          <p:nvPr/>
        </p:nvCxnSpPr>
        <p:spPr>
          <a:xfrm flipH="1">
            <a:off x="2660870" y="938226"/>
            <a:ext cx="60893" cy="5760640"/>
          </a:xfrm>
          <a:prstGeom prst="line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10AFAC6-0DA9-4D46-A429-678871CC277B}"/>
              </a:ext>
            </a:extLst>
          </p:cNvPr>
          <p:cNvCxnSpPr/>
          <p:nvPr/>
        </p:nvCxnSpPr>
        <p:spPr>
          <a:xfrm flipH="1">
            <a:off x="1631504" y="908720"/>
            <a:ext cx="60893" cy="5760640"/>
          </a:xfrm>
          <a:prstGeom prst="line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A708DF-61F8-40AC-9795-41C9A99E6F00}"/>
              </a:ext>
            </a:extLst>
          </p:cNvPr>
          <p:cNvSpPr txBox="1"/>
          <p:nvPr/>
        </p:nvSpPr>
        <p:spPr>
          <a:xfrm>
            <a:off x="7680175" y="1135937"/>
            <a:ext cx="42869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swald" pitchFamily="2" charset="0"/>
              </a:rPr>
              <a:t>Each instruction fetch generates two memory references: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swald" pitchFamily="2" charset="0"/>
              </a:rPr>
              <a:t>one to the page table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swald" pitchFamily="2" charset="0"/>
              </a:rPr>
              <a:t>another to the actual location of the     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swald" pitchFamily="2" charset="0"/>
              </a:rPr>
              <a:t>The mov instruction will also require two      memory references: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swald" pitchFamily="2" charset="0"/>
              </a:rPr>
              <a:t>one to the page table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dirty="0">
                <a:latin typeface="Oswald" pitchFamily="2" charset="0"/>
              </a:rPr>
              <a:t>another to the array element itself</a:t>
            </a:r>
          </a:p>
        </p:txBody>
      </p:sp>
    </p:spTree>
    <p:extLst>
      <p:ext uri="{BB962C8B-B14F-4D97-AF65-F5344CB8AC3E}">
        <p14:creationId xmlns:p14="http://schemas.microsoft.com/office/powerpoint/2010/main" val="397805310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18. Paging: Introduction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4158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Split</a:t>
            </a:r>
            <a:r>
              <a:rPr lang="en-US" altLang="ko-KR" b="1" dirty="0"/>
              <a:t> virtual address space</a:t>
            </a:r>
            <a:r>
              <a:rPr lang="en-US" altLang="ko-KR" dirty="0"/>
              <a:t> into </a:t>
            </a:r>
            <a:r>
              <a:rPr lang="en-US" altLang="ko-KR" b="1" dirty="0"/>
              <a:t>fixed-size</a:t>
            </a:r>
            <a:r>
              <a:rPr lang="en-US" altLang="ko-KR" dirty="0"/>
              <a:t> units called a </a:t>
            </a:r>
            <a:r>
              <a:rPr lang="en-US" altLang="ko-KR" b="1" dirty="0"/>
              <a:t>page</a:t>
            </a:r>
            <a:endParaRPr lang="en-US" altLang="ko-KR" dirty="0"/>
          </a:p>
          <a:p>
            <a:pPr lvl="1"/>
            <a:r>
              <a:rPr lang="en-US" altLang="ko-KR" dirty="0"/>
              <a:t>Unlike in segmentation where sizes for each logical segments/sections (code, stack, heap, etc.) are variable</a:t>
            </a:r>
          </a:p>
          <a:p>
            <a:r>
              <a:rPr lang="en-US" altLang="ko-KR" dirty="0"/>
              <a:t>Split </a:t>
            </a:r>
            <a:r>
              <a:rPr lang="en-US" altLang="ko-KR" b="1" dirty="0"/>
              <a:t>physical memory</a:t>
            </a:r>
            <a:r>
              <a:rPr lang="en-US" altLang="ko-KR" dirty="0"/>
              <a:t> into </a:t>
            </a:r>
            <a:r>
              <a:rPr lang="en-US" altLang="ko-KR" b="1" dirty="0"/>
              <a:t>fixed-size</a:t>
            </a:r>
            <a:r>
              <a:rPr lang="en-US" altLang="ko-KR" dirty="0"/>
              <a:t> units </a:t>
            </a:r>
            <a:r>
              <a:rPr lang="en-US" altLang="ko-KR" b="1" dirty="0"/>
              <a:t>page frames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 b="1" dirty="0"/>
              <a:t> page table</a:t>
            </a:r>
            <a:r>
              <a:rPr lang="en-US" altLang="ko-KR" dirty="0"/>
              <a:t> per process is needed </a:t>
            </a:r>
            <a:r>
              <a:rPr lang="en-US" altLang="ko-KR" b="1" dirty="0"/>
              <a:t>to translate</a:t>
            </a:r>
            <a:r>
              <a:rPr lang="en-US" altLang="ko-KR" dirty="0"/>
              <a:t> the </a:t>
            </a:r>
            <a:r>
              <a:rPr lang="en-US" altLang="ko-KR" b="1" dirty="0"/>
              <a:t>virtual address</a:t>
            </a:r>
            <a:r>
              <a:rPr lang="en-US" altLang="ko-KR" dirty="0"/>
              <a:t> to </a:t>
            </a:r>
            <a:r>
              <a:rPr lang="en-US" altLang="ko-KR" b="1" dirty="0"/>
              <a:t>physical address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342003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sz="2000" b="1" dirty="0"/>
              <a:t>Flexibility: </a:t>
            </a:r>
            <a:r>
              <a:rPr lang="en-US" altLang="ko-KR" sz="2000" dirty="0"/>
              <a:t>Supporting the abstraction of address space effectively</a:t>
            </a:r>
            <a:endParaRPr lang="ko-KR" altLang="en-US" sz="2000" dirty="0"/>
          </a:p>
          <a:p>
            <a:pPr lvl="1"/>
            <a:r>
              <a:rPr lang="en-US" altLang="ko-KR" dirty="0"/>
              <a:t>Don’t need assumptions how heap and stack grow and are used</a:t>
            </a:r>
          </a:p>
          <a:p>
            <a:r>
              <a:rPr lang="en-US" altLang="ko-KR" b="1" dirty="0"/>
              <a:t>Simplicity</a:t>
            </a:r>
            <a:r>
              <a:rPr lang="en-US" altLang="ko-KR" dirty="0"/>
              <a:t>: ease of free-space management</a:t>
            </a:r>
          </a:p>
          <a:p>
            <a:pPr lvl="1"/>
            <a:r>
              <a:rPr lang="en-US" altLang="ko-KR" dirty="0"/>
              <a:t>The page in virtual address space and the page frame in physical memory are the same size</a:t>
            </a:r>
          </a:p>
          <a:p>
            <a:pPr lvl="1"/>
            <a:r>
              <a:rPr lang="en-US" altLang="ko-KR" dirty="0"/>
              <a:t>Easy to allocate and maintain a free list</a:t>
            </a:r>
          </a:p>
        </p:txBody>
      </p:sp>
    </p:spTree>
    <p:extLst>
      <p:ext uri="{BB962C8B-B14F-4D97-AF65-F5344CB8AC3E}">
        <p14:creationId xmlns:p14="http://schemas.microsoft.com/office/powerpoint/2010/main" val="3462384869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 Simple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128-byte physical memory with 16-byte page frames</a:t>
            </a:r>
            <a:endParaRPr lang="ko-KR" altLang="en-US" dirty="0"/>
          </a:p>
          <a:p>
            <a:r>
              <a:rPr lang="en-US" altLang="ko-KR" dirty="0"/>
              <a:t>64-byte virtual address space with 16-byte pages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847528" y="2924944"/>
            <a:ext cx="4453820" cy="2332746"/>
            <a:chOff x="1580353" y="3207007"/>
            <a:chExt cx="4505690" cy="2332746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 of                            the address space)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80353" y="5219444"/>
              <a:ext cx="3933717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64-byte Virtual Address Space(AS)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956560" y="1844824"/>
            <a:ext cx="4531929" cy="4751947"/>
            <a:chOff x="2024895" y="1733326"/>
            <a:chExt cx="4896544" cy="4751947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64-Byte Virtual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06147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602" y="836712"/>
            <a:ext cx="8786812" cy="5501258"/>
          </a:xfrm>
        </p:spPr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b="1" dirty="0"/>
              <a:t>VPN</a:t>
            </a:r>
            <a:r>
              <a:rPr lang="en-US" altLang="ko-KR" dirty="0"/>
              <a:t>: virtual page number</a:t>
            </a:r>
          </a:p>
          <a:p>
            <a:pPr lvl="1"/>
            <a:r>
              <a:rPr lang="en-US" altLang="ko-KR" b="1" dirty="0"/>
              <a:t>Offset</a:t>
            </a:r>
            <a:r>
              <a:rPr lang="en-US" altLang="ko-KR" dirty="0"/>
              <a:t>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Example: virtual address 21 in 64-byte address space</a:t>
            </a:r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367808" y="2437398"/>
            <a:ext cx="3024336" cy="1063610"/>
            <a:chOff x="2915816" y="3429000"/>
            <a:chExt cx="3024336" cy="1063610"/>
          </a:xfrm>
        </p:grpSpPr>
        <p:sp>
          <p:nvSpPr>
            <p:cNvPr id="13" name="직사각형 12"/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9" name="왼쪽 대괄호 18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9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0" name="왼쪽 대괄호 19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443981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943872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447928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951984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56040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96009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4439816" y="4744640"/>
            <a:ext cx="936104" cy="162022"/>
            <a:chOff x="1763688" y="3699031"/>
            <a:chExt cx="1008112" cy="162022"/>
          </a:xfrm>
        </p:grpSpPr>
        <p:sp>
          <p:nvSpPr>
            <p:cNvPr id="95" name="왼쪽 대괄호 94"/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5519936" y="4744641"/>
            <a:ext cx="1944216" cy="162023"/>
            <a:chOff x="2771800" y="3700791"/>
            <a:chExt cx="2016224" cy="160263"/>
          </a:xfrm>
        </p:grpSpPr>
        <p:sp>
          <p:nvSpPr>
            <p:cNvPr id="98" name="왼쪽 대괄호 97"/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4583832" y="4365105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68988" y="4365105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850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virtual address 21 in 64-byte address space</a:t>
            </a:r>
          </a:p>
          <a:p>
            <a:pPr lvl="1"/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359696" y="1700808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19061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164</TotalTime>
  <Words>1368</Words>
  <Application>Microsoft Office PowerPoint</Application>
  <PresentationFormat>Widescreen</PresentationFormat>
  <Paragraphs>314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굴림</vt:lpstr>
      <vt:lpstr>맑은 고딕</vt:lpstr>
      <vt:lpstr>Arial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Concept of Paging</vt:lpstr>
      <vt:lpstr>Advantages Of Paging</vt:lpstr>
      <vt:lpstr>Example: A Simple Paging</vt:lpstr>
      <vt:lpstr>Address Translation</vt:lpstr>
      <vt:lpstr>Example: Address Translation</vt:lpstr>
      <vt:lpstr>Where Are Page Tables Stored?</vt:lpstr>
      <vt:lpstr>Example: Page Table in Kernel Physical Memory</vt:lpstr>
      <vt:lpstr>What Is In The Page Table?</vt:lpstr>
      <vt:lpstr>Common Flags Of Page Table Entry</vt:lpstr>
      <vt:lpstr>Example: x86 Page Table Entry</vt:lpstr>
      <vt:lpstr>Paging: Too Slow</vt:lpstr>
      <vt:lpstr>Accessing Memory With Paging</vt:lpstr>
      <vt:lpstr>A Memory Trace</vt:lpstr>
      <vt:lpstr>A Memory Trace: Some Assumptions</vt:lpstr>
      <vt:lpstr>A Virtual(And Physical) Memory Trace: First 5 iterations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31</cp:revision>
  <cp:lastPrinted>2015-03-03T01:48:46Z</cp:lastPrinted>
  <dcterms:created xsi:type="dcterms:W3CDTF">2021-07-20T07:41:44Z</dcterms:created>
  <dcterms:modified xsi:type="dcterms:W3CDTF">2021-10-27T11:37:46Z</dcterms:modified>
</cp:coreProperties>
</file>