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2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9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9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7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5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 the TLB miss entirely on </a:t>
            </a:r>
            <a:r>
              <a:rPr lang="en-US" altLang="ko-KR" dirty="0">
                <a:solidFill>
                  <a:schemeClr val="accent6"/>
                </a:solidFill>
              </a:rPr>
              <a:t>CISC</a:t>
            </a:r>
          </a:p>
          <a:p>
            <a:pPr lvl="1"/>
            <a:r>
              <a:rPr lang="en-US" altLang="ko-KR" dirty="0"/>
              <a:t>The hardware has to know exactly where the page tables are located in memory</a:t>
            </a:r>
          </a:p>
          <a:p>
            <a:pPr lvl="1"/>
            <a:r>
              <a:rPr lang="en-US" altLang="ko-KR" dirty="0"/>
              <a:t>The hardware would “walk” the page table, find the correct page 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b="1" u="sng" dirty="0"/>
              <a:t>hardware-managed TLB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6720316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have what is known as a </a:t>
            </a:r>
            <a:r>
              <a:rPr lang="en-US" altLang="ko-KR" b="1" u="sng" dirty="0"/>
              <a:t>software-managed TLB</a:t>
            </a:r>
          </a:p>
          <a:p>
            <a:pPr lvl="1"/>
            <a:r>
              <a:rPr lang="en-US" altLang="ko-KR" dirty="0"/>
              <a:t>On a TLB miss, the hardware raises exception( trap handler )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TLB miss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67707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algorithm(OS Handled)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039271"/>
            <a:ext cx="7992888" cy="3647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	Register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3394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</a:t>
            </a:r>
            <a:r>
              <a:rPr lang="en-US" altLang="ko-KR" b="1" dirty="0"/>
              <a:t>fully associative</a:t>
            </a:r>
            <a:endParaRPr lang="en-US" altLang="ko-KR" dirty="0"/>
          </a:p>
          <a:p>
            <a:pPr lvl="1"/>
            <a:r>
              <a:rPr lang="en-US" altLang="ko-KR" dirty="0"/>
              <a:t>A typical TLB might have 32, 64, or 128 entries</a:t>
            </a:r>
          </a:p>
          <a:p>
            <a:pPr lvl="1"/>
            <a:r>
              <a:rPr lang="en-US" altLang="ko-KR" dirty="0"/>
              <a:t>Hardware searches the entire TLB </a:t>
            </a:r>
            <a:r>
              <a:rPr lang="en-US" altLang="ko-KR" b="1" dirty="0"/>
              <a:t>in parallel </a:t>
            </a:r>
            <a:r>
              <a:rPr lang="en-US" altLang="ko-KR" dirty="0"/>
              <a:t>to find the desired translation</a:t>
            </a:r>
          </a:p>
          <a:p>
            <a:pPr lvl="1"/>
            <a:r>
              <a:rPr lang="en-US" altLang="ko-KR" dirty="0"/>
              <a:t>Other bits: valid bits , protection bits, address-space identifier, dirty bit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999656" y="3356992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03712" y="422108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Typical TLB entry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177213438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1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2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32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78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6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86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4678" y="2851303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91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4091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3647729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9696" y="2060849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32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364506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6212830" y="2023211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00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7637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1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2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32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78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6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86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4678" y="2851303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91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4091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3647729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132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364506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6212830" y="3936319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75521" y="3159080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2050529" y="2384884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9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56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19924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63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1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63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2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6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44678" y="1195119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132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78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86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6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1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4091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17491" y="5364506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6888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873949" y="3100951"/>
            <a:ext cx="3614539" cy="3385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73949" y="3749837"/>
            <a:ext cx="3614539" cy="3385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34814" y="4637569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2950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Solve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an address space identifier(ASID) field in the TLB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35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1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5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2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6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448339" y="1739574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763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09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17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17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22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4939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48339" y="592651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6780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9643615" y="3140281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3142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 frame</a:t>
            </a:r>
            <a:endParaRPr lang="en-US" altLang="ko-KR" dirty="0"/>
          </a:p>
          <a:p>
            <a:pPr lvl="1"/>
            <a:r>
              <a:rPr lang="en-US" altLang="ko-KR" dirty="0"/>
              <a:t>Process 1 is sharing physical page frame 101 with Process 2</a:t>
            </a:r>
          </a:p>
          <a:p>
            <a:pPr lvl="1"/>
            <a:r>
              <a:rPr lang="en-US" altLang="ko-KR" dirty="0"/>
              <a:t>P1 maps this physical page frame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virtual address space</a:t>
            </a:r>
          </a:p>
          <a:p>
            <a:pPr lvl="1"/>
            <a:r>
              <a:rPr lang="en-US" altLang="ko-KR" dirty="0"/>
              <a:t>P2 maps this physical page frame into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virtual address space</a:t>
            </a: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2462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3177172" y="3252692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60244" y="3212977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 frames in use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1334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 is to </a:t>
            </a:r>
            <a:r>
              <a:rPr lang="en-US" altLang="ko-KR" b="1" dirty="0"/>
              <a:t>minimize TLB miss rate </a:t>
            </a:r>
          </a:p>
          <a:p>
            <a:r>
              <a:rPr lang="en-US" altLang="ko-KR" dirty="0"/>
              <a:t>LRU(Least Recently Used)</a:t>
            </a:r>
          </a:p>
          <a:p>
            <a:pPr lvl="1"/>
            <a:r>
              <a:rPr lang="en-US" altLang="ko-KR" dirty="0"/>
              <a:t>Evict an entry that has not recently been used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 reference stream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Issue: TLB Replacement Policy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5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8965" y="3040386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04615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06629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04615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1424" y="4715113"/>
            <a:ext cx="21279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80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80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80797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80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4615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59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59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94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9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54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54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4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4565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41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41969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1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41970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97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97168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01358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06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73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73771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77961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73772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39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39144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39144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9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935902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935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35902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35902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08303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08303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108303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108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843241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843241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843241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43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888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39398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1857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9775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8127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6479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94830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3182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1534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09885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8237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8658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63292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4940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1644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9996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78347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6699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9849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2453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2453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25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7902" y="1510768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43" y="1505149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36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30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17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6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33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53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50141" y="1124744"/>
            <a:ext cx="56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entry(example of MIPS R4000)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2428583" y="2708920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24-bit 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Systems can support with up to 64GB of main memory(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24</m:t>
                                  </m:r>
                                </m:sup>
                              </m:sSup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∗4</m:t>
                              </m:r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𝐾𝐵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pages ).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7851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2428583" y="2708920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24-bit 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40" t="-202222" r="-220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637346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19. Translation Lookaside Buffers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978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unit(MMU)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</a:t>
            </a:r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50361" y="2716647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91273" y="4014457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32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8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5411" y="3123467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278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78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cxnSpLocks/>
            <a:stCxn id="6" idx="0"/>
            <a:endCxn id="16" idx="2"/>
          </p:cNvCxnSpPr>
          <p:nvPr/>
        </p:nvCxnSpPr>
        <p:spPr>
          <a:xfrm flipH="1" flipV="1">
            <a:off x="2929575" y="3628867"/>
            <a:ext cx="1758" cy="3855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6801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59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0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9752" y="5573086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78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13722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30246" y="2775308"/>
            <a:ext cx="1198658" cy="853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4665" y="2936966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cxnSpLocks/>
            <a:stCxn id="16" idx="3"/>
          </p:cNvCxnSpPr>
          <p:nvPr/>
        </p:nvCxnSpPr>
        <p:spPr>
          <a:xfrm flipV="1">
            <a:off x="3528904" y="3229353"/>
            <a:ext cx="1235865" cy="685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65657" y="2652721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05014" y="4080599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5813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8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47891" y="2775307"/>
            <a:ext cx="1158052" cy="853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14458" y="291329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8772401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821239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54089" y="3521741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7554089" y="3521741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9832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3789040"/>
            <a:ext cx="8786812" cy="1944216"/>
          </a:xfrm>
        </p:spPr>
        <p:txBody>
          <a:bodyPr/>
          <a:lstStyle/>
          <a:p>
            <a:pPr lvl="1"/>
            <a:r>
              <a:rPr lang="en-US" altLang="ko-KR" dirty="0"/>
              <a:t>(1 lines) extract the virtual page number(VPN)</a:t>
            </a:r>
          </a:p>
          <a:p>
            <a:pPr lvl="1"/>
            <a:r>
              <a:rPr lang="en-US" altLang="ko-KR" dirty="0"/>
              <a:t>(2 lines) check if the TLB holds the </a:t>
            </a:r>
            <a:r>
              <a:rPr lang="en-US" altLang="ko-KR" dirty="0" err="1"/>
              <a:t>transalation</a:t>
            </a:r>
            <a:r>
              <a:rPr lang="en-US" altLang="ko-KR" dirty="0"/>
              <a:t> for this VPN</a:t>
            </a:r>
          </a:p>
          <a:p>
            <a:pPr lvl="1"/>
            <a:r>
              <a:rPr lang="en-US" altLang="ko-KR" dirty="0"/>
              <a:t>(5-8 lines) extract the page frame number from the relevant TLB entry, and forms the desired physical address and access memory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1052736"/>
            <a:ext cx="7992888" cy="2650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True){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</p:spTree>
    <p:extLst>
      <p:ext uri="{BB962C8B-B14F-4D97-AF65-F5344CB8AC3E}">
        <p14:creationId xmlns:p14="http://schemas.microsoft.com/office/powerpoint/2010/main" val="65467200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4149080"/>
            <a:ext cx="8786812" cy="1872208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</a:t>
            </a:r>
          </a:p>
          <a:p>
            <a:pPr lvl="1"/>
            <a:r>
              <a:rPr lang="en-US" altLang="ko-KR" dirty="0"/>
              <a:t>(16 lines) updates the TLB with the translation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63552" y="1052737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(…)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19:}</a:t>
            </a:r>
          </a:p>
        </p:txBody>
      </p:sp>
    </p:spTree>
    <p:extLst>
      <p:ext uri="{BB962C8B-B14F-4D97-AF65-F5344CB8AC3E}">
        <p14:creationId xmlns:p14="http://schemas.microsoft.com/office/powerpoint/2010/main" val="261207105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How a TLB can improve its performance</a:t>
            </a:r>
            <a:endParaRPr lang="ko-KR" altLang="en-US" dirty="0">
              <a:solidFill>
                <a:prstClr val="black"/>
              </a:solidFill>
              <a:latin typeface="Oswald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2639617" y="1620320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447928" y="2010250"/>
            <a:ext cx="4176464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sum+=a[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8028" y="5543626"/>
            <a:ext cx="2664296" cy="621678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 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70%!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79976" y="3562276"/>
            <a:ext cx="3600400" cy="188294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  <a:p>
            <a:pPr algn="ctr"/>
            <a:endParaRPr lang="en-US" altLang="ko-KR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,hit,hit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, </a:t>
            </a: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,hit,hit,hit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,hit,hit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A45E3B43-6700-4085-9529-19FA395F5533}"/>
              </a:ext>
            </a:extLst>
          </p:cNvPr>
          <p:cNvSpPr/>
          <p:nvPr/>
        </p:nvSpPr>
        <p:spPr>
          <a:xfrm>
            <a:off x="7320136" y="785626"/>
            <a:ext cx="4320480" cy="112622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Assumptions: 8-bit virtual address space, 16-byte pages, thus 4-bit VPN and 4-bit offset, array a is loaded starting at virtual address 100 (01100100b)</a:t>
            </a:r>
            <a:endParaRPr lang="en-US" altLang="ko-KR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9793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in the future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>
            <a:off x="6965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6326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0177" y="3396079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850813" y="4488060"/>
            <a:ext cx="3009540" cy="1605237"/>
            <a:chOff x="1619672" y="2074344"/>
            <a:chExt cx="4929198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3879425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7276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69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59404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119</TotalTime>
  <Words>1630</Words>
  <Application>Microsoft Office PowerPoint</Application>
  <PresentationFormat>Widescreen</PresentationFormat>
  <Paragraphs>445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굴림</vt:lpstr>
      <vt:lpstr>맑은 고딕</vt:lpstr>
      <vt:lpstr>Cambria Math</vt:lpstr>
      <vt:lpstr>Courier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TLB</vt:lpstr>
      <vt:lpstr>TLB Basic Algorithms</vt:lpstr>
      <vt:lpstr>TLB Basic Algorithms (Cont.)</vt:lpstr>
      <vt:lpstr>Example: Accessing An Array</vt:lpstr>
      <vt:lpstr>Locality</vt:lpstr>
      <vt:lpstr>Who Handles The TLB Miss?</vt:lpstr>
      <vt:lpstr>Who Handles The TLB Miss? (Cont.)</vt:lpstr>
      <vt:lpstr>TLB Control Flow algorithm(OS Handled)</vt:lpstr>
      <vt:lpstr>TLB Entry</vt:lpstr>
      <vt:lpstr>TLB Issue: Context Switching</vt:lpstr>
      <vt:lpstr>TLB Issue: Context Switching</vt:lpstr>
      <vt:lpstr>TLB Issue: Context Switching</vt:lpstr>
      <vt:lpstr>To Solve Problem</vt:lpstr>
      <vt:lpstr>Another Case</vt:lpstr>
      <vt:lpstr>Issue: TLB Replacement Policy</vt:lpstr>
      <vt:lpstr>A Real TLB Entry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36</cp:revision>
  <cp:lastPrinted>2015-03-03T01:48:46Z</cp:lastPrinted>
  <dcterms:created xsi:type="dcterms:W3CDTF">2021-07-20T07:45:45Z</dcterms:created>
  <dcterms:modified xsi:type="dcterms:W3CDTF">2021-10-27T12:04:51Z</dcterms:modified>
</cp:coreProperties>
</file>