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4"/>
  </p:notesMasterIdLst>
  <p:sldIdLst>
    <p:sldId id="298" r:id="rId2"/>
    <p:sldId id="297" r:id="rId3"/>
    <p:sldId id="299" r:id="rId4"/>
    <p:sldId id="256" r:id="rId5"/>
    <p:sldId id="300" r:id="rId6"/>
    <p:sldId id="30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2" r:id="rId21"/>
    <p:sldId id="283" r:id="rId22"/>
    <p:sldId id="302" r:id="rId2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#1: First In, First Out (FIFO)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FIFO is not that great?</a:t>
            </a:r>
          </a:p>
          <a:p>
            <a:r>
              <a:rPr lang="en-US" altLang="ko-KR" dirty="0"/>
              <a:t>Let’s relax assumption 1: Each process now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It suffers from the </a:t>
            </a:r>
            <a:r>
              <a:rPr lang="en-US" altLang="ko-KR" b="1" dirty="0"/>
              <a:t>Convoy Effect</a:t>
            </a:r>
            <a:r>
              <a:rPr lang="en-US" altLang="ko-KR" dirty="0"/>
              <a:t> – short-burst processes wait for long-burst processes, drastically affecting the ATT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1664" y="5877272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70980" y="3876288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422103" y="5984620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3" y="5984620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9947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#2: 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process first, then the next shortest, and so on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b="1" dirty="0"/>
              <a:t> non-preemptive scheduling </a:t>
            </a:r>
            <a:r>
              <a:rPr lang="en-US" altLang="ko-KR" dirty="0"/>
              <a:t>approach </a:t>
            </a:r>
            <a:r>
              <a:rPr lang="en-US" altLang="ko-KR" b="1" dirty="0"/>
              <a:t>– </a:t>
            </a:r>
            <a:r>
              <a:rPr lang="en-US" altLang="ko-KR" dirty="0"/>
              <a:t>runs processes to completion without interruption (opposite is called </a:t>
            </a:r>
            <a:r>
              <a:rPr lang="en-US" altLang="ko-KR" b="1" dirty="0"/>
              <a:t>preemptive</a:t>
            </a:r>
            <a:r>
              <a:rPr lang="en-US" altLang="ko-KR" dirty="0"/>
              <a:t> which is used by modern systems)</a:t>
            </a:r>
            <a:endParaRPr lang="en-US" altLang="ko-KR" b="1" dirty="0"/>
          </a:p>
          <a:p>
            <a:r>
              <a:rPr lang="en-US" altLang="ko-KR" dirty="0"/>
              <a:t>Example 1: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1664" y="5733256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70980" y="4785027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83832" y="4031973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63752" y="4031423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3752" y="4031423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522" y="3732272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3752" y="3732272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3792" y="373881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2104" y="5840604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4" y="5840604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4089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#2: Shortest Job First (SJF)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Processes can now arrive </a:t>
            </a:r>
            <a:r>
              <a:rPr lang="en-US" altLang="ko-KR" b="1" dirty="0"/>
              <a:t>at any time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Results to a Convoy Effect due to non-preemption</a:t>
            </a:r>
          </a:p>
          <a:p>
            <a:r>
              <a:rPr lang="en-US" altLang="ko-KR" dirty="0"/>
              <a:t>Example (SJF with Late Arrivals):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733256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1700" y="5840605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00" y="5840605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3521016" y="3424885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70654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#3: 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Processes now </a:t>
            </a:r>
            <a:r>
              <a:rPr lang="en-US" altLang="ko-KR" b="1" dirty="0"/>
              <a:t>need not run to completion</a:t>
            </a:r>
          </a:p>
          <a:p>
            <a:pPr lvl="1"/>
            <a:r>
              <a:rPr lang="en-US" altLang="ko-KR" dirty="0"/>
              <a:t>Adds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</a:t>
            </a:r>
            <a:r>
              <a:rPr lang="en-US" altLang="ko-KR" b="1" dirty="0"/>
              <a:t>Preemptive Shortest Job First (PSJF)</a:t>
            </a:r>
          </a:p>
          <a:p>
            <a:r>
              <a:rPr lang="en-US" altLang="ko-KR" dirty="0"/>
              <a:t>A new process </a:t>
            </a:r>
            <a:r>
              <a:rPr lang="en-US" altLang="ko-KR" i="1" dirty="0"/>
              <a:t>arrives</a:t>
            </a:r>
            <a:r>
              <a:rPr lang="en-US" altLang="ko-KR" dirty="0"/>
              <a:t> to the system:</a:t>
            </a:r>
          </a:p>
          <a:p>
            <a:pPr lvl="1"/>
            <a:r>
              <a:rPr lang="en-US" altLang="ko-KR" dirty="0"/>
              <a:t>Determine of the </a:t>
            </a:r>
            <a:r>
              <a:rPr lang="en-US" altLang="ko-KR" i="1" dirty="0"/>
              <a:t>remaining times</a:t>
            </a:r>
            <a:r>
              <a:rPr lang="en-US" altLang="ko-KR" dirty="0"/>
              <a:t> of existing processes and the new process</a:t>
            </a:r>
          </a:p>
          <a:p>
            <a:pPr lvl="1"/>
            <a:r>
              <a:rPr lang="en-US" altLang="ko-KR" dirty="0"/>
              <a:t>Schedule the process which has the least time left</a:t>
            </a:r>
          </a:p>
          <a:p>
            <a:r>
              <a:rPr lang="en-US" altLang="ko-KR" dirty="0"/>
              <a:t>Note that the decision point happens upon a </a:t>
            </a:r>
            <a:r>
              <a:rPr lang="en-US" altLang="ko-KR" u="sng" dirty="0"/>
              <a:t>new process arrival</a:t>
            </a:r>
            <a:r>
              <a:rPr lang="en-US" altLang="ko-KR" dirty="0"/>
              <a:t> or </a:t>
            </a:r>
            <a:r>
              <a:rPr lang="en-US" altLang="ko-KR" u="sng" dirty="0"/>
              <a:t>the timer interrupts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8421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#3: Shortest Time-to-Completion First (STCF)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1701" y="5264541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01" y="5264541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3521016" y="2708921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86205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New Scheduling Metric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Response Time – </a:t>
            </a:r>
            <a:r>
              <a:rPr lang="en-US" altLang="ko-KR" dirty="0"/>
              <a:t>introduced in </a:t>
            </a:r>
            <a:r>
              <a:rPr lang="en-US" altLang="ko-KR" b="1" dirty="0"/>
              <a:t>timesharing</a:t>
            </a:r>
            <a:r>
              <a:rPr lang="en-US" altLang="ko-KR" dirty="0"/>
              <a:t> and </a:t>
            </a:r>
            <a:r>
              <a:rPr lang="en-US" altLang="ko-KR" b="1" dirty="0"/>
              <a:t>interactive</a:t>
            </a:r>
            <a:r>
              <a:rPr lang="en-US" altLang="ko-KR" dirty="0"/>
              <a:t> systems </a:t>
            </a:r>
          </a:p>
          <a:p>
            <a:pPr lvl="1"/>
            <a:r>
              <a:rPr lang="en-US" altLang="ko-KR" dirty="0"/>
              <a:t>Policies described previously mostly apply to </a:t>
            </a:r>
            <a:r>
              <a:rPr lang="en-US" altLang="ko-KR" b="1" dirty="0"/>
              <a:t>batch processing </a:t>
            </a:r>
            <a:r>
              <a:rPr lang="en-US" altLang="ko-KR" dirty="0"/>
              <a:t>systems</a:t>
            </a:r>
          </a:p>
          <a:p>
            <a:r>
              <a:rPr lang="en-US" altLang="ko-KR" dirty="0"/>
              <a:t>The time from </a:t>
            </a:r>
            <a:r>
              <a:rPr lang="en-US" altLang="ko-KR" b="1" dirty="0"/>
              <a:t>when the process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 </a:t>
            </a:r>
            <a:r>
              <a:rPr lang="en-US" altLang="ko-KR" dirty="0"/>
              <a:t>(or produce the first output).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policies are not particularly good for response time.</a:t>
            </a:r>
          </a:p>
          <a:p>
            <a:pPr lvl="1"/>
            <a:r>
              <a:rPr lang="en-US" altLang="ko-KR" dirty="0"/>
              <a:t>We are again interested in the </a:t>
            </a:r>
            <a:r>
              <a:rPr lang="en-US" altLang="ko-KR" b="1" dirty="0"/>
              <a:t>Average Response Time(ART)</a:t>
            </a:r>
            <a:r>
              <a:rPr lang="en-US" altLang="ko-KR" dirty="0"/>
              <a:t> given a set of processes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2186" y="275345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86" y="2753459"/>
                <a:ext cx="3739998" cy="429220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3680066" y="263691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11624" y="4869160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046977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#4: Round Robin (RR)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Aka </a:t>
            </a:r>
            <a:r>
              <a:rPr lang="en-US" altLang="ko-KR" b="1" dirty="0"/>
              <a:t>Time-Slicing</a:t>
            </a:r>
            <a:r>
              <a:rPr lang="en-US" altLang="ko-KR" dirty="0"/>
              <a:t> Scheduling</a:t>
            </a:r>
          </a:p>
          <a:p>
            <a:pPr lvl="1"/>
            <a:r>
              <a:rPr lang="en-US" altLang="ko-KR" dirty="0"/>
              <a:t>Run a process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(or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quantum </a:t>
            </a:r>
            <a:r>
              <a:rPr lang="en-US" altLang="ko-KR" dirty="0"/>
              <a:t>denoted by </a:t>
            </a:r>
            <a:r>
              <a:rPr lang="en-US" altLang="ko-KR" b="1" dirty="0"/>
              <a:t>q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dirty="0"/>
              <a:t>and then switch to the next process in the </a:t>
            </a:r>
            <a:r>
              <a:rPr lang="en-US" altLang="ko-KR" b="1" dirty="0"/>
              <a:t>run queue</a:t>
            </a:r>
            <a:endParaRPr lang="en-US" altLang="ko-KR" dirty="0"/>
          </a:p>
          <a:p>
            <a:pPr lvl="1"/>
            <a:r>
              <a:rPr lang="en-US" altLang="ko-KR" dirty="0"/>
              <a:t>It repeatedly does so until the processed exited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u="sng" dirty="0"/>
              <a:t>time slice</a:t>
            </a:r>
            <a:r>
              <a:rPr lang="en-US" altLang="ko-KR" dirty="0"/>
              <a:t> must be</a:t>
            </a:r>
            <a:r>
              <a:rPr lang="en-US" altLang="ko-KR" i="1" dirty="0"/>
              <a:t> </a:t>
            </a:r>
            <a:r>
              <a:rPr lang="en-US" altLang="ko-KR" i="1" u="sng" dirty="0"/>
              <a:t>a multiple of</a:t>
            </a:r>
            <a:r>
              <a:rPr lang="en-US" altLang="ko-KR" u="sng" dirty="0"/>
              <a:t>  the timer-interrupt period.</a:t>
            </a:r>
          </a:p>
          <a:p>
            <a:pPr lvl="2"/>
            <a:r>
              <a:rPr lang="en-US" altLang="ko-KR" dirty="0"/>
              <a:t>Example: If timer interrupts every 10ms, q must be 10ms, 20ms, etc.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fair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252656750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#4: Round Robin (RR)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</a:p>
          <a:p>
            <a:pPr lvl="1"/>
            <a:r>
              <a:rPr lang="en-US" altLang="ko-KR" dirty="0"/>
              <a:t>A, B and C arrive at the same time</a:t>
            </a:r>
          </a:p>
          <a:p>
            <a:pPr lvl="1"/>
            <a:r>
              <a:rPr lang="en-US" altLang="ko-KR" dirty="0"/>
              <a:t>They each wish to run for 5 seconds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412740" y="2386980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69664" y="4705399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 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6917318" y="2747020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318" y="2747020"/>
                <a:ext cx="35711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7031132" y="5106287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132" y="5106287"/>
                <a:ext cx="3457357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7479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#4: Round Robin (RR)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length of the time slice is critical</a:t>
            </a:r>
          </a:p>
          <a:p>
            <a:r>
              <a:rPr lang="en-US" altLang="ko-KR" b="1" dirty="0"/>
              <a:t>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Cost of context switching will dominate overall performance</a:t>
            </a:r>
          </a:p>
          <a:p>
            <a:r>
              <a:rPr lang="en-US" altLang="ko-KR" b="1" dirty="0"/>
              <a:t>Longer time slice</a:t>
            </a:r>
          </a:p>
          <a:p>
            <a:pPr lvl="1"/>
            <a:r>
              <a:rPr lang="en-US" altLang="ko-KR" dirty="0"/>
              <a:t>Worsens response time</a:t>
            </a:r>
            <a:endParaRPr lang="en-US" altLang="ko-KR" b="1" dirty="0"/>
          </a:p>
          <a:p>
            <a:pPr lvl="1"/>
            <a:r>
              <a:rPr lang="en-US" altLang="ko-KR" b="1" dirty="0"/>
              <a:t>Amortizes</a:t>
            </a:r>
            <a:r>
              <a:rPr lang="en-US" altLang="ko-KR" dirty="0"/>
              <a:t> the cost of context switching – less context switching </a:t>
            </a:r>
          </a:p>
          <a:p>
            <a:r>
              <a:rPr lang="en-US" altLang="ko-KR" dirty="0"/>
              <a:t>Note: Cost of context switching is not just due to the </a:t>
            </a:r>
            <a:r>
              <a:rPr lang="en-US" altLang="ko-KR" u="sng" dirty="0"/>
              <a:t>copying of registers</a:t>
            </a:r>
            <a:r>
              <a:rPr lang="en-US" altLang="ko-KR" dirty="0"/>
              <a:t> but also to </a:t>
            </a:r>
            <a:r>
              <a:rPr lang="en-US" altLang="ko-KR" u="sng" dirty="0"/>
              <a:t>other architectural aspects like caches, TLBs, etc. 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89692" y="5445224"/>
            <a:ext cx="7550724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designer.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about the ATT in RR?</a:t>
            </a:r>
          </a:p>
        </p:txBody>
      </p:sp>
    </p:spTree>
    <p:extLst>
      <p:ext uri="{BB962C8B-B14F-4D97-AF65-F5344CB8AC3E}">
        <p14:creationId xmlns:p14="http://schemas.microsoft.com/office/powerpoint/2010/main" val="60904369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4: All processes can now </a:t>
            </a:r>
            <a:r>
              <a:rPr lang="en-US" altLang="ko-KR" b="1" dirty="0"/>
              <a:t>perform I/O</a:t>
            </a:r>
          </a:p>
          <a:p>
            <a:endParaRPr lang="en-US" altLang="ko-KR" dirty="0"/>
          </a:p>
          <a:p>
            <a:r>
              <a:rPr lang="en-US" altLang="ko-KR" dirty="0"/>
              <a:t>When a process initiates an I/O request</a:t>
            </a:r>
          </a:p>
          <a:p>
            <a:pPr lvl="1"/>
            <a:r>
              <a:rPr lang="en-US" altLang="ko-KR" dirty="0"/>
              <a:t>The process state is set to </a:t>
            </a:r>
            <a:r>
              <a:rPr lang="en-US" altLang="ko-KR" b="1" dirty="0"/>
              <a:t>blocked/waiting</a:t>
            </a:r>
            <a:r>
              <a:rPr lang="en-US" altLang="ko-KR" dirty="0"/>
              <a:t> (process waiting for I/O  completion)</a:t>
            </a:r>
          </a:p>
          <a:p>
            <a:pPr lvl="1"/>
            <a:r>
              <a:rPr lang="en-US" altLang="ko-KR" dirty="0"/>
              <a:t>The scheduler should schedule another process on the CPU, otherwise the CPU will be idle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generated and control is transferred to the kernel </a:t>
            </a:r>
          </a:p>
          <a:p>
            <a:pPr lvl="1"/>
            <a:r>
              <a:rPr lang="en-US" altLang="ko-KR" dirty="0"/>
              <a:t>The kernel changes the state of the process that requested the I/O back to </a:t>
            </a:r>
            <a:r>
              <a:rPr lang="en-US" altLang="ko-KR" b="1" dirty="0"/>
              <a:t>ready</a:t>
            </a:r>
            <a:r>
              <a:rPr lang="en-US" altLang="ko-KR" dirty="0"/>
              <a:t> state </a:t>
            </a:r>
          </a:p>
          <a:p>
            <a:pPr lvl="1"/>
            <a:r>
              <a:rPr lang="en-US" altLang="ko-KR" dirty="0"/>
              <a:t>The scheduler </a:t>
            </a:r>
            <a:r>
              <a:rPr lang="en-US" altLang="ko-KR" i="1" dirty="0"/>
              <a:t>may</a:t>
            </a:r>
            <a:r>
              <a:rPr lang="en-US" altLang="ko-KR" dirty="0"/>
              <a:t>  n schedule this process on the CPU now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63379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8076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431704" y="908721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3524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531622" y="53332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431704" y="538983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24455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2853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6463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74861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68471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6869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640479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188772" y="5386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712487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78372" y="538625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7837336" y="532965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90832" y="538625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58584" y="56415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884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95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29849" y="3771332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92327" y="37759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58444" y="5929536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8557416" y="5326933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310912" y="538353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24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81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55262" y="37692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249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324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50959" y="377882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964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038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5897" y="378619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680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71687" y="375977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404796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93357" y="37759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303912" y="37854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609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324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038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731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24032" y="37692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44112" y="376929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7608168" y="4293097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Maximizes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896BD-0B11-4A31-B64E-9F43762A400D}"/>
              </a:ext>
            </a:extLst>
          </p:cNvPr>
          <p:cNvSpPr txBox="1"/>
          <p:nvPr/>
        </p:nvSpPr>
        <p:spPr>
          <a:xfrm>
            <a:off x="2582631" y="1331065"/>
            <a:ext cx="10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CPU</a:t>
            </a:r>
            <a:endParaRPr lang="en-PH" dirty="0">
              <a:latin typeface="Oswald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3AAAE1-188D-4359-AEE3-7470CDE2A28A}"/>
              </a:ext>
            </a:extLst>
          </p:cNvPr>
          <p:cNvSpPr txBox="1"/>
          <p:nvPr/>
        </p:nvSpPr>
        <p:spPr>
          <a:xfrm>
            <a:off x="2583900" y="1920240"/>
            <a:ext cx="10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Disk</a:t>
            </a:r>
            <a:endParaRPr lang="en-PH" dirty="0">
              <a:latin typeface="Oswald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8EE4BA-B671-4BB3-B7AB-A37CAC57397F}"/>
              </a:ext>
            </a:extLst>
          </p:cNvPr>
          <p:cNvSpPr txBox="1"/>
          <p:nvPr/>
        </p:nvSpPr>
        <p:spPr>
          <a:xfrm>
            <a:off x="2557146" y="4194259"/>
            <a:ext cx="10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CPU</a:t>
            </a:r>
            <a:endParaRPr lang="en-PH" dirty="0">
              <a:latin typeface="Oswald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B6DAC2-D889-4465-8A16-BC6E7F16A8BE}"/>
              </a:ext>
            </a:extLst>
          </p:cNvPr>
          <p:cNvSpPr txBox="1"/>
          <p:nvPr/>
        </p:nvSpPr>
        <p:spPr>
          <a:xfrm>
            <a:off x="2558415" y="4783434"/>
            <a:ext cx="10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Disk</a:t>
            </a:r>
            <a:endParaRPr lang="en-PH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065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64420-A7C5-4D63-BC1A-12A17EEC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Oracle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908EF-BD87-45E1-BBBB-512BF378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5: The scheduler now </a:t>
            </a:r>
            <a:r>
              <a:rPr lang="en-US" altLang="ko-KR" b="1" dirty="0"/>
              <a:t>does not know the run-time</a:t>
            </a:r>
            <a:r>
              <a:rPr lang="en-US" altLang="ko-KR" dirty="0"/>
              <a:t> of the processes</a:t>
            </a:r>
          </a:p>
          <a:p>
            <a:r>
              <a:rPr lang="en-US" altLang="ko-KR" dirty="0"/>
              <a:t>More realistic but how can this be achieved? – </a:t>
            </a:r>
            <a:r>
              <a:rPr lang="en-US" altLang="ko-KR" b="1" dirty="0"/>
              <a:t>MLFQ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707267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 Scheduling: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0429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802AE2-814F-4D9A-B5AB-5D6EC153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constitutes an OS? Kernel + other components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3C58-F409-4531-9CF7-C95CA197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privileged/kernel process</a:t>
            </a:r>
            <a:r>
              <a:rPr lang="en-US" dirty="0"/>
              <a:t> running in kernel mode(as controlled by the hardware)</a:t>
            </a:r>
          </a:p>
          <a:p>
            <a:r>
              <a:rPr lang="en-US" dirty="0"/>
              <a:t>Loaded by bootloader(GRUB or custom) at boot time</a:t>
            </a:r>
          </a:p>
          <a:p>
            <a:r>
              <a:rPr lang="en-US" dirty="0"/>
              <a:t>Will run until the device is turned off</a:t>
            </a:r>
          </a:p>
          <a:p>
            <a:r>
              <a:rPr lang="en-US" dirty="0"/>
              <a:t>Enables a </a:t>
            </a:r>
            <a:r>
              <a:rPr lang="en-US" b="1" dirty="0"/>
              <a:t>user process</a:t>
            </a:r>
            <a:r>
              <a:rPr lang="en-US" dirty="0"/>
              <a:t> to run on the CPU in a </a:t>
            </a:r>
            <a:r>
              <a:rPr lang="en-US" b="1" dirty="0"/>
              <a:t>limited direct execution</a:t>
            </a:r>
            <a:r>
              <a:rPr lang="en-US" dirty="0"/>
              <a:t> fashion via a </a:t>
            </a:r>
            <a:r>
              <a:rPr lang="en-US" b="1" dirty="0"/>
              <a:t>context switch</a:t>
            </a:r>
          </a:p>
          <a:p>
            <a:r>
              <a:rPr lang="en-US" dirty="0"/>
              <a:t>Performs privileged operations on behalf of user processes through </a:t>
            </a:r>
            <a:r>
              <a:rPr lang="en-US" b="1" dirty="0"/>
              <a:t>system calls</a:t>
            </a:r>
            <a:r>
              <a:rPr lang="en-US" dirty="0"/>
              <a:t> invoked via a </a:t>
            </a:r>
            <a:r>
              <a:rPr lang="en-US" b="1" dirty="0"/>
              <a:t>trap</a:t>
            </a:r>
            <a:r>
              <a:rPr lang="en-US" dirty="0"/>
              <a:t> instruction</a:t>
            </a:r>
          </a:p>
          <a:p>
            <a:endParaRPr lang="en-PH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3AB2C41-855A-4CB4-9AE5-C69AEBCD3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43046"/>
            <a:ext cx="3864263" cy="2900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D6B79-B248-4CBD-AC66-452F50C27F84}"/>
              </a:ext>
            </a:extLst>
          </p:cNvPr>
          <p:cNvSpPr txBox="1"/>
          <p:nvPr/>
        </p:nvSpPr>
        <p:spPr>
          <a:xfrm>
            <a:off x="2183399" y="6512204"/>
            <a:ext cx="2592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/>
              <a:t>https://www.techrepublic.com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6E0E70-C1B7-4ED7-AD27-77708E296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r="45831"/>
          <a:stretch/>
        </p:blipFill>
        <p:spPr>
          <a:xfrm>
            <a:off x="6724069" y="3500097"/>
            <a:ext cx="3764419" cy="32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6341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0C6A43-7254-41EB-8701-A3BF897A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Developing a Scheduling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16443-D12F-41F8-A59D-6D8C6000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/>
              <a:t>How do we select which user process to run on the CPU?</a:t>
            </a:r>
          </a:p>
          <a:p>
            <a:r>
              <a:rPr lang="en-PH"/>
              <a:t>What are key assumptions? – about the workload, etc.</a:t>
            </a:r>
          </a:p>
          <a:p>
            <a:r>
              <a:rPr lang="en-PH"/>
              <a:t>What metrics are important?</a:t>
            </a:r>
          </a:p>
          <a:p>
            <a:r>
              <a:rPr lang="en-PH"/>
              <a:t>What are some historical approaches?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D17E1-0AC6-41FD-BC02-55EFDE63FD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179861"/>
            <a:ext cx="5040560" cy="3355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103E1-5716-4FE9-A959-540393CF1416}"/>
              </a:ext>
            </a:extLst>
          </p:cNvPr>
          <p:cNvSpPr txBox="1"/>
          <p:nvPr/>
        </p:nvSpPr>
        <p:spPr>
          <a:xfrm>
            <a:off x="7248128" y="5589240"/>
            <a:ext cx="3528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/>
              <a:t>https://www.jollibee.com.ph/</a:t>
            </a:r>
          </a:p>
        </p:txBody>
      </p:sp>
    </p:spTree>
    <p:extLst>
      <p:ext uri="{BB962C8B-B14F-4D97-AF65-F5344CB8AC3E}">
        <p14:creationId xmlns:p14="http://schemas.microsoft.com/office/powerpoint/2010/main" val="365574205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assumptions for now (simplified, unrealistic)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altLang="ko-KR" dirty="0"/>
              <a:t>Each process runs for the </a:t>
            </a:r>
            <a:r>
              <a:rPr lang="en-US" altLang="ko-KR" b="1" dirty="0"/>
              <a:t>same amount of time</a:t>
            </a:r>
          </a:p>
          <a:p>
            <a:pPr marL="400050">
              <a:buFont typeface="+mj-lt"/>
              <a:buAutoNum type="arabicPeriod"/>
            </a:pPr>
            <a:r>
              <a:rPr lang="en-US" altLang="ko-KR" dirty="0"/>
              <a:t>All processes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</a:t>
            </a:r>
          </a:p>
          <a:p>
            <a:pPr marL="400050">
              <a:buFont typeface="+mj-lt"/>
              <a:buAutoNum type="arabicPeriod"/>
            </a:pPr>
            <a:r>
              <a:rPr lang="en-US" altLang="ko-KR" dirty="0"/>
              <a:t>Once started, each process </a:t>
            </a:r>
            <a:r>
              <a:rPr lang="en-US" altLang="ko-KR" b="1" dirty="0"/>
              <a:t>runs to completion</a:t>
            </a:r>
          </a:p>
          <a:p>
            <a:pPr marL="400050">
              <a:buFont typeface="+mj-lt"/>
              <a:buAutoNum type="arabicPeriod"/>
            </a:pPr>
            <a:r>
              <a:rPr lang="en-US" altLang="ko-KR" dirty="0"/>
              <a:t>All processes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</a:t>
            </a:r>
          </a:p>
          <a:p>
            <a:pPr marL="40005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process is known</a:t>
            </a:r>
          </a:p>
        </p:txBody>
      </p:sp>
      <p:sp>
        <p:nvSpPr>
          <p:cNvPr id="4" name="모서리가 둥근 직사각형 37">
            <a:extLst>
              <a:ext uri="{FF2B5EF4-FFF2-40B4-BE49-F238E27FC236}">
                <a16:creationId xmlns:a16="http://schemas.microsoft.com/office/drawing/2014/main" id="{6360A9E7-F2F2-4547-A84E-E00FA748A9D8}"/>
              </a:ext>
            </a:extLst>
          </p:cNvPr>
          <p:cNvSpPr/>
          <p:nvPr/>
        </p:nvSpPr>
        <p:spPr>
          <a:xfrm>
            <a:off x="3071664" y="4293096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will relax these assumptions as we go along.</a:t>
            </a:r>
          </a:p>
        </p:txBody>
      </p:sp>
    </p:spTree>
    <p:extLst>
      <p:ext uri="{BB962C8B-B14F-4D97-AF65-F5344CB8AC3E}">
        <p14:creationId xmlns:p14="http://schemas.microsoft.com/office/powerpoint/2010/main" val="368478122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 (for Comparing Policies)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 </a:t>
            </a:r>
            <a:r>
              <a:rPr lang="en-US" altLang="ko-KR" dirty="0"/>
              <a:t>– a performance metric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process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process arrived</a:t>
            </a:r>
            <a:r>
              <a:rPr lang="en-US" altLang="ko-KR" dirty="0"/>
              <a:t> in the system</a:t>
            </a:r>
          </a:p>
          <a:p>
            <a:pPr lvl="2"/>
            <a:r>
              <a:rPr lang="en-US" altLang="ko-KR" u="sng" dirty="0"/>
              <a:t>For now, </a:t>
            </a:r>
            <a:r>
              <a:rPr lang="en-US" altLang="ko-KR" dirty="0"/>
              <a:t> </a:t>
            </a:r>
            <a:r>
              <a:rPr lang="en-US" altLang="ko-KR" i="1" dirty="0"/>
              <a:t>T</a:t>
            </a:r>
            <a:r>
              <a:rPr lang="en-US" altLang="ko-KR" i="1" baseline="-25000" dirty="0"/>
              <a:t>arrival</a:t>
            </a:r>
            <a:r>
              <a:rPr lang="en-US" altLang="ko-KR" dirty="0"/>
              <a:t> = 0, since we assumed that all  processes arrived at the same time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are usually interested in the </a:t>
            </a:r>
            <a:r>
              <a:rPr lang="en-US" altLang="ko-KR" b="1" dirty="0"/>
              <a:t>Average Turnaround Time(ATT)  </a:t>
            </a:r>
            <a:r>
              <a:rPr lang="en-US" altLang="ko-KR" dirty="0"/>
              <a:t>for a given set of processes</a:t>
            </a:r>
            <a:endParaRPr lang="en-US" altLang="ko-KR" i="1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endParaRPr lang="en-US" altLang="ko-KR" dirty="0"/>
          </a:p>
          <a:p>
            <a:pPr lvl="1"/>
            <a:r>
              <a:rPr lang="en-US" altLang="ko-KR" dirty="0"/>
              <a:t>Each process has “fair chance” to run on the CPU</a:t>
            </a:r>
          </a:p>
          <a:p>
            <a:pPr lvl="1"/>
            <a:r>
              <a:rPr lang="en-US" altLang="ko-KR" dirty="0"/>
              <a:t>Performance and fairness are often at odds in scheduling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56060" y="2537435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60" y="2537435"/>
                <a:ext cx="4256165" cy="427618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3680066" y="2420888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318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3071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#1: 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770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2104" y="5552572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04" y="5552572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6443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361</TotalTime>
  <Words>1587</Words>
  <Application>Microsoft Office PowerPoint</Application>
  <PresentationFormat>Widescreen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What constitutes an OS? Kernel + other components</vt:lpstr>
      <vt:lpstr>Developing a Scheduling Policy</vt:lpstr>
      <vt:lpstr>Workload assumptions for now (simplified, unrealistic)</vt:lpstr>
      <vt:lpstr>Scheduling Metrics (for Comparing Policies)</vt:lpstr>
      <vt:lpstr>Policy #1: First In, First Out (FIFO)</vt:lpstr>
      <vt:lpstr>Policy #1: First In, First Out (FIFO) (Cont.)</vt:lpstr>
      <vt:lpstr>Policy #2: Shortest Job First (SJF)</vt:lpstr>
      <vt:lpstr>Policy #2: Shortest Job First (SJF) (Cont.)</vt:lpstr>
      <vt:lpstr>Policy #3: Shortest Time-to-Completion First (STCF)</vt:lpstr>
      <vt:lpstr>Policy #3: Shortest Time-to-Completion First (STCF) (Cont.)</vt:lpstr>
      <vt:lpstr>A New Scheduling Metric</vt:lpstr>
      <vt:lpstr>Policy #4: Round Robin (RR)</vt:lpstr>
      <vt:lpstr>Policy #4: Round Robin (RR) (Cont.)</vt:lpstr>
      <vt:lpstr>Policy #4: Round Robin (RR) (Cont.)</vt:lpstr>
      <vt:lpstr>Incorporating I/O</vt:lpstr>
      <vt:lpstr>Incorporating I/O (Cont.)</vt:lpstr>
      <vt:lpstr>Incorporating I/O (Cont.)</vt:lpstr>
      <vt:lpstr>No More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91</cp:revision>
  <cp:lastPrinted>2015-03-03T01:48:46Z</cp:lastPrinted>
  <dcterms:created xsi:type="dcterms:W3CDTF">2021-07-20T07:01:49Z</dcterms:created>
  <dcterms:modified xsi:type="dcterms:W3CDTF">2021-08-28T10:08:13Z</dcterms:modified>
</cp:coreProperties>
</file>