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0"/>
  </p:notesMasterIdLst>
  <p:sldIdLst>
    <p:sldId id="298" r:id="rId2"/>
    <p:sldId id="297" r:id="rId3"/>
    <p:sldId id="296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99" r:id="rId18"/>
    <p:sldId id="270" r:id="rId19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6357" autoAdjust="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60" d="100"/>
          <a:sy n="60" d="100"/>
        </p:scale>
        <p:origin x="3274" y="43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8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jchermocilla@up.edu.ph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https://jachermocilla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3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4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1: A Single Long-Running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three-queue scheduler with time slice 10ms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3788113" y="1907621"/>
            <a:ext cx="4448447" cy="2440609"/>
            <a:chOff x="1419697" y="1772896"/>
            <a:chExt cx="4448447" cy="244060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051720" y="249289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046100" y="1772896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057340" y="321297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231760" y="2493745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051720" y="393228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411760" y="3213056"/>
              <a:ext cx="324558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6279" y="393305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6389" y="393305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2262" y="393305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09791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2844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9697" y="194540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19697" y="263691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19697" y="33569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040414" y="4427820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Long-running Job Over Time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383EE-5839-49B6-9AE1-C828C0328BB0}"/>
              </a:ext>
            </a:extLst>
          </p:cNvPr>
          <p:cNvSpPr txBox="1"/>
          <p:nvPr/>
        </p:nvSpPr>
        <p:spPr>
          <a:xfrm>
            <a:off x="2711624" y="20801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" pitchFamily="2" charset="0"/>
              </a:rPr>
              <a:t>Rule 3</a:t>
            </a:r>
            <a:endParaRPr lang="en-PH" dirty="0">
              <a:latin typeface="Oswald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69B8A7-5B09-4C93-BFC7-C1D542324A70}"/>
              </a:ext>
            </a:extLst>
          </p:cNvPr>
          <p:cNvSpPr txBox="1"/>
          <p:nvPr/>
        </p:nvSpPr>
        <p:spPr>
          <a:xfrm>
            <a:off x="2711624" y="28038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" pitchFamily="2" charset="0"/>
              </a:rPr>
              <a:t>Rule 4a</a:t>
            </a:r>
            <a:endParaRPr lang="en-PH" dirty="0">
              <a:latin typeface="Oswald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A2C0D2-9DAE-45E4-AB8C-07D687D8D151}"/>
              </a:ext>
            </a:extLst>
          </p:cNvPr>
          <p:cNvSpPr txBox="1"/>
          <p:nvPr/>
        </p:nvSpPr>
        <p:spPr>
          <a:xfrm>
            <a:off x="2711624" y="35323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" pitchFamily="2" charset="0"/>
              </a:rPr>
              <a:t>Rule 4a</a:t>
            </a:r>
            <a:endParaRPr lang="en-PH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166387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2: Along Came a Short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Assumptions:</a:t>
            </a:r>
          </a:p>
          <a:p>
            <a:pPr lvl="1"/>
            <a:r>
              <a:rPr lang="en-US" altLang="ko-KR" b="1" dirty="0"/>
              <a:t>Process A</a:t>
            </a:r>
            <a:r>
              <a:rPr lang="en-US" altLang="ko-KR" dirty="0"/>
              <a:t>: A long-running </a:t>
            </a:r>
            <a:r>
              <a:rPr lang="en-US" altLang="ko-KR" u="sng" dirty="0"/>
              <a:t>CPU-intensive</a:t>
            </a:r>
            <a:r>
              <a:rPr lang="en-US" altLang="ko-KR" dirty="0"/>
              <a:t> process</a:t>
            </a:r>
          </a:p>
          <a:p>
            <a:pPr lvl="1"/>
            <a:r>
              <a:rPr lang="en-US" altLang="ko-KR" b="1" dirty="0"/>
              <a:t>Process B</a:t>
            </a:r>
            <a:r>
              <a:rPr lang="en-US" altLang="ko-KR" dirty="0"/>
              <a:t>: A short-running </a:t>
            </a:r>
            <a:r>
              <a:rPr lang="en-US" altLang="ko-KR" u="sng" dirty="0"/>
              <a:t>interactive</a:t>
            </a:r>
            <a:r>
              <a:rPr lang="en-US" altLang="ko-KR" dirty="0"/>
              <a:t> process (20ms runtime)</a:t>
            </a:r>
          </a:p>
          <a:p>
            <a:pPr lvl="1"/>
            <a:r>
              <a:rPr lang="en-US" altLang="ko-KR" dirty="0"/>
              <a:t>A has been running for some time, and then B arrives at time T=100.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40414" y="6021288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Along Came An Interactive Job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788112" y="3485497"/>
            <a:ext cx="5152184" cy="2456121"/>
            <a:chOff x="2264112" y="3485496"/>
            <a:chExt cx="5152184" cy="2456121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2901755" y="494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4644216" y="3485496"/>
              <a:ext cx="144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896135" y="5660399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899513" y="4941168"/>
              <a:ext cx="1744495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0694" y="566117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0804" y="566116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677" y="566116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4206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7259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4112" y="3673519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4112" y="436502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64112" y="508510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302308"/>
              <a:ext cx="180000" cy="432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6296" y="3654236"/>
              <a:ext cx="180000" cy="432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6256" y="43166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04248" y="3663713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46743" y="4941168"/>
              <a:ext cx="1569473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2916216" y="422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4802743" y="4205496"/>
              <a:ext cx="144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95BBE84-8798-4448-A69F-A092A1C568A7}"/>
              </a:ext>
            </a:extLst>
          </p:cNvPr>
          <p:cNvSpPr txBox="1"/>
          <p:nvPr/>
        </p:nvSpPr>
        <p:spPr>
          <a:xfrm>
            <a:off x="2602956" y="366371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" pitchFamily="2" charset="0"/>
              </a:rPr>
              <a:t>Rule 3</a:t>
            </a:r>
            <a:endParaRPr lang="en-PH" dirty="0">
              <a:latin typeface="Oswald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C9E784-2BDC-4BC9-B842-156A09D44CD7}"/>
              </a:ext>
            </a:extLst>
          </p:cNvPr>
          <p:cNvSpPr txBox="1"/>
          <p:nvPr/>
        </p:nvSpPr>
        <p:spPr>
          <a:xfrm>
            <a:off x="2602956" y="431542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" pitchFamily="2" charset="0"/>
              </a:rPr>
              <a:t>Rule 4a</a:t>
            </a:r>
            <a:endParaRPr lang="en-PH" dirty="0">
              <a:latin typeface="Oswald" pitchFamily="2" charset="0"/>
            </a:endParaRPr>
          </a:p>
        </p:txBody>
      </p:sp>
      <p:sp>
        <p:nvSpPr>
          <p:cNvPr id="31" name="모서리가 둥근 직사각형 5">
            <a:extLst>
              <a:ext uri="{FF2B5EF4-FFF2-40B4-BE49-F238E27FC236}">
                <a16:creationId xmlns:a16="http://schemas.microsoft.com/office/drawing/2014/main" id="{9D070CC5-D96B-4EE1-83A7-DD9E1897906E}"/>
              </a:ext>
            </a:extLst>
          </p:cNvPr>
          <p:cNvSpPr/>
          <p:nvPr/>
        </p:nvSpPr>
        <p:spPr>
          <a:xfrm>
            <a:off x="6888088" y="1252673"/>
            <a:ext cx="5113412" cy="1296141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Scheduler does not know the run-time of new process. Assumes it is short. If it is, then it will finish early.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Thus approximates SJF.</a:t>
            </a:r>
          </a:p>
        </p:txBody>
      </p:sp>
    </p:spTree>
    <p:extLst>
      <p:ext uri="{BB962C8B-B14F-4D97-AF65-F5344CB8AC3E}">
        <p14:creationId xmlns:p14="http://schemas.microsoft.com/office/powerpoint/2010/main" val="2199520081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3: What About I/O?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Assumptions:</a:t>
            </a:r>
          </a:p>
          <a:p>
            <a:pPr lvl="1"/>
            <a:r>
              <a:rPr lang="en-US" altLang="ko-KR" b="1" dirty="0"/>
              <a:t>Process A</a:t>
            </a:r>
            <a:r>
              <a:rPr lang="en-US" altLang="ko-KR" dirty="0"/>
              <a:t>: A long-running CPU-intensive process</a:t>
            </a:r>
          </a:p>
          <a:p>
            <a:pPr lvl="1"/>
            <a:r>
              <a:rPr lang="en-US" altLang="ko-KR" b="1" dirty="0"/>
              <a:t>Process B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An interactive process </a:t>
            </a:r>
            <a:r>
              <a:rPr lang="en-US" altLang="ko-KR" dirty="0"/>
              <a:t>that needs the CPU only for 1ms before performing an I/O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71664" y="5229200"/>
            <a:ext cx="655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Mixed I/O-intensive and CPU-intensive Workload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88112" y="2780929"/>
            <a:ext cx="5152184" cy="2443979"/>
            <a:chOff x="2264112" y="3497638"/>
            <a:chExt cx="5152184" cy="244397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896135" y="42210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89676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901755" y="494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896135" y="5660399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97829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0694" y="566117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0804" y="566116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677" y="566116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4206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7259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4112" y="3673519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4112" y="436502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64112" y="508510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302308"/>
              <a:ext cx="180000" cy="432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6296" y="3654236"/>
              <a:ext cx="180000" cy="432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6256" y="43166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04248" y="3663713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15833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23987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19872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01405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662395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43928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23928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5461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8550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26703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4544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36016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1601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9754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98711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6864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24657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2810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50810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58963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779202" y="349763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860735" y="493779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03865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12019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2546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372200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77" name="모서리가 둥근 직사각형 76"/>
          <p:cNvSpPr/>
          <p:nvPr/>
        </p:nvSpPr>
        <p:spPr>
          <a:xfrm>
            <a:off x="1067061" y="5713396"/>
            <a:ext cx="10153128" cy="937195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Don’t penalize a process (by reducing priority) if CPU is given up before time slice completes.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MLFQ approach keeps an interactive job at the highest priority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6328D5-75B2-48F6-BAE0-BCB31CD94835}"/>
              </a:ext>
            </a:extLst>
          </p:cNvPr>
          <p:cNvSpPr txBox="1"/>
          <p:nvPr/>
        </p:nvSpPr>
        <p:spPr>
          <a:xfrm>
            <a:off x="2722241" y="29470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" pitchFamily="2" charset="0"/>
              </a:rPr>
              <a:t>Rule 4b</a:t>
            </a:r>
            <a:endParaRPr lang="en-PH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992915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the Basic MLFQ and Approach 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Starvation</a:t>
            </a:r>
          </a:p>
          <a:p>
            <a:pPr lvl="1"/>
            <a:r>
              <a:rPr lang="en-US" altLang="ko-KR" dirty="0"/>
              <a:t>If there are “too many” interactive processes in the system, long-running processes will never receive any CPU time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A process may change its behavior over time</a:t>
            </a:r>
          </a:p>
          <a:p>
            <a:pPr lvl="1"/>
            <a:r>
              <a:rPr lang="en-US" altLang="ko-KR" dirty="0"/>
              <a:t>CPU bound process </a:t>
            </a:r>
            <a:r>
              <a:rPr lang="en-US" altLang="ko-KR" dirty="0">
                <a:sym typeface="Wingdings" pitchFamily="2" charset="2"/>
              </a:rPr>
              <a:t>becomes an I/O bound process</a:t>
            </a:r>
            <a:endParaRPr lang="ko-KR" altLang="en-US" dirty="0"/>
          </a:p>
          <a:p>
            <a:pPr marL="457200" indent="-457200">
              <a:buFont typeface="+mj-lt"/>
              <a:buAutoNum type="arabicPeriod"/>
            </a:pP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Gaming the scheduler</a:t>
            </a:r>
          </a:p>
          <a:p>
            <a:pPr lvl="1"/>
            <a:r>
              <a:rPr lang="en-US" altLang="ko-KR" dirty="0"/>
              <a:t>After running 99% of a time slice, issue an I/O operation – does not consume entire time slice thus remains in current queue</a:t>
            </a:r>
          </a:p>
          <a:p>
            <a:pPr lvl="1"/>
            <a:r>
              <a:rPr lang="en-US" altLang="ko-KR" dirty="0"/>
              <a:t>The process gains a higher percentage of CPU time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067887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#2: The Priority Boost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Solves </a:t>
            </a:r>
            <a:r>
              <a:rPr lang="en-US" altLang="ko-KR" u="sng" dirty="0"/>
              <a:t>starvation</a:t>
            </a:r>
            <a:r>
              <a:rPr lang="en-US" altLang="ko-KR" b="1" dirty="0"/>
              <a:t> </a:t>
            </a:r>
            <a:r>
              <a:rPr lang="en-US" altLang="ko-KR" dirty="0"/>
              <a:t>and </a:t>
            </a:r>
            <a:r>
              <a:rPr lang="en-US" altLang="ko-KR" u="sng" dirty="0"/>
              <a:t>a CPU-bound process becoming interactive</a:t>
            </a:r>
          </a:p>
          <a:p>
            <a:r>
              <a:rPr lang="en-US" altLang="ko-KR" b="1" dirty="0"/>
              <a:t>Rule 5:</a:t>
            </a:r>
            <a:r>
              <a:rPr lang="en-US" altLang="ko-KR" dirty="0"/>
              <a:t> After some time period </a:t>
            </a:r>
            <a:r>
              <a:rPr lang="en-US" altLang="ko-KR" b="1" dirty="0"/>
              <a:t>S</a:t>
            </a:r>
            <a:r>
              <a:rPr lang="en-US" altLang="ko-KR" dirty="0"/>
              <a:t>, move all the processes in the system to the topmost queue</a:t>
            </a:r>
          </a:p>
          <a:p>
            <a:r>
              <a:rPr lang="en-US" altLang="ko-KR" dirty="0"/>
              <a:t>What is a good value for </a:t>
            </a:r>
            <a:r>
              <a:rPr lang="en-US" altLang="ko-KR" b="1" dirty="0"/>
              <a:t>S</a:t>
            </a:r>
            <a:r>
              <a:rPr lang="en-US" altLang="ko-KR" dirty="0"/>
              <a:t>? – an interesting question</a:t>
            </a:r>
          </a:p>
          <a:p>
            <a:pPr lvl="1"/>
            <a:r>
              <a:rPr lang="en-US" altLang="ko-KR" dirty="0"/>
              <a:t>Example:</a:t>
            </a:r>
          </a:p>
          <a:p>
            <a:pPr lvl="2"/>
            <a:r>
              <a:rPr lang="en-US" altLang="ko-KR" dirty="0"/>
              <a:t>A long-running process(A) with two short-running interactive process(B, C), priority boost every S=50ms</a:t>
            </a:r>
            <a:endParaRPr lang="ko-KR" altLang="en-US" dirty="0"/>
          </a:p>
        </p:txBody>
      </p:sp>
      <p:grpSp>
        <p:nvGrpSpPr>
          <p:cNvPr id="59" name="그룹 58"/>
          <p:cNvGrpSpPr/>
          <p:nvPr/>
        </p:nvGrpSpPr>
        <p:grpSpPr>
          <a:xfrm>
            <a:off x="1487489" y="3540084"/>
            <a:ext cx="4448447" cy="2456121"/>
            <a:chOff x="251520" y="2636912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889163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31624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83543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905971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102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48212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4085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41614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44667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1520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520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903624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043608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96008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99792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62275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830443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8885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567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191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0873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150890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19058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281541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349709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4078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4759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5384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9710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6549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231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855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537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11868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98003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042519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10687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1742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2423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048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73031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6096001" y="3594158"/>
            <a:ext cx="4448447" cy="2402046"/>
            <a:chOff x="4644008" y="2690987"/>
            <a:chExt cx="4448447" cy="2402046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5281651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6948264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5276031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5298459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60590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40700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26573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34102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37155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44008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44008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44008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5296112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5436096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588496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016432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078915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147083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051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2733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335837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404005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598181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666349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7244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7926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8551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1374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9715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0397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228508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29667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9159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27327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908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5590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6215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689671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470176" y="3140992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093754" y="3123011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743671" y="3110309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3293356" y="6225865"/>
            <a:ext cx="5610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Priority Boost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8436280" y="6213856"/>
            <a:ext cx="1908192" cy="383496"/>
            <a:chOff x="4824048" y="1350245"/>
            <a:chExt cx="1908192" cy="383496"/>
          </a:xfrm>
        </p:grpSpPr>
        <p:sp>
          <p:nvSpPr>
            <p:cNvPr id="19" name="직사각형 18"/>
            <p:cNvSpPr/>
            <p:nvPr/>
          </p:nvSpPr>
          <p:spPr>
            <a:xfrm>
              <a:off x="5904168" y="1373741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56096" y="1373741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128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24048" y="1350245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552240" y="1373741"/>
              <a:ext cx="180000" cy="360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192200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214186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#3: Better accounting of CPU time consumed by processes in each 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Prevents a process from </a:t>
            </a:r>
            <a:r>
              <a:rPr lang="en-US" altLang="ko-KR" u="sng" dirty="0"/>
              <a:t>gaming the scheduler</a:t>
            </a:r>
            <a:endParaRPr lang="en-US" altLang="ko-KR" dirty="0"/>
          </a:p>
          <a:p>
            <a:r>
              <a:rPr lang="en-US" altLang="ko-KR" dirty="0"/>
              <a:t>Solution:</a:t>
            </a:r>
          </a:p>
          <a:p>
            <a:pPr lvl="1"/>
            <a:r>
              <a:rPr lang="en-US" altLang="ko-KR" b="1" dirty="0"/>
              <a:t>Rule 4 </a:t>
            </a:r>
            <a:r>
              <a:rPr lang="en-US" altLang="ko-KR" dirty="0">
                <a:sym typeface="Wingdings" pitchFamily="2" charset="2"/>
              </a:rPr>
              <a:t>(Rewrite of Rules 4a and 4b):</a:t>
            </a:r>
            <a:r>
              <a:rPr lang="en-US" altLang="ko-KR" dirty="0"/>
              <a:t> Once a process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has consumed its time slice </a:t>
            </a:r>
            <a:r>
              <a:rPr lang="en-US" altLang="ko-KR" dirty="0"/>
              <a:t>in a given queue (regardless of how many times it has given up the CPU), </a:t>
            </a:r>
            <a:r>
              <a:rPr lang="en-US" altLang="ko-KR" b="1" dirty="0"/>
              <a:t>its priority is reduced </a:t>
            </a:r>
            <a:r>
              <a:rPr lang="en-US" altLang="ko-KR" dirty="0"/>
              <a:t>(i.e., it moves down on queue).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487489" y="3565168"/>
            <a:ext cx="4448447" cy="2456121"/>
            <a:chOff x="-36512" y="2204864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601131" y="366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595511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588592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070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60180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46053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53582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66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36512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36512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36512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15592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648485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92485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52378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7981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3970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8370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4359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87599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447492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91492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51385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78820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838713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82713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042606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79687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239580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383580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43473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70908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30801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74801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34694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978694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038587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182587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42480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369915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29808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573808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633701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76386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82375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6775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02764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040042" y="3565168"/>
            <a:ext cx="4448447" cy="2456121"/>
            <a:chOff x="4516041" y="2204864"/>
            <a:chExt cx="4448447" cy="2456121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5153684" y="364482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148064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5302273" y="400510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32623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2733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98606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061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09188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16041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16041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16041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5168145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5148064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355100" y="22048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12651" y="295624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619687" y="295620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556651" y="400506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84615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836502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89391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04579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09430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24619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300192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452079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516216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668103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73224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88412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948264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100151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15756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30944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357954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509841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56384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71572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77986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93175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7995889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147776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198167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0054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1419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56607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63021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2711624" y="6145560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Gaming Tolerance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940079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Tuning MLFQ And Other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do we parameterize the MLFQ scheduler?</a:t>
            </a:r>
          </a:p>
          <a:p>
            <a:pPr lvl="1"/>
            <a:r>
              <a:rPr lang="en-US" altLang="ko-KR" dirty="0"/>
              <a:t># of queues, time slice per queue, best value for S, etc.</a:t>
            </a:r>
          </a:p>
          <a:p>
            <a:pPr lvl="1"/>
            <a:r>
              <a:rPr lang="en-US" altLang="ko-KR" dirty="0"/>
              <a:t>Typically:</a:t>
            </a:r>
          </a:p>
          <a:p>
            <a:pPr lvl="2"/>
            <a:r>
              <a:rPr lang="en-US" altLang="ko-KR" dirty="0"/>
              <a:t> High-priority queues  are given </a:t>
            </a:r>
            <a:r>
              <a:rPr lang="en-US" altLang="ko-KR" dirty="0">
                <a:sym typeface="Wingdings" pitchFamily="2" charset="2"/>
              </a:rPr>
              <a:t>short time slices</a:t>
            </a:r>
          </a:p>
          <a:p>
            <a:pPr lvl="3"/>
            <a:r>
              <a:rPr lang="en-US" altLang="ko-KR" dirty="0">
                <a:sym typeface="Wingdings" pitchFamily="2" charset="2"/>
              </a:rPr>
              <a:t>E.g., 10 or fewer milliseconds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Low-priority queues are given longer time slices</a:t>
            </a:r>
          </a:p>
          <a:p>
            <a:pPr lvl="3"/>
            <a:r>
              <a:rPr lang="en-US" altLang="ko-KR" dirty="0">
                <a:sym typeface="Wingdings" pitchFamily="2" charset="2"/>
              </a:rPr>
              <a:t>E.g., 100 milliseconds</a:t>
            </a:r>
            <a:endParaRPr lang="ko-KR" altLang="en-US" dirty="0"/>
          </a:p>
        </p:txBody>
      </p:sp>
      <p:grpSp>
        <p:nvGrpSpPr>
          <p:cNvPr id="63" name="그룹 62"/>
          <p:cNvGrpSpPr/>
          <p:nvPr/>
        </p:nvGrpSpPr>
        <p:grpSpPr>
          <a:xfrm>
            <a:off x="5968034" y="1484784"/>
            <a:ext cx="4664471" cy="2520240"/>
            <a:chOff x="2427809" y="3141008"/>
            <a:chExt cx="4664471" cy="25202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065452" y="4620005"/>
              <a:ext cx="402682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059832" y="5380030"/>
              <a:ext cx="40324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44391" y="5380801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79912" y="5380800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12748" y="538079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28868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4972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27809" y="3328991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27809" y="402049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809" y="474057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79913" y="3876560"/>
              <a:ext cx="401236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268041" y="3141008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75462" y="3502693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803357" y="3876678"/>
              <a:ext cx="36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43349" y="4246138"/>
              <a:ext cx="36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899187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163413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372280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628691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087888" y="4005024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Example) 10ms for the highest queue, 20ms for the middle, 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40ms for the lowest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708117" y="4969738"/>
            <a:ext cx="3836408" cy="504056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Lower Priority, Longer Quanta</a:t>
            </a:r>
          </a:p>
        </p:txBody>
      </p:sp>
    </p:spTree>
    <p:extLst>
      <p:ext uri="{BB962C8B-B14F-4D97-AF65-F5344CB8AC3E}">
        <p14:creationId xmlns:p14="http://schemas.microsoft.com/office/powerpoint/2010/main" val="94340375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C72E6D-3D2F-44FC-8CA9-AACEE8A7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Tuning MLFQ And Other Issues (Cont.)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086EC-4076-45CF-A094-FCDE17079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Solaris - Time-Sharing scheduling class (TS) </a:t>
            </a:r>
          </a:p>
          <a:p>
            <a:pPr lvl="1"/>
            <a:r>
              <a:rPr lang="en-US" altLang="ko-KR" dirty="0"/>
              <a:t>Uses a set of tables</a:t>
            </a:r>
          </a:p>
          <a:p>
            <a:pPr lvl="1"/>
            <a:r>
              <a:rPr lang="en-US" altLang="ko-KR" dirty="0"/>
              <a:t>60 Queues</a:t>
            </a:r>
          </a:p>
          <a:p>
            <a:pPr lvl="1"/>
            <a:r>
              <a:rPr lang="en-US" altLang="ko-KR" dirty="0"/>
              <a:t>Slowly increasing time-slice length</a:t>
            </a:r>
          </a:p>
          <a:p>
            <a:pPr lvl="2"/>
            <a:r>
              <a:rPr lang="en-US" altLang="ko-KR" dirty="0"/>
              <a:t>The highest priority: 20msec</a:t>
            </a:r>
          </a:p>
          <a:p>
            <a:pPr lvl="2"/>
            <a:r>
              <a:rPr lang="en-US" altLang="ko-KR" dirty="0"/>
              <a:t>The lowest priority: A few hundred milliseconds</a:t>
            </a:r>
          </a:p>
          <a:p>
            <a:pPr lvl="1"/>
            <a:r>
              <a:rPr lang="en-US" altLang="ko-KR" dirty="0"/>
              <a:t>Priorities boosted around every 1 second or so</a:t>
            </a:r>
          </a:p>
          <a:p>
            <a:r>
              <a:rPr lang="en-US" altLang="ko-KR" dirty="0"/>
              <a:t>For FreeBSD, a mathematical formula is used to determine priority, usage is </a:t>
            </a:r>
            <a:r>
              <a:rPr lang="en-US" altLang="ko-KR" b="1" dirty="0"/>
              <a:t>decayed</a:t>
            </a:r>
            <a:r>
              <a:rPr lang="en-US" altLang="ko-KR" dirty="0"/>
              <a:t> over time</a:t>
            </a:r>
          </a:p>
          <a:p>
            <a:r>
              <a:rPr lang="en-US" altLang="ko-KR" dirty="0"/>
              <a:t>For other OSes, higher priority levels are given to the OS/kernel services</a:t>
            </a:r>
          </a:p>
          <a:p>
            <a:pPr lvl="1"/>
            <a:r>
              <a:rPr lang="en-US" altLang="ko-KR" dirty="0"/>
              <a:t>Allows users to give an </a:t>
            </a:r>
            <a:r>
              <a:rPr lang="en-US" altLang="ko-KR" b="1" dirty="0"/>
              <a:t>advice</a:t>
            </a:r>
            <a:r>
              <a:rPr lang="en-US" altLang="ko-KR" dirty="0"/>
              <a:t> to help set the priority levels, example: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nice</a:t>
            </a:r>
            <a:r>
              <a:rPr lang="en-US" altLang="ko-KR" dirty="0"/>
              <a:t> command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36479216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refined set of MLFQ rules:</a:t>
            </a:r>
          </a:p>
          <a:p>
            <a:pPr lvl="1"/>
            <a:r>
              <a:rPr lang="en-US" altLang="ko-KR" b="1" dirty="0"/>
              <a:t>Rule 1:</a:t>
            </a:r>
            <a:r>
              <a:rPr lang="en-US" altLang="ko-KR" dirty="0"/>
              <a:t> If Priority(A) &gt; Priority(B), A runs (B doesn’t).</a:t>
            </a:r>
          </a:p>
          <a:p>
            <a:pPr lvl="1"/>
            <a:r>
              <a:rPr lang="en-US" altLang="ko-KR" b="1" dirty="0"/>
              <a:t>Rule 2:</a:t>
            </a:r>
            <a:r>
              <a:rPr lang="en-US" altLang="ko-KR" dirty="0"/>
              <a:t> If Priority(A) = Priority(B), A &amp; B run in RR.</a:t>
            </a:r>
          </a:p>
          <a:p>
            <a:pPr lvl="1"/>
            <a:r>
              <a:rPr lang="en-US" altLang="ko-KR" b="1" dirty="0"/>
              <a:t>Rule 3: </a:t>
            </a:r>
            <a:r>
              <a:rPr lang="en-US" altLang="ko-KR" dirty="0"/>
              <a:t>When a job enters the system, it is placed at the highest priority.</a:t>
            </a:r>
          </a:p>
          <a:p>
            <a:pPr lvl="1"/>
            <a:r>
              <a:rPr lang="en-US" altLang="ko-KR" b="1" dirty="0"/>
              <a:t>Rule 4:</a:t>
            </a:r>
            <a:r>
              <a:rPr lang="en-US" altLang="ko-KR" dirty="0"/>
              <a:t> Once a job uses up its time allotment at a given level (regardless of how many times it has given up the CPU), its priority is reduced(i.e., it moves down on queue).</a:t>
            </a:r>
          </a:p>
          <a:p>
            <a:pPr lvl="1"/>
            <a:r>
              <a:rPr lang="en-US" altLang="ko-KR" b="1" dirty="0"/>
              <a:t>Rule 5: </a:t>
            </a:r>
            <a:r>
              <a:rPr lang="en-US" altLang="ko-KR" dirty="0"/>
              <a:t>After some time period S, move all the jobs in the system to the topmost queue.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423647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81944042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8: Scheduling:</a:t>
            </a:r>
          </a:p>
          <a:p>
            <a:r>
              <a:rPr lang="en-US" altLang="ko-KR" dirty="0"/>
              <a:t>The Multi-Level Feedback Queue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184469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Feedback Queue (MLFQ)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 described in the </a:t>
            </a:r>
            <a:r>
              <a:rPr lang="en-US" altLang="ko-KR" b="1" dirty="0"/>
              <a:t>Compatible Time-Sharing System (CTSS) </a:t>
            </a:r>
            <a:r>
              <a:rPr lang="en-US" altLang="ko-KR" dirty="0"/>
              <a:t>by </a:t>
            </a:r>
            <a:r>
              <a:rPr lang="en-US" altLang="ko-KR" dirty="0" err="1"/>
              <a:t>Corbato</a:t>
            </a:r>
            <a:endParaRPr lang="en-US" altLang="ko-KR" dirty="0"/>
          </a:p>
          <a:p>
            <a:r>
              <a:rPr lang="en-US" altLang="ko-KR" dirty="0"/>
              <a:t>Objectives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Optimize </a:t>
            </a:r>
            <a:r>
              <a:rPr lang="en-US" altLang="ko-KR" b="1" dirty="0"/>
              <a:t>turnaround time </a:t>
            </a:r>
            <a:r>
              <a:rPr lang="en-US" altLang="ko-KR" dirty="0"/>
              <a:t>by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u="sng" dirty="0">
                <a:sym typeface="Wingdings" pitchFamily="2" charset="2"/>
              </a:rPr>
              <a:t>running shorter processes first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ym typeface="Wingdings" pitchFamily="2" charset="2"/>
              </a:rPr>
              <a:t>Minimize </a:t>
            </a:r>
            <a:r>
              <a:rPr lang="en-US" altLang="ko-KR" b="1" dirty="0">
                <a:sym typeface="Wingdings" pitchFamily="2" charset="2"/>
              </a:rPr>
              <a:t>response time </a:t>
            </a:r>
            <a:r>
              <a:rPr lang="en-US" altLang="ko-KR" u="sng" dirty="0">
                <a:sym typeface="Wingdings" pitchFamily="2" charset="2"/>
              </a:rPr>
              <a:t>without a priori knowledge of a process’ run-time</a:t>
            </a:r>
          </a:p>
          <a:p>
            <a:pPr marL="400050"/>
            <a:r>
              <a:rPr lang="en-US" altLang="ko-KR" dirty="0"/>
              <a:t>A scheduling policy that </a:t>
            </a:r>
            <a:r>
              <a:rPr lang="en-US" altLang="ko-KR" u="sng" dirty="0"/>
              <a:t>learns from the past to predict the future</a:t>
            </a:r>
          </a:p>
          <a:p>
            <a:pPr marL="40005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313843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has a number of distinct </a:t>
            </a:r>
            <a:r>
              <a:rPr lang="en-US" altLang="ko-KR" b="1" dirty="0"/>
              <a:t>queues</a:t>
            </a:r>
            <a:endParaRPr lang="en-US" altLang="ko-KR" dirty="0"/>
          </a:p>
          <a:p>
            <a:pPr lvl="1"/>
            <a:r>
              <a:rPr lang="en-US" altLang="ko-KR" dirty="0"/>
              <a:t>Queues are assigned different </a:t>
            </a:r>
            <a:r>
              <a:rPr lang="en-US" altLang="ko-KR" b="1" dirty="0"/>
              <a:t>priority </a:t>
            </a:r>
            <a:r>
              <a:rPr lang="en-US" altLang="ko-KR" dirty="0"/>
              <a:t>levels.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 process that is ready to run is assigned to a single queue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Scheduler chooses a process </a:t>
            </a:r>
            <a:r>
              <a:rPr lang="en-US" altLang="ko-KR" b="1" dirty="0"/>
              <a:t>on a higher priority queue </a:t>
            </a:r>
            <a:r>
              <a:rPr lang="en-US" altLang="ko-KR" dirty="0"/>
              <a:t>to run on the CPU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Use round-robin scheduling among processes on the same queue (since they have the same priority level)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927648" y="4293096"/>
            <a:ext cx="6192688" cy="936104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5519" y="4438854"/>
            <a:ext cx="5641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1: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&gt; Priority(B), A runs (B doesn’t).</a:t>
            </a:r>
          </a:p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2: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== Priority(B), A &amp; B run in RR.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297495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Key is </a:t>
            </a:r>
            <a:r>
              <a:rPr lang="en-US" altLang="ko-KR" u="sng" dirty="0"/>
              <a:t>how the scheduler sets the priority levels of the queues</a:t>
            </a:r>
            <a:endParaRPr lang="en-US" altLang="ko-KR" dirty="0"/>
          </a:p>
          <a:p>
            <a:r>
              <a:rPr lang="en-US" altLang="ko-KR" dirty="0"/>
              <a:t>MLFQ varies the priority of a process based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its observed behavior </a:t>
            </a:r>
            <a:r>
              <a:rPr lang="en-US" altLang="ko-KR" dirty="0"/>
              <a:t>(rather than on a fixed priority value)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process that repeatedly relinquishes the CPU while waiting IOs </a:t>
            </a:r>
            <a:r>
              <a:rPr lang="en-US" altLang="ko-KR" dirty="0">
                <a:sym typeface="Wingdings" pitchFamily="2" charset="2"/>
              </a:rPr>
              <a:t>(an interactive process)  Keep its priority high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A process that uses the CPU intensively for long periods of time (a CPU-intensive process)  Reduce its priority</a:t>
            </a:r>
          </a:p>
          <a:p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248206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 Example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52678" y="1124745"/>
            <a:ext cx="504056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Q8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Q7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Q6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Q5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Q4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Q3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Q2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98007" y="1096169"/>
            <a:ext cx="169218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[High Priority]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0490" y="4959066"/>
            <a:ext cx="169218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[Low Priority]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856734" y="151335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576814" y="1292472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7104112" y="1513829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7680176" y="1292942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856734" y="371216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6576814" y="3491282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856734" y="5368353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6576814" y="5147466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모서리가 둥근 직사각형 5">
            <a:extLst>
              <a:ext uri="{FF2B5EF4-FFF2-40B4-BE49-F238E27FC236}">
                <a16:creationId xmlns:a16="http://schemas.microsoft.com/office/drawing/2014/main" id="{21AA7FD8-FB33-4355-95A8-3975828C1F7F}"/>
              </a:ext>
            </a:extLst>
          </p:cNvPr>
          <p:cNvSpPr/>
          <p:nvPr/>
        </p:nvSpPr>
        <p:spPr>
          <a:xfrm>
            <a:off x="7608168" y="1916832"/>
            <a:ext cx="4218881" cy="1194168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 long as there are processes in high-priority queues, they will be scheduled first.</a:t>
            </a:r>
          </a:p>
        </p:txBody>
      </p:sp>
    </p:spTree>
    <p:extLst>
      <p:ext uri="{BB962C8B-B14F-4D97-AF65-F5344CB8AC3E}">
        <p14:creationId xmlns:p14="http://schemas.microsoft.com/office/powerpoint/2010/main" val="382099868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Change Priority: Approach 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Rule 3</a:t>
            </a:r>
            <a:r>
              <a:rPr lang="en-US" altLang="ko-KR" dirty="0"/>
              <a:t>: When a process enters the system, it is placed at the highest priority queue</a:t>
            </a:r>
          </a:p>
          <a:p>
            <a:r>
              <a:rPr lang="en-US" altLang="ko-KR" b="1" dirty="0"/>
              <a:t>Rule 4a</a:t>
            </a:r>
            <a:r>
              <a:rPr lang="en-US" altLang="ko-KR" dirty="0"/>
              <a:t>: If a process uses up an entire time slice while running, its priority is reduced (i.e., it moves down on queue).</a:t>
            </a:r>
          </a:p>
          <a:p>
            <a:r>
              <a:rPr lang="en-US" altLang="ko-KR" b="1" dirty="0"/>
              <a:t>Rule 4b</a:t>
            </a:r>
            <a:r>
              <a:rPr lang="en-US" altLang="ko-KR" dirty="0"/>
              <a:t>: If a process gives up the CPU before the time slice is up, it stays at the same priority level</a:t>
            </a:r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55640" y="3933056"/>
            <a:ext cx="6480720" cy="936104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this manner, MLFQ approximates SJF</a:t>
            </a:r>
          </a:p>
        </p:txBody>
      </p:sp>
    </p:spTree>
    <p:extLst>
      <p:ext uri="{BB962C8B-B14F-4D97-AF65-F5344CB8AC3E}">
        <p14:creationId xmlns:p14="http://schemas.microsoft.com/office/powerpoint/2010/main" val="3226089776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416</TotalTime>
  <Words>1320</Words>
  <Application>Microsoft Office PowerPoint</Application>
  <PresentationFormat>Widescreen</PresentationFormat>
  <Paragraphs>207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맑은 고딕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Multi-Level Feedback Queue (MLFQ)</vt:lpstr>
      <vt:lpstr>MLFQ: Basic Rules</vt:lpstr>
      <vt:lpstr>MLFQ: Basic Rules (Cont.)</vt:lpstr>
      <vt:lpstr>MLFQ Example</vt:lpstr>
      <vt:lpstr>How to Change Priority: Approach #1</vt:lpstr>
      <vt:lpstr>Example 1: A Single Long-Running Process</vt:lpstr>
      <vt:lpstr>Example 2: Along Came a Short Process</vt:lpstr>
      <vt:lpstr>Example 3: What About I/O?</vt:lpstr>
      <vt:lpstr>Problems with the Basic MLFQ and Approach #1</vt:lpstr>
      <vt:lpstr>Approach #2: The Priority Boost</vt:lpstr>
      <vt:lpstr>Approach #3: Better accounting of CPU time consumed by processes in each queue</vt:lpstr>
      <vt:lpstr>Tuning MLFQ And Other Issues</vt:lpstr>
      <vt:lpstr>Tuning MLFQ And Other Issues (Cont.)</vt:lpstr>
      <vt:lpstr>MLFQ: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130</cp:revision>
  <cp:lastPrinted>2015-03-03T01:48:46Z</cp:lastPrinted>
  <dcterms:created xsi:type="dcterms:W3CDTF">2021-07-20T11:08:56Z</dcterms:created>
  <dcterms:modified xsi:type="dcterms:W3CDTF">2021-08-28T10:34:09Z</dcterms:modified>
</cp:coreProperties>
</file>