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73" r:id="rId17"/>
    <p:sldId id="274" r:id="rId18"/>
    <p:sldId id="275" r:id="rId19"/>
    <p:sldId id="308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CF23-7B81-4ACD-AAB4-8A73CD1B5721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6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 Example: Possible Execution Path 1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50C75-93D1-4144-8AA7-0798E7A2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668549"/>
            <a:ext cx="5905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062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 Example: Possible Execution Path 2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0CB17-8FAF-4909-A5CF-6D7E6132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181100"/>
            <a:ext cx="60864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728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 Example: Possible Execution Path 3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79318-AA54-4B81-AD0C-2812E5A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371600"/>
            <a:ext cx="63722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766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 Possible Execution Paths?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thread scheduler!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470404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Example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complicates things because data inconsistencies can happen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CB199-1125-43C3-A57B-CC2BE2380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411286"/>
            <a:ext cx="6191250" cy="539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F6956-B583-47E5-BA49-EDA83C68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5166677"/>
            <a:ext cx="2805583" cy="8112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296187-AF70-4E5C-AD62-F5ECBC3DB015}"/>
              </a:ext>
            </a:extLst>
          </p:cNvPr>
          <p:cNvSpPr/>
          <p:nvPr/>
        </p:nvSpPr>
        <p:spPr>
          <a:xfrm>
            <a:off x="6528048" y="5572303"/>
            <a:ext cx="1728192" cy="16095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PH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D0E09-50C0-4850-84E5-7F8CC19E7D5F}"/>
              </a:ext>
            </a:extLst>
          </p:cNvPr>
          <p:cNvSpPr txBox="1"/>
          <p:nvPr/>
        </p:nvSpPr>
        <p:spPr>
          <a:xfrm>
            <a:off x="6626345" y="5373216"/>
            <a:ext cx="162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Oswald" pitchFamily="2" charset="0"/>
              </a:rPr>
              <a:t>Critical Section</a:t>
            </a:r>
            <a:endParaRPr lang="en-PH" dirty="0">
              <a:solidFill>
                <a:srgbClr val="FF0000"/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003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11B53C-07B5-4352-AB7B-C4FC155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 (Cont..)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F221-B84D-4FE5-8915-63D960AB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0EFF9-7539-47B6-A85B-92C71710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484784"/>
            <a:ext cx="72009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0545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The result depends on the execution path</a:t>
            </a:r>
          </a:p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(initial is 50)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Race Condition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79576" y="2935477"/>
            <a:ext cx="7488832" cy="3733883"/>
            <a:chOff x="755576" y="2348880"/>
            <a:chExt cx="7488832" cy="373388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7744" y="2952716"/>
              <a:ext cx="2654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before critical section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(after instruction)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048328" y="5929536"/>
            <a:ext cx="399468" cy="235769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EF34B78-2BAC-4587-9751-477A787C9F6D}"/>
              </a:ext>
            </a:extLst>
          </p:cNvPr>
          <p:cNvSpPr/>
          <p:nvPr/>
        </p:nvSpPr>
        <p:spPr>
          <a:xfrm>
            <a:off x="8400256" y="2220430"/>
            <a:ext cx="144016" cy="81945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PH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9A3E0-E090-49F8-AE31-248C881DF465}"/>
              </a:ext>
            </a:extLst>
          </p:cNvPr>
          <p:cNvSpPr txBox="1"/>
          <p:nvPr/>
        </p:nvSpPr>
        <p:spPr>
          <a:xfrm>
            <a:off x="7661786" y="185109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Oswald" pitchFamily="2" charset="0"/>
              </a:rPr>
              <a:t>Part of thread state</a:t>
            </a:r>
            <a:endParaRPr lang="en-PH" dirty="0">
              <a:solidFill>
                <a:schemeClr val="accent1"/>
              </a:solidFill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4189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piece of code that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accesses a shared variable </a:t>
            </a:r>
            <a:r>
              <a:rPr lang="en-US" altLang="ko-KR" dirty="0"/>
              <a:t>and must not be concurrently executed by more than one thread because executing it might result to a race condition and thus to incorrect results</a:t>
            </a:r>
          </a:p>
          <a:p>
            <a:r>
              <a:rPr lang="en-US" altLang="ko-KR" dirty="0"/>
              <a:t>Solution: Need to support </a:t>
            </a:r>
            <a:r>
              <a:rPr lang="en-US" altLang="ko-KR" b="1" dirty="0"/>
              <a:t>atomicity</a:t>
            </a:r>
            <a:r>
              <a:rPr lang="en-US" altLang="ko-KR" dirty="0"/>
              <a:t>(all instruction executions in the critical section will not be preempted) for critical section access (</a:t>
            </a:r>
            <a:r>
              <a:rPr lang="en-US" altLang="ko-KR" b="1" dirty="0"/>
              <a:t>mutual exclusion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Will need </a:t>
            </a:r>
            <a:r>
              <a:rPr lang="en-US" altLang="ko-KR" dirty="0">
                <a:solidFill>
                  <a:schemeClr val="accent5"/>
                </a:solidFill>
              </a:rPr>
              <a:t>special hardware instructions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5"/>
                </a:solidFill>
              </a:rPr>
              <a:t>OS support 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2048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Another abstraction such that a thread will not be able to execute in the critical section unless it holds a lock</a:t>
            </a:r>
          </a:p>
          <a:p>
            <a:r>
              <a:rPr lang="en-US" altLang="ko-KR" dirty="0"/>
              <a:t>Ensure that any such critical section executes as if it were a single atomic instruction (</a:t>
            </a:r>
            <a:r>
              <a:rPr lang="en-US" altLang="ko-KR" b="1" dirty="0"/>
              <a:t>execute a series of instructions atomically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5760" y="2763506"/>
            <a:ext cx="36724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lock_t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2    . . .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3    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4    balance = balance + </a:t>
            </a:r>
            <a:r>
              <a:rPr lang="en-US" altLang="ko-KR" sz="14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5    unlock(&amp;</a:t>
            </a:r>
            <a:r>
              <a:rPr lang="en-US" altLang="ko-KR" sz="1400" dirty="0" err="1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rPr>
              <a:t>);</a:t>
            </a:r>
            <a:endParaRPr lang="ko-KR" altLang="en-US" sz="1400" dirty="0">
              <a:solidFill>
                <a:prstClr val="black"/>
              </a:solidFill>
              <a:latin typeface="Courier" pitchFamily="49" charset="0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6200" y="3341713"/>
            <a:ext cx="154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Critical section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29754" y="3429000"/>
            <a:ext cx="2808312" cy="23576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7338066" y="3546884"/>
            <a:ext cx="504056" cy="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8602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54B2C-B09B-4366-A1EA-04D3D84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9DEC-0AB1-4235-81F4-1943D82E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will require “waiting for another thread” – </a:t>
            </a:r>
            <a:r>
              <a:rPr lang="en-US" b="1" dirty="0"/>
              <a:t>Synchronization</a:t>
            </a:r>
          </a:p>
          <a:p>
            <a:pPr lvl="1"/>
            <a:r>
              <a:rPr lang="en-US" dirty="0"/>
              <a:t>Ex. Threads for I/O processing</a:t>
            </a:r>
          </a:p>
          <a:p>
            <a:pPr lvl="1"/>
            <a:r>
              <a:rPr lang="en-US" dirty="0"/>
              <a:t>Other synchronization problems: Bounded-Buffer, Producer-Consumer, Readers-Writers, Dining Philosophers Problem  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122540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26. Concurrency: An Introduction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76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new abstraction for </a:t>
            </a:r>
            <a:r>
              <a:rPr lang="en-US" altLang="ko-KR" u="sng" dirty="0"/>
              <a:t>a single running process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Multi-threaded program</a:t>
            </a:r>
          </a:p>
          <a:p>
            <a:pPr lvl="1"/>
            <a:r>
              <a:rPr lang="en-US" altLang="ko-KR" dirty="0"/>
              <a:t>A multi-threaded program has more than one path of execution</a:t>
            </a:r>
          </a:p>
          <a:p>
            <a:pPr lvl="1"/>
            <a:r>
              <a:rPr lang="en-US" altLang="ko-KR" dirty="0"/>
              <a:t>Multiple PCs (Program Counter)</a:t>
            </a:r>
          </a:p>
          <a:p>
            <a:pPr lvl="1"/>
            <a:r>
              <a:rPr lang="en-US" altLang="ko-KR" dirty="0"/>
              <a:t>They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share</a:t>
            </a:r>
            <a:r>
              <a:rPr lang="en-US" altLang="ko-KR" dirty="0"/>
              <a:t> the same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456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 between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thread has its own </a:t>
            </a:r>
            <a:r>
              <a:rPr lang="en-US" altLang="ko-KR" u="sng" dirty="0"/>
              <a:t>program counter</a:t>
            </a:r>
            <a:r>
              <a:rPr lang="en-US" altLang="ko-KR" dirty="0"/>
              <a:t> and </a:t>
            </a:r>
            <a:r>
              <a:rPr lang="en-US" altLang="ko-KR" u="sng" dirty="0"/>
              <a:t>set of registers</a:t>
            </a:r>
            <a:endParaRPr lang="en-US" altLang="ko-KR" dirty="0"/>
          </a:p>
          <a:p>
            <a:pPr lvl="1"/>
            <a:r>
              <a:rPr lang="en-US" altLang="ko-KR" dirty="0"/>
              <a:t>One or more </a:t>
            </a:r>
            <a:r>
              <a:rPr lang="en-US" altLang="ko-KR" b="1" dirty="0"/>
              <a:t>thread control blocks(TCBs) </a:t>
            </a:r>
            <a:r>
              <a:rPr lang="en-US" altLang="ko-KR" dirty="0"/>
              <a:t>are needed to store the state of each thread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switching from running one (T1) to running the other (T2)</a:t>
            </a:r>
          </a:p>
          <a:p>
            <a:pPr lvl="1"/>
            <a:r>
              <a:rPr lang="en-US" altLang="ko-KR" dirty="0"/>
              <a:t>The register state of T1 be saved</a:t>
            </a:r>
          </a:p>
          <a:p>
            <a:pPr lvl="1"/>
            <a:r>
              <a:rPr lang="en-US" altLang="ko-KR" dirty="0"/>
              <a:t>The register state of T2 restored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remains</a:t>
            </a:r>
            <a:r>
              <a:rPr lang="en-US" altLang="ko-KR" dirty="0"/>
              <a:t> the same</a:t>
            </a:r>
          </a:p>
        </p:txBody>
      </p:sp>
    </p:spTree>
    <p:extLst>
      <p:ext uri="{BB962C8B-B14F-4D97-AF65-F5344CB8AC3E}">
        <p14:creationId xmlns:p14="http://schemas.microsoft.com/office/powerpoint/2010/main" val="80893713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will be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one stack per thread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stack of the relevant thread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392344" y="1556792"/>
            <a:ext cx="2448072" cy="3926992"/>
            <a:chOff x="4860032" y="1844824"/>
            <a:chExt cx="2448072" cy="3926992"/>
          </a:xfrm>
        </p:grpSpPr>
        <p:sp>
          <p:nvSpPr>
            <p:cNvPr id="28" name="직사각형 27"/>
            <p:cNvSpPr/>
            <p:nvPr/>
          </p:nvSpPr>
          <p:spPr>
            <a:xfrm>
              <a:off x="5508104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67351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387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08104" y="4742554"/>
              <a:ext cx="1800000" cy="468000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8104" y="4274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(2)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08104" y="2921526"/>
              <a:ext cx="1800000" cy="1353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104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508104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60032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0032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60032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135560" y="1556792"/>
            <a:ext cx="4608512" cy="3926992"/>
            <a:chOff x="827584" y="1844824"/>
            <a:chExt cx="4608512" cy="3926992"/>
          </a:xfrm>
        </p:grpSpPr>
        <p:sp>
          <p:nvSpPr>
            <p:cNvPr id="41" name="직사각형 40"/>
            <p:cNvSpPr/>
            <p:nvPr/>
          </p:nvSpPr>
          <p:spPr>
            <a:xfrm>
              <a:off x="1475656" y="5210554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 (1)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4903" y="5433262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939" y="504127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475656" y="2921526"/>
              <a:ext cx="1800000" cy="2289028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475656" y="2453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656" y="1985526"/>
              <a:ext cx="1800000" cy="46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7584" y="1844824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7584" y="227667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7584" y="2754448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2KB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53780" y="1916832"/>
              <a:ext cx="2082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code section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 instructions live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47864" y="2464440"/>
              <a:ext cx="208231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heap section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</a:t>
              </a:r>
              <a:r>
                <a:rPr lang="en-US" altLang="ko-KR" sz="13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malloc’d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data dynamic data structures (it grows downward)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780" y="4640649"/>
              <a:ext cx="208231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 grows upward)</a:t>
              </a:r>
            </a:p>
            <a:p>
              <a:r>
                <a:rPr lang="en-US" altLang="ko-KR" sz="13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The stack section</a:t>
              </a:r>
              <a:r>
                <a:rPr lang="en-US" altLang="ko-KR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contains local variables arguments to routines, return values, etc.</a:t>
              </a:r>
              <a:endPara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279576" y="5479133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Single-Threaded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08168" y="547380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Two-Threaded</a:t>
            </a: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 Space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7281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50F66-82E6-476B-B909-B869AF2E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DA83-7FCA-483D-A5B6-993D9C2F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Parallelism</a:t>
            </a:r>
          </a:p>
          <a:p>
            <a:pPr marL="857250" lvl="1" indent="-457200"/>
            <a:r>
              <a:rPr lang="en-US" dirty="0"/>
              <a:t>Speeds up computations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Avoid blocking a process’ progress due to slow I/O</a:t>
            </a:r>
          </a:p>
          <a:p>
            <a:pPr marL="857250" lvl="1" indent="-457200"/>
            <a:r>
              <a:rPr lang="en-PH" dirty="0"/>
              <a:t>Enables the overlap of I/O and computations </a:t>
            </a:r>
            <a:r>
              <a:rPr lang="en-PH" dirty="0">
                <a:solidFill>
                  <a:schemeClr val="accent2"/>
                </a:solidFill>
              </a:rPr>
              <a:t>within a process</a:t>
            </a:r>
          </a:p>
          <a:p>
            <a:pPr marL="857250" lvl="1" indent="-457200"/>
            <a:r>
              <a:rPr lang="en-PH" dirty="0"/>
              <a:t>Ex. Spell-checking using a background thread in a word processor</a:t>
            </a:r>
          </a:p>
        </p:txBody>
      </p:sp>
    </p:spTree>
    <p:extLst>
      <p:ext uri="{BB962C8B-B14F-4D97-AF65-F5344CB8AC3E}">
        <p14:creationId xmlns:p14="http://schemas.microsoft.com/office/powerpoint/2010/main" val="291900497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786CD-CB4C-4151-AE02-BC9C8DF1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Creation Example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E4F69-6BCC-4A93-A58C-13BF9494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57385-2F08-4E2B-9233-9E91DC5BD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8" b="994"/>
          <a:stretch/>
        </p:blipFill>
        <p:spPr>
          <a:xfrm>
            <a:off x="2736313" y="885952"/>
            <a:ext cx="6719373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075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102</TotalTime>
  <Words>728</Words>
  <Application>Microsoft Office PowerPoint</Application>
  <PresentationFormat>Widescreen</PresentationFormat>
  <Paragraphs>147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Courier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Thread</vt:lpstr>
      <vt:lpstr>Context switch between threads</vt:lpstr>
      <vt:lpstr>The stack of the relevant thread</vt:lpstr>
      <vt:lpstr>Why Use Threads?</vt:lpstr>
      <vt:lpstr>Thread Creation Example</vt:lpstr>
      <vt:lpstr>Thread Creation Example: Possible Execution Path 1</vt:lpstr>
      <vt:lpstr>Thread Creation Example: Possible Execution Path 2</vt:lpstr>
      <vt:lpstr>Thread Creation Example: Possible Execution Path 3</vt:lpstr>
      <vt:lpstr>Why So Many Possible Execution Paths?</vt:lpstr>
      <vt:lpstr>Shared Data Example</vt:lpstr>
      <vt:lpstr>Shared Data (Cont..)</vt:lpstr>
      <vt:lpstr>Race Condition</vt:lpstr>
      <vt:lpstr>Critical Section</vt:lpstr>
      <vt:lpstr>Locks</vt:lpstr>
      <vt:lpstr>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20</cp:revision>
  <cp:lastPrinted>2015-03-03T01:48:46Z</cp:lastPrinted>
  <dcterms:created xsi:type="dcterms:W3CDTF">2021-07-20T08:25:53Z</dcterms:created>
  <dcterms:modified xsi:type="dcterms:W3CDTF">2021-11-17T03:40:10Z</dcterms:modified>
</cp:coreProperties>
</file>