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1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300" r:id="rId15"/>
    <p:sldId id="279" r:id="rId16"/>
    <p:sldId id="280" r:id="rId17"/>
    <p:sldId id="301" r:id="rId18"/>
    <p:sldId id="281" r:id="rId19"/>
    <p:sldId id="282" r:id="rId2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Segmentation Fault or Segmentation Violation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an </a:t>
            </a:r>
            <a:r>
              <a:rPr lang="en-US" altLang="ko-KR" b="1" dirty="0"/>
              <a:t>illegal address,</a:t>
            </a:r>
            <a:r>
              <a:rPr lang="en-US" altLang="ko-KR" dirty="0"/>
              <a:t> such as 7KB, which is beyond the end of heap is referenced, the OS generates </a:t>
            </a:r>
            <a:r>
              <a:rPr lang="en-US" altLang="ko-KR" b="1" dirty="0"/>
              <a:t>segmentation fault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hardware detects that address is </a:t>
            </a:r>
            <a:r>
              <a:rPr lang="en-US" altLang="ko-KR" b="1" dirty="0"/>
              <a:t>out of bounds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67062" y="4224186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0635" y="3832614"/>
            <a:ext cx="1537600" cy="528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5140634" y="3122588"/>
            <a:ext cx="1318" cy="217862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140635" y="3280114"/>
            <a:ext cx="1537601" cy="55295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7286" y="3660684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6678235" y="3122588"/>
            <a:ext cx="1" cy="217862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140634" y="4361424"/>
            <a:ext cx="1537601" cy="57974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>
            <a:off x="5909435" y="4361423"/>
            <a:ext cx="1" cy="22949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13389" y="5499327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7062" y="4497407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67062" y="4787280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58188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a Segment(Cont.)</a:t>
            </a:r>
            <a:endParaRPr lang="ko-KR" altLang="en-US" dirty="0"/>
          </a:p>
        </p:txBody>
      </p:sp>
      <p:sp>
        <p:nvSpPr>
          <p:cNvPr id="128" name="내용 개체 틀 1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Given just a virtual address, how does the hardware determine the segment and offset?</a:t>
            </a:r>
            <a:endParaRPr lang="en-US" altLang="ko-KR" b="1" dirty="0"/>
          </a:p>
          <a:p>
            <a:r>
              <a:rPr lang="en-US" altLang="ko-KR" b="1" dirty="0"/>
              <a:t>Explicit approach</a:t>
            </a:r>
          </a:p>
          <a:p>
            <a:pPr lvl="1"/>
            <a:r>
              <a:rPr lang="en-US" altLang="ko-KR" dirty="0"/>
              <a:t>Chop up the address space into segments based on the </a:t>
            </a:r>
            <a:r>
              <a:rPr lang="en-US" altLang="ko-KR" b="1" dirty="0"/>
              <a:t>top few bits </a:t>
            </a:r>
            <a:r>
              <a:rPr lang="en-US" altLang="ko-KR" dirty="0"/>
              <a:t>of virtual address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Example: virtual address: 4200 (01000001101000)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3133697" y="2492896"/>
            <a:ext cx="5401114" cy="1353118"/>
            <a:chOff x="1485064" y="1787850"/>
            <a:chExt cx="5401114" cy="1353118"/>
          </a:xfrm>
        </p:grpSpPr>
        <p:grpSp>
          <p:nvGrpSpPr>
            <p:cNvPr id="127" name="그룹 126"/>
            <p:cNvGrpSpPr/>
            <p:nvPr/>
          </p:nvGrpSpPr>
          <p:grpSpPr>
            <a:xfrm>
              <a:off x="1831554" y="1787850"/>
              <a:ext cx="5054624" cy="648071"/>
              <a:chOff x="1831554" y="3501008"/>
              <a:chExt cx="5054624" cy="648071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1831554" y="3501008"/>
                <a:ext cx="5044702" cy="360040"/>
                <a:chOff x="1831554" y="3501008"/>
                <a:chExt cx="5044702" cy="360040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651621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0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1831554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13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615697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2191594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12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79693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2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55546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11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543689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3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91550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10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07574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4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3277208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9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3637248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8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99562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7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435566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6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471570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5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1845308" y="3789038"/>
                <a:ext cx="5040870" cy="360041"/>
                <a:chOff x="1845308" y="3789038"/>
                <a:chExt cx="5040870" cy="360041"/>
              </a:xfrm>
            </p:grpSpPr>
            <p:cxnSp>
              <p:nvCxnSpPr>
                <p:cNvPr id="96" name="직선 연결선 95"/>
                <p:cNvCxnSpPr/>
                <p:nvPr/>
              </p:nvCxnSpPr>
              <p:spPr>
                <a:xfrm>
                  <a:off x="2200635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2554672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>
                  <a:off x="2914712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/>
                <p:cNvCxnSpPr/>
                <p:nvPr/>
              </p:nvCxnSpPr>
              <p:spPr>
                <a:xfrm>
                  <a:off x="3276414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/>
                <p:cNvCxnSpPr/>
                <p:nvPr/>
              </p:nvCxnSpPr>
              <p:spPr>
                <a:xfrm>
                  <a:off x="3636454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 flipH="1">
                  <a:off x="3994832" y="3789040"/>
                  <a:ext cx="2022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>
                  <a:endCxn id="94" idx="2"/>
                </p:cNvCxnSpPr>
                <p:nvPr/>
              </p:nvCxnSpPr>
              <p:spPr>
                <a:xfrm>
                  <a:off x="4365743" y="3789038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>
                  <a:off x="4721622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>
                  <a:off x="5076056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 flipH="1">
                  <a:off x="5434992" y="3789040"/>
                  <a:ext cx="1464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/>
                <p:cNvCxnSpPr/>
                <p:nvPr/>
              </p:nvCxnSpPr>
              <p:spPr>
                <a:xfrm>
                  <a:off x="5796136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6156176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6516216" y="3798566"/>
                  <a:ext cx="0" cy="350513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직사각형 93"/>
                <p:cNvSpPr/>
                <p:nvPr/>
              </p:nvSpPr>
              <p:spPr>
                <a:xfrm>
                  <a:off x="1845308" y="3789039"/>
                  <a:ext cx="5040870" cy="36003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252000" rtlCol="0" anchor="ctr">
                  <a:noAutofit/>
                </a:bodyPr>
                <a:lstStyle/>
                <a:p>
                  <a:pPr algn="ctr"/>
                  <a:endParaRPr lang="ko-KR" altLang="en-US" sz="1600" dirty="0">
                    <a:solidFill>
                      <a:prstClr val="black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</p:grpSp>
        </p:grpSp>
        <p:sp>
          <p:nvSpPr>
            <p:cNvPr id="131" name="TextBox 130"/>
            <p:cNvSpPr txBox="1"/>
            <p:nvPr/>
          </p:nvSpPr>
          <p:spPr>
            <a:xfrm>
              <a:off x="1485064" y="2833191"/>
              <a:ext cx="143290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Segment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2575309" y="2520004"/>
              <a:ext cx="4310869" cy="304518"/>
              <a:chOff x="2575309" y="2576978"/>
              <a:chExt cx="4310869" cy="304518"/>
            </a:xfrm>
          </p:grpSpPr>
          <p:sp>
            <p:nvSpPr>
              <p:cNvPr id="130" name="왼쪽 대괄호 129"/>
              <p:cNvSpPr/>
              <p:nvPr/>
            </p:nvSpPr>
            <p:spPr>
              <a:xfrm rot="16200000">
                <a:off x="4636213" y="516074"/>
                <a:ext cx="189061" cy="4310869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4559784" y="2766040"/>
                <a:ext cx="0" cy="11545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그룹 137"/>
            <p:cNvGrpSpPr/>
            <p:nvPr/>
          </p:nvGrpSpPr>
          <p:grpSpPr>
            <a:xfrm>
              <a:off x="1851398" y="2520005"/>
              <a:ext cx="700237" cy="304517"/>
              <a:chOff x="1851398" y="2576979"/>
              <a:chExt cx="700237" cy="304517"/>
            </a:xfrm>
          </p:grpSpPr>
          <p:sp>
            <p:nvSpPr>
              <p:cNvPr id="129" name="왼쪽 대괄호 128"/>
              <p:cNvSpPr/>
              <p:nvPr/>
            </p:nvSpPr>
            <p:spPr>
              <a:xfrm rot="16200000">
                <a:off x="2106986" y="2321391"/>
                <a:ext cx="189061" cy="700237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7" name="직선 연결선 136"/>
              <p:cNvCxnSpPr/>
              <p:nvPr/>
            </p:nvCxnSpPr>
            <p:spPr>
              <a:xfrm>
                <a:off x="2201516" y="2766040"/>
                <a:ext cx="0" cy="11545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/>
            <p:cNvSpPr txBox="1"/>
            <p:nvPr/>
          </p:nvSpPr>
          <p:spPr>
            <a:xfrm>
              <a:off x="3843332" y="2833191"/>
              <a:ext cx="143290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Offset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4494280" y="4701746"/>
            <a:ext cx="5418145" cy="1353118"/>
            <a:chOff x="1608808" y="3501008"/>
            <a:chExt cx="5418145" cy="135311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1608808" y="3501008"/>
              <a:ext cx="5401114" cy="1353118"/>
              <a:chOff x="1485064" y="1787850"/>
              <a:chExt cx="5401114" cy="1353118"/>
            </a:xfrm>
          </p:grpSpPr>
          <p:grpSp>
            <p:nvGrpSpPr>
              <p:cNvPr id="142" name="그룹 141"/>
              <p:cNvGrpSpPr/>
              <p:nvPr/>
            </p:nvGrpSpPr>
            <p:grpSpPr>
              <a:xfrm>
                <a:off x="1831554" y="1787850"/>
                <a:ext cx="5054624" cy="648071"/>
                <a:chOff x="1831554" y="3501008"/>
                <a:chExt cx="5054624" cy="648071"/>
              </a:xfrm>
            </p:grpSpPr>
            <p:grpSp>
              <p:nvGrpSpPr>
                <p:cNvPr id="151" name="그룹 150"/>
                <p:cNvGrpSpPr/>
                <p:nvPr/>
              </p:nvGrpSpPr>
              <p:grpSpPr>
                <a:xfrm>
                  <a:off x="1831554" y="3501008"/>
                  <a:ext cx="5044702" cy="360040"/>
                  <a:chOff x="1831554" y="3501008"/>
                  <a:chExt cx="5044702" cy="360040"/>
                </a:xfrm>
              </p:grpSpPr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651621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0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1831554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13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69" name="직사각형 168"/>
                  <p:cNvSpPr/>
                  <p:nvPr/>
                </p:nvSpPr>
                <p:spPr>
                  <a:xfrm>
                    <a:off x="615697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2191594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12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1" name="직사각형 170"/>
                  <p:cNvSpPr/>
                  <p:nvPr/>
                </p:nvSpPr>
                <p:spPr>
                  <a:xfrm>
                    <a:off x="579693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2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255546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11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3" name="직사각형 172"/>
                  <p:cNvSpPr/>
                  <p:nvPr/>
                </p:nvSpPr>
                <p:spPr>
                  <a:xfrm>
                    <a:off x="543689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3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4" name="직사각형 173"/>
                  <p:cNvSpPr/>
                  <p:nvPr/>
                </p:nvSpPr>
                <p:spPr>
                  <a:xfrm>
                    <a:off x="291550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10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5" name="직사각형 174"/>
                  <p:cNvSpPr/>
                  <p:nvPr/>
                </p:nvSpPr>
                <p:spPr>
                  <a:xfrm>
                    <a:off x="507574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4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6" name="직사각형 175"/>
                  <p:cNvSpPr/>
                  <p:nvPr/>
                </p:nvSpPr>
                <p:spPr>
                  <a:xfrm>
                    <a:off x="3277208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9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3637248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8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399562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7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9" name="직사각형 178"/>
                  <p:cNvSpPr/>
                  <p:nvPr/>
                </p:nvSpPr>
                <p:spPr>
                  <a:xfrm>
                    <a:off x="435566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6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80" name="직사각형 179"/>
                  <p:cNvSpPr/>
                  <p:nvPr/>
                </p:nvSpPr>
                <p:spPr>
                  <a:xfrm>
                    <a:off x="471570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5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152" name="그룹 151"/>
                <p:cNvGrpSpPr/>
                <p:nvPr/>
              </p:nvGrpSpPr>
              <p:grpSpPr>
                <a:xfrm>
                  <a:off x="1845308" y="3789038"/>
                  <a:ext cx="5040870" cy="360041"/>
                  <a:chOff x="1845308" y="3789038"/>
                  <a:chExt cx="5040870" cy="360041"/>
                </a:xfrm>
              </p:grpSpPr>
              <p:cxnSp>
                <p:nvCxnSpPr>
                  <p:cNvPr id="153" name="직선 연결선 152"/>
                  <p:cNvCxnSpPr/>
                  <p:nvPr/>
                </p:nvCxnSpPr>
                <p:spPr>
                  <a:xfrm>
                    <a:off x="2200635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직선 연결선 153"/>
                  <p:cNvCxnSpPr/>
                  <p:nvPr/>
                </p:nvCxnSpPr>
                <p:spPr>
                  <a:xfrm>
                    <a:off x="2554672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직선 연결선 154"/>
                  <p:cNvCxnSpPr/>
                  <p:nvPr/>
                </p:nvCxnSpPr>
                <p:spPr>
                  <a:xfrm>
                    <a:off x="2914712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직선 연결선 155"/>
                  <p:cNvCxnSpPr/>
                  <p:nvPr/>
                </p:nvCxnSpPr>
                <p:spPr>
                  <a:xfrm>
                    <a:off x="3276414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직선 연결선 156"/>
                  <p:cNvCxnSpPr/>
                  <p:nvPr/>
                </p:nvCxnSpPr>
                <p:spPr>
                  <a:xfrm>
                    <a:off x="3636454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직선 연결선 157"/>
                  <p:cNvCxnSpPr/>
                  <p:nvPr/>
                </p:nvCxnSpPr>
                <p:spPr>
                  <a:xfrm flipH="1">
                    <a:off x="3994832" y="3789040"/>
                    <a:ext cx="2022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>
                    <a:endCxn id="166" idx="2"/>
                  </p:cNvCxnSpPr>
                  <p:nvPr/>
                </p:nvCxnSpPr>
                <p:spPr>
                  <a:xfrm>
                    <a:off x="4365743" y="3789038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 159"/>
                  <p:cNvCxnSpPr/>
                  <p:nvPr/>
                </p:nvCxnSpPr>
                <p:spPr>
                  <a:xfrm>
                    <a:off x="4721622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연결선 160"/>
                  <p:cNvCxnSpPr/>
                  <p:nvPr/>
                </p:nvCxnSpPr>
                <p:spPr>
                  <a:xfrm>
                    <a:off x="5076056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 161"/>
                  <p:cNvCxnSpPr/>
                  <p:nvPr/>
                </p:nvCxnSpPr>
                <p:spPr>
                  <a:xfrm flipH="1">
                    <a:off x="5434992" y="3789040"/>
                    <a:ext cx="1464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 162"/>
                  <p:cNvCxnSpPr/>
                  <p:nvPr/>
                </p:nvCxnSpPr>
                <p:spPr>
                  <a:xfrm>
                    <a:off x="5796136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직선 연결선 163"/>
                  <p:cNvCxnSpPr/>
                  <p:nvPr/>
                </p:nvCxnSpPr>
                <p:spPr>
                  <a:xfrm>
                    <a:off x="6156176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직선 연결선 164"/>
                  <p:cNvCxnSpPr/>
                  <p:nvPr/>
                </p:nvCxnSpPr>
                <p:spPr>
                  <a:xfrm>
                    <a:off x="6516216" y="3798566"/>
                    <a:ext cx="0" cy="350513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1845308" y="3789039"/>
                    <a:ext cx="5040870" cy="36003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252000" rtlCol="0" anchor="ctr">
                    <a:noAutofit/>
                  </a:bodyPr>
                  <a:lstStyle/>
                  <a:p>
                    <a:pPr algn="ctr"/>
                    <a:endParaRPr lang="ko-KR" altLang="en-US" sz="1600" dirty="0">
                      <a:solidFill>
                        <a:prstClr val="black"/>
                      </a:solidFill>
                      <a:latin typeface="Courier New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</p:grpSp>
          </p:grpSp>
          <p:sp>
            <p:nvSpPr>
              <p:cNvPr id="143" name="TextBox 142"/>
              <p:cNvSpPr txBox="1"/>
              <p:nvPr/>
            </p:nvSpPr>
            <p:spPr>
              <a:xfrm>
                <a:off x="1485064" y="2833191"/>
                <a:ext cx="1432904" cy="307777"/>
              </a:xfrm>
              <a:prstGeom prst="rect">
                <a:avLst/>
              </a:prstGeom>
              <a:noFill/>
              <a:ln>
                <a:noFill/>
                <a:tailEnd type="stealt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Segment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44" name="그룹 143"/>
              <p:cNvGrpSpPr/>
              <p:nvPr/>
            </p:nvGrpSpPr>
            <p:grpSpPr>
              <a:xfrm>
                <a:off x="2575309" y="2520004"/>
                <a:ext cx="4310869" cy="304518"/>
                <a:chOff x="2575309" y="2576978"/>
                <a:chExt cx="4310869" cy="304518"/>
              </a:xfrm>
            </p:grpSpPr>
            <p:sp>
              <p:nvSpPr>
                <p:cNvPr id="149" name="왼쪽 대괄호 148"/>
                <p:cNvSpPr/>
                <p:nvPr/>
              </p:nvSpPr>
              <p:spPr>
                <a:xfrm rot="16200000">
                  <a:off x="4636213" y="516074"/>
                  <a:ext cx="189061" cy="4310869"/>
                </a:xfrm>
                <a:prstGeom prst="leftBracket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0" name="직선 연결선 149"/>
                <p:cNvCxnSpPr/>
                <p:nvPr/>
              </p:nvCxnSpPr>
              <p:spPr>
                <a:xfrm>
                  <a:off x="4559784" y="2766040"/>
                  <a:ext cx="0" cy="1154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/>
              <p:cNvGrpSpPr/>
              <p:nvPr/>
            </p:nvGrpSpPr>
            <p:grpSpPr>
              <a:xfrm>
                <a:off x="1851398" y="2520005"/>
                <a:ext cx="700237" cy="304517"/>
                <a:chOff x="1851398" y="2576979"/>
                <a:chExt cx="700237" cy="304517"/>
              </a:xfrm>
            </p:grpSpPr>
            <p:sp>
              <p:nvSpPr>
                <p:cNvPr id="147" name="왼쪽 대괄호 146"/>
                <p:cNvSpPr/>
                <p:nvPr/>
              </p:nvSpPr>
              <p:spPr>
                <a:xfrm rot="16200000">
                  <a:off x="2106986" y="2321391"/>
                  <a:ext cx="189061" cy="700237"/>
                </a:xfrm>
                <a:prstGeom prst="leftBracket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8" name="직선 연결선 147"/>
                <p:cNvCxnSpPr/>
                <p:nvPr/>
              </p:nvCxnSpPr>
              <p:spPr>
                <a:xfrm>
                  <a:off x="2201516" y="2766040"/>
                  <a:ext cx="0" cy="1154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TextBox 145"/>
              <p:cNvSpPr txBox="1"/>
              <p:nvPr/>
            </p:nvSpPr>
            <p:spPr>
              <a:xfrm>
                <a:off x="3843332" y="2833191"/>
                <a:ext cx="1432904" cy="307777"/>
              </a:xfrm>
              <a:prstGeom prst="rect">
                <a:avLst/>
              </a:prstGeom>
              <a:noFill/>
              <a:ln>
                <a:noFill/>
                <a:tailEnd type="stealt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Offset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81" name="직사각형 180"/>
            <p:cNvSpPr/>
            <p:nvPr/>
          </p:nvSpPr>
          <p:spPr>
            <a:xfrm>
              <a:off x="666691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982251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30766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342291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594762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270616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558758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06620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22644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3427905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3787945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14632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50636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486640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1919537" y="4706552"/>
            <a:ext cx="2219995" cy="1386744"/>
            <a:chOff x="395536" y="3698440"/>
            <a:chExt cx="2219995" cy="1386744"/>
          </a:xfrm>
        </p:grpSpPr>
        <p:sp>
          <p:nvSpPr>
            <p:cNvPr id="197" name="직사각형 196"/>
            <p:cNvSpPr/>
            <p:nvPr/>
          </p:nvSpPr>
          <p:spPr>
            <a:xfrm>
              <a:off x="395536" y="3698440"/>
              <a:ext cx="2219995" cy="1386744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bits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00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01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Stack	  10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-	  11</a:t>
              </a:r>
            </a:p>
          </p:txBody>
        </p:sp>
        <p:cxnSp>
          <p:nvCxnSpPr>
            <p:cNvPr id="198" name="직선 연결선 197"/>
            <p:cNvCxnSpPr/>
            <p:nvPr/>
          </p:nvCxnSpPr>
          <p:spPr>
            <a:xfrm>
              <a:off x="576064" y="4016738"/>
              <a:ext cx="1858937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01313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a Segment(Cont.)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SEG_MASK = 0x3000(11000000000000)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SEG_SHIFT = 12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OFFSET_MASK = 0xFFF (00111111111111)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Disadvantages of explicit approach using top 2 bits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If only 3 sections, then 2 bits to store segment is wasteful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Limits a segment size, ex. max segment size is 4KB</a:t>
            </a:r>
          </a:p>
          <a:p>
            <a:r>
              <a:rPr lang="en-US" altLang="ko-KR" b="1" dirty="0">
                <a:cs typeface="Courier New" panose="02070309020205020404" pitchFamily="49" charset="0"/>
              </a:rPr>
              <a:t>Implicit approach – </a:t>
            </a:r>
            <a:r>
              <a:rPr lang="en-US" altLang="ko-KR" dirty="0">
                <a:cs typeface="Courier New" panose="02070309020205020404" pitchFamily="49" charset="0"/>
              </a:rPr>
              <a:t>determines segment based on how the virtual address was generated, ex. if from program counter, then code segment</a:t>
            </a:r>
            <a:endParaRPr lang="en-US" altLang="ko-KR" b="1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06067" y="692696"/>
            <a:ext cx="6552728" cy="232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top 2 bits of 14-bit VA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Segment = 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SEG_MASK) &gt;&gt; SEG_SHIFT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now get offset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Offset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OFFSET_MASK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(Offset &gt;= Bounds[Segment])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(PROTECTION_FAULT)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Base[Segment] + Offset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Register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8883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Stack Segment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 grows </a:t>
            </a:r>
            <a:r>
              <a:rPr lang="en-US" altLang="ko-KR" b="1" dirty="0"/>
              <a:t>backward</a:t>
            </a:r>
            <a:r>
              <a:rPr lang="en-US" altLang="ko-KR" dirty="0"/>
              <a:t>!</a:t>
            </a:r>
          </a:p>
          <a:p>
            <a:r>
              <a:rPr lang="en-US" altLang="ko-KR" b="1" dirty="0"/>
              <a:t>Extra hardware support</a:t>
            </a:r>
            <a:r>
              <a:rPr lang="en-US" altLang="ko-KR" dirty="0"/>
              <a:t> is needed</a:t>
            </a:r>
          </a:p>
          <a:p>
            <a:pPr lvl="1"/>
            <a:r>
              <a:rPr lang="en-US" altLang="ko-KR" dirty="0"/>
              <a:t>The hardware checks which way the segment grows.</a:t>
            </a:r>
          </a:p>
          <a:p>
            <a:pPr lvl="1"/>
            <a:r>
              <a:rPr lang="en-US" altLang="ko-KR" dirty="0"/>
              <a:t>1: positive direction, 0: negative direction 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015880" y="3395048"/>
            <a:ext cx="4968552" cy="1448496"/>
            <a:chOff x="1164085" y="1898889"/>
            <a:chExt cx="3096344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64085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Size  Grows Positive?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Code	  32K	 2K        1            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Heap	  34K	 2K        1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Stack	  28K	 2K        0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64085" y="2374567"/>
              <a:ext cx="2831851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2850511" y="4374455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50511" y="3395048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50511" y="4926084"/>
            <a:ext cx="1681939" cy="49224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 flipV="1">
            <a:off x="2850508" y="3212976"/>
            <a:ext cx="2" cy="2592288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4532447" y="3212977"/>
            <a:ext cx="2" cy="256081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2"/>
          </p:cNvCxnSpPr>
          <p:nvPr/>
        </p:nvCxnSpPr>
        <p:spPr>
          <a:xfrm flipH="1" flipV="1">
            <a:off x="3691480" y="4077072"/>
            <a:ext cx="1" cy="30247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07568" y="475176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07568" y="422056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50509" y="5773790"/>
            <a:ext cx="168193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40959" y="3193232"/>
            <a:ext cx="4504430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Segment Register(with Negative-Growth Support)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27909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2D7507-4D59-47BD-BF17-0C03C865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Stack Segment(Cont.)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95D1F-2EC5-47B1-8749-7FDADAA5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Example: reference to virtual address 15KB = 11 1100 0000 0000 = 0x3C00</a:t>
            </a:r>
          </a:p>
          <a:p>
            <a:r>
              <a:rPr lang="en-PH" dirty="0"/>
              <a:t>Segment=0x3(3), Offset=0xC00 (3KB)</a:t>
            </a:r>
          </a:p>
          <a:p>
            <a:r>
              <a:rPr lang="en-PH" dirty="0"/>
              <a:t>Negative Offset = Offset - Max Segment Size = 3KB - 4KB = -1KB</a:t>
            </a:r>
          </a:p>
          <a:p>
            <a:r>
              <a:rPr lang="en-PH" dirty="0"/>
              <a:t>Physical Address = Negative Offset + Stack Base</a:t>
            </a:r>
          </a:p>
          <a:p>
            <a:r>
              <a:rPr lang="en-PH" dirty="0"/>
              <a:t>Physical Address = -1KB + 28KB = 27KB 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A894D-67E3-4EE2-B095-B5ACB9562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612" y="708820"/>
            <a:ext cx="1633670" cy="4145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28226C-114B-4907-87D5-DC51D74F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519" y="2348880"/>
            <a:ext cx="4528329" cy="182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17271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Support for Sharing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 can be </a:t>
            </a:r>
            <a:r>
              <a:rPr lang="en-US" altLang="ko-KR" b="1" dirty="0"/>
              <a:t>shared between address</a:t>
            </a:r>
            <a:r>
              <a:rPr lang="en-US" altLang="ko-KR" dirty="0"/>
              <a:t> space</a:t>
            </a:r>
          </a:p>
          <a:p>
            <a:pPr lvl="1"/>
            <a:r>
              <a:rPr lang="en-US" altLang="ko-KR" b="1" dirty="0"/>
              <a:t>Code sharing </a:t>
            </a:r>
            <a:r>
              <a:rPr lang="en-US" altLang="ko-KR" dirty="0"/>
              <a:t>is still in use in systems today</a:t>
            </a:r>
          </a:p>
          <a:p>
            <a:pPr lvl="1"/>
            <a:r>
              <a:rPr lang="en-US" altLang="ko-KR" dirty="0"/>
              <a:t> by using extra hardware support</a:t>
            </a:r>
          </a:p>
          <a:p>
            <a:r>
              <a:rPr lang="en-US" altLang="ko-KR" dirty="0"/>
              <a:t>Extra hardware support is needed: </a:t>
            </a:r>
            <a:r>
              <a:rPr lang="en-US" altLang="ko-KR" b="1" dirty="0"/>
              <a:t>Protection Bits</a:t>
            </a:r>
          </a:p>
          <a:p>
            <a:pPr lvl="1"/>
            <a:r>
              <a:rPr lang="en-US" altLang="ko-KR" b="1" dirty="0"/>
              <a:t>A few more bits</a:t>
            </a:r>
            <a:r>
              <a:rPr lang="en-US" altLang="ko-KR" dirty="0"/>
              <a:t> per segment to indicate </a:t>
            </a:r>
            <a:r>
              <a:rPr lang="en-US" altLang="ko-KR" b="1" dirty="0"/>
              <a:t>permissions</a:t>
            </a:r>
            <a:r>
              <a:rPr lang="en-US" altLang="ko-KR" dirty="0"/>
              <a:t> of </a:t>
            </a:r>
            <a:r>
              <a:rPr lang="en-US" altLang="ko-KR" b="1" dirty="0"/>
              <a:t>read,</a:t>
            </a:r>
            <a:r>
              <a:rPr lang="en-US" altLang="ko-KR" dirty="0"/>
              <a:t> </a:t>
            </a:r>
            <a:r>
              <a:rPr lang="en-US" altLang="ko-KR" b="1" dirty="0"/>
              <a:t>write</a:t>
            </a:r>
            <a:r>
              <a:rPr lang="en-US" altLang="ko-KR" dirty="0"/>
              <a:t> and </a:t>
            </a:r>
            <a:r>
              <a:rPr lang="en-US" altLang="ko-KR" b="1" dirty="0"/>
              <a:t>execute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639618" y="3933056"/>
            <a:ext cx="6252497" cy="1448496"/>
            <a:chOff x="1164085" y="1898889"/>
            <a:chExt cx="3096344" cy="1448496"/>
          </a:xfrm>
        </p:grpSpPr>
        <p:sp>
          <p:nvSpPr>
            <p:cNvPr id="11" name="직사각형 10"/>
            <p:cNvSpPr/>
            <p:nvPr/>
          </p:nvSpPr>
          <p:spPr>
            <a:xfrm>
              <a:off x="1164085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Size  Grows Positive?  Protection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Code	  32K	 2K        1           Read-Execute            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Heap	  34K	 2K        1           Read-Write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Stack	  28K	 2K        0           Read-Write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164085" y="2374567"/>
              <a:ext cx="3060685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952633" y="3779168"/>
            <a:ext cx="362646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Segment Register Values(with Protection)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884527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Fine-Grained and Coarse-Grained Segmentation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Coarse-Grained</a:t>
            </a:r>
            <a:r>
              <a:rPr lang="en-US" altLang="ko-KR" dirty="0"/>
              <a:t> means segmentation in a small number</a:t>
            </a:r>
          </a:p>
          <a:p>
            <a:pPr lvl="1"/>
            <a:r>
              <a:rPr lang="en-US" altLang="ko-KR" dirty="0"/>
              <a:t> e.g., code, heap, stack</a:t>
            </a:r>
          </a:p>
          <a:p>
            <a:r>
              <a:rPr lang="en-US" altLang="ko-KR" b="1" dirty="0"/>
              <a:t>Fine-Grained</a:t>
            </a:r>
            <a:r>
              <a:rPr lang="en-US" altLang="ko-KR" dirty="0"/>
              <a:t> segmentation allows </a:t>
            </a:r>
            <a:r>
              <a:rPr lang="en-US" altLang="ko-KR" b="1" dirty="0"/>
              <a:t>more flexibility</a:t>
            </a:r>
            <a:r>
              <a:rPr lang="en-US" altLang="ko-KR" dirty="0"/>
              <a:t> for address space in some early system</a:t>
            </a:r>
          </a:p>
          <a:p>
            <a:pPr lvl="1"/>
            <a:r>
              <a:rPr lang="en-US" altLang="ko-KR" dirty="0"/>
              <a:t>To support many segments, hardware support with a </a:t>
            </a:r>
            <a:r>
              <a:rPr lang="en-US" altLang="ko-KR" b="1" dirty="0"/>
              <a:t>segment table</a:t>
            </a:r>
            <a:r>
              <a:rPr lang="en-US" altLang="ko-KR" dirty="0"/>
              <a:t> is required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063253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7FD29E-DD30-495A-926D-8D64308F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OS Support for Segmentation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D063B-4BCE-4F25-960F-D6FB9213F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What should the OS do during context switch?</a:t>
            </a:r>
          </a:p>
          <a:p>
            <a:r>
              <a:rPr lang="en-PH" dirty="0"/>
              <a:t>What should the OS do when a segment grows?</a:t>
            </a:r>
          </a:p>
          <a:p>
            <a:r>
              <a:rPr lang="en-PH" dirty="0"/>
              <a:t>How should the free space in memory be managed?</a:t>
            </a:r>
          </a:p>
          <a:p>
            <a:pPr lvl="1"/>
            <a:r>
              <a:rPr lang="en-PH" dirty="0"/>
              <a:t>There are variable segment sizes</a:t>
            </a:r>
          </a:p>
        </p:txBody>
      </p:sp>
    </p:spTree>
    <p:extLst>
      <p:ext uri="{BB962C8B-B14F-4D97-AF65-F5344CB8AC3E}">
        <p14:creationId xmlns:p14="http://schemas.microsoft.com/office/powerpoint/2010/main" val="3578826273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OS Support for Segmentation</a:t>
            </a:r>
            <a:r>
              <a:rPr lang="en-US" altLang="ko-KR" dirty="0"/>
              <a:t>: Managing Fragmentation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External Fragmentation</a:t>
            </a:r>
            <a:r>
              <a:rPr lang="en-US" altLang="ko-KR" dirty="0"/>
              <a:t>: little holes of </a:t>
            </a:r>
            <a:r>
              <a:rPr lang="en-US" altLang="ko-KR" b="1" dirty="0"/>
              <a:t>free space</a:t>
            </a:r>
            <a:r>
              <a:rPr lang="en-US" altLang="ko-KR" dirty="0"/>
              <a:t> in physical memory that make it difficulty to allocate new segments</a:t>
            </a:r>
          </a:p>
          <a:p>
            <a:pPr lvl="1"/>
            <a:r>
              <a:rPr lang="en-US" altLang="ko-KR" dirty="0"/>
              <a:t>There is </a:t>
            </a:r>
            <a:r>
              <a:rPr lang="en-US" altLang="ko-KR" b="1" dirty="0"/>
              <a:t>24KB free</a:t>
            </a:r>
            <a:r>
              <a:rPr lang="en-US" altLang="ko-KR" dirty="0"/>
              <a:t>, but </a:t>
            </a:r>
            <a:r>
              <a:rPr lang="en-US" altLang="ko-KR" b="1" dirty="0"/>
              <a:t>not in one contiguous</a:t>
            </a:r>
            <a:r>
              <a:rPr lang="en-US" altLang="ko-KR" dirty="0"/>
              <a:t> segment</a:t>
            </a:r>
          </a:p>
          <a:p>
            <a:pPr lvl="1"/>
            <a:r>
              <a:rPr lang="en-US" altLang="ko-KR" dirty="0"/>
              <a:t>The OS </a:t>
            </a:r>
            <a:r>
              <a:rPr lang="en-US" altLang="ko-KR" b="1" dirty="0"/>
              <a:t>cannot</a:t>
            </a:r>
            <a:r>
              <a:rPr lang="en-US" altLang="ko-KR" dirty="0"/>
              <a:t> satisfy a </a:t>
            </a:r>
            <a:r>
              <a:rPr lang="en-US" altLang="ko-KR" b="1" dirty="0"/>
              <a:t>20KB request</a:t>
            </a:r>
            <a:endParaRPr lang="en-US" altLang="ko-KR" dirty="0"/>
          </a:p>
          <a:p>
            <a:r>
              <a:rPr lang="en-US" altLang="ko-KR" b="1" dirty="0"/>
              <a:t>Compaction</a:t>
            </a:r>
            <a:r>
              <a:rPr lang="en-US" altLang="ko-KR" dirty="0"/>
              <a:t>: </a:t>
            </a:r>
            <a:r>
              <a:rPr lang="en-US" altLang="ko-KR" b="1" dirty="0"/>
              <a:t>rearranging</a:t>
            </a:r>
            <a:r>
              <a:rPr lang="en-US" altLang="ko-KR" dirty="0"/>
              <a:t> the existing segments in physical memory</a:t>
            </a:r>
          </a:p>
          <a:p>
            <a:pPr lvl="1"/>
            <a:r>
              <a:rPr lang="en-US" altLang="ko-KR" dirty="0"/>
              <a:t>Compaction is </a:t>
            </a:r>
            <a:r>
              <a:rPr lang="en-US" altLang="ko-KR" b="1" dirty="0"/>
              <a:t>costly</a:t>
            </a:r>
            <a:endParaRPr lang="en-US" altLang="ko-KR" dirty="0"/>
          </a:p>
          <a:p>
            <a:pPr lvl="2"/>
            <a:r>
              <a:rPr lang="en-US" altLang="ko-KR" b="1" dirty="0"/>
              <a:t>Stop</a:t>
            </a:r>
            <a:r>
              <a:rPr lang="en-US" altLang="ko-KR" dirty="0"/>
              <a:t> running process.</a:t>
            </a:r>
          </a:p>
          <a:p>
            <a:pPr lvl="2"/>
            <a:r>
              <a:rPr lang="en-US" altLang="ko-KR" b="1" dirty="0"/>
              <a:t>Copy</a:t>
            </a:r>
            <a:r>
              <a:rPr lang="en-US" altLang="ko-KR" dirty="0"/>
              <a:t> data to somewhere</a:t>
            </a:r>
          </a:p>
          <a:p>
            <a:pPr lvl="2"/>
            <a:r>
              <a:rPr lang="en-US" altLang="ko-KR" b="1" dirty="0"/>
              <a:t>Change</a:t>
            </a:r>
            <a:r>
              <a:rPr lang="en-US" altLang="ko-KR" dirty="0"/>
              <a:t> segment register value</a:t>
            </a:r>
          </a:p>
          <a:p>
            <a:r>
              <a:rPr lang="en-US" altLang="ko-KR" dirty="0"/>
              <a:t>Better to use a </a:t>
            </a:r>
            <a:r>
              <a:rPr lang="en-US" altLang="ko-KR" b="1" dirty="0"/>
              <a:t>free-list management algorithm</a:t>
            </a:r>
          </a:p>
          <a:p>
            <a:pPr lvl="1"/>
            <a:r>
              <a:rPr lang="en-PH" altLang="ko-KR" dirty="0"/>
              <a:t>Keep large extends of memory available for allocation</a:t>
            </a:r>
          </a:p>
          <a:p>
            <a:pPr lvl="1"/>
            <a:r>
              <a:rPr lang="en-PH" altLang="ko-KR" dirty="0"/>
              <a:t>Approaches: best-fit, worst-fit, buddy-algorithm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925546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Compaction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4303" y="177383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9180" y="274143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4310" y="376929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0623" y="477740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0623" y="578552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8246" y="1459381"/>
            <a:ext cx="168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Not compacted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72123" y="1854137"/>
            <a:ext cx="1687069" cy="1030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34310" y="221528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0623" y="32454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0623" y="427335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16080" y="528146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73566" y="2884215"/>
            <a:ext cx="1687099" cy="1543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72123" y="4427240"/>
            <a:ext cx="1688542" cy="154425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13823" y="177383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08700" y="274143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3830" y="376929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0143" y="477740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0143" y="578552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56766" y="1854137"/>
            <a:ext cx="1681946" cy="1030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13830" y="221528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10143" y="32454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10143" y="427335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95600" y="528146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9164" y="2884216"/>
            <a:ext cx="1679548" cy="51516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158246" y="4686061"/>
            <a:ext cx="1681939" cy="77026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9164" y="3398144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159164" y="3913311"/>
            <a:ext cx="1679548" cy="25758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159164" y="4170894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160636" y="5456328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80198" y="1483963"/>
            <a:ext cx="168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Compacted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19320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16. Segmentation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4980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Inefficiency of the Base and Bounds Registers Approach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3792" y="910150"/>
            <a:ext cx="6336704" cy="5501258"/>
          </a:xfrm>
        </p:spPr>
        <p:txBody>
          <a:bodyPr/>
          <a:lstStyle/>
          <a:p>
            <a:r>
              <a:rPr lang="en-US" altLang="ko-KR" b="1" dirty="0"/>
              <a:t>Big chunk of “free” </a:t>
            </a:r>
            <a:r>
              <a:rPr lang="en-US" altLang="ko-KR" dirty="0"/>
              <a:t>space</a:t>
            </a:r>
          </a:p>
          <a:p>
            <a:r>
              <a:rPr lang="en-US" altLang="ko-KR" dirty="0"/>
              <a:t>“free” space </a:t>
            </a:r>
            <a:r>
              <a:rPr lang="en-US" altLang="ko-KR" b="1" dirty="0"/>
              <a:t>takes up</a:t>
            </a:r>
            <a:r>
              <a:rPr lang="en-US" altLang="ko-KR" dirty="0"/>
              <a:t> physical memory.</a:t>
            </a:r>
          </a:p>
          <a:p>
            <a:r>
              <a:rPr lang="en-US" altLang="ko-KR" dirty="0"/>
              <a:t>Hard to run when an address space </a:t>
            </a:r>
            <a:r>
              <a:rPr lang="en-US" altLang="ko-KR" b="1" dirty="0"/>
              <a:t>does not fit</a:t>
            </a:r>
            <a:r>
              <a:rPr lang="en-US" altLang="ko-KR" dirty="0"/>
              <a:t> into physical memory</a:t>
            </a:r>
          </a:p>
          <a:p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631505" y="908156"/>
            <a:ext cx="2252567" cy="5441514"/>
            <a:chOff x="5436096" y="982383"/>
            <a:chExt cx="2252567" cy="5441514"/>
          </a:xfrm>
        </p:grpSpPr>
        <p:sp>
          <p:nvSpPr>
            <p:cNvPr id="6" name="직사각형 5"/>
            <p:cNvSpPr/>
            <p:nvPr/>
          </p:nvSpPr>
          <p:spPr>
            <a:xfrm>
              <a:off x="6151062" y="2722306"/>
              <a:ext cx="1537306" cy="298658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8" name="직선 화살표 연결선 7"/>
            <p:cNvCxnSpPr>
              <a:stCxn id="27" idx="0"/>
            </p:cNvCxnSpPr>
            <p:nvPr/>
          </p:nvCxnSpPr>
          <p:spPr>
            <a:xfrm flipH="1" flipV="1">
              <a:off x="6919539" y="5149025"/>
              <a:ext cx="162" cy="5598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25" idx="2"/>
            </p:cNvCxnSpPr>
            <p:nvPr/>
          </p:nvCxnSpPr>
          <p:spPr>
            <a:xfrm>
              <a:off x="6919863" y="2724836"/>
              <a:ext cx="0" cy="482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50147" y="556316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151062" y="1075847"/>
              <a:ext cx="1537601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50147" y="6116120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28423" y="982383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28423" y="1452229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28423" y="2017995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51062" y="1618931"/>
              <a:ext cx="1537601" cy="55295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51062" y="2171883"/>
              <a:ext cx="1537601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51062" y="5708889"/>
              <a:ext cx="1537277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28423" y="2576584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36096" y="5839643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28423" y="2300107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8423" y="1741518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28423" y="1198434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27377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Segmentation: Generalized Base and Bounds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Motivation: Why not have a base and bounds registers for each </a:t>
            </a:r>
            <a:r>
              <a:rPr lang="en-US" altLang="ko-KR" b="1" dirty="0"/>
              <a:t>logical section</a:t>
            </a:r>
            <a:r>
              <a:rPr lang="en-US" altLang="ko-KR" dirty="0"/>
              <a:t> in a process’ address space?</a:t>
            </a:r>
          </a:p>
          <a:p>
            <a:r>
              <a:rPr lang="en-US" altLang="ko-KR" dirty="0"/>
              <a:t>A </a:t>
            </a:r>
            <a:r>
              <a:rPr lang="en-US" altLang="ko-KR" b="1" dirty="0"/>
              <a:t>segment</a:t>
            </a:r>
            <a:r>
              <a:rPr lang="en-US" altLang="ko-KR" dirty="0"/>
              <a:t> is just </a:t>
            </a:r>
            <a:r>
              <a:rPr lang="en-US" altLang="ko-KR" b="1" dirty="0"/>
              <a:t>a contiguous portion</a:t>
            </a:r>
            <a:r>
              <a:rPr lang="en-US" altLang="ko-KR" dirty="0"/>
              <a:t> of the address space of a particular length</a:t>
            </a:r>
          </a:p>
          <a:p>
            <a:pPr lvl="1"/>
            <a:r>
              <a:rPr lang="en-US" altLang="ko-KR" dirty="0"/>
              <a:t>Logically-different segment: code, stack, heap</a:t>
            </a:r>
          </a:p>
          <a:p>
            <a:r>
              <a:rPr lang="en-US" altLang="ko-KR" dirty="0"/>
              <a:t>Each segment can be </a:t>
            </a:r>
            <a:r>
              <a:rPr lang="en-US" altLang="ko-KR" b="1" dirty="0"/>
              <a:t>placed</a:t>
            </a:r>
            <a:r>
              <a:rPr lang="en-US" altLang="ko-KR" dirty="0"/>
              <a:t> in </a:t>
            </a:r>
            <a:r>
              <a:rPr lang="en-US" altLang="ko-KR" b="1" dirty="0"/>
              <a:t>different part of physical memory</a:t>
            </a:r>
            <a:endParaRPr lang="en-US" altLang="ko-KR" dirty="0"/>
          </a:p>
          <a:p>
            <a:pPr lvl="1"/>
            <a:r>
              <a:rPr lang="en-US" altLang="ko-KR" b="1" dirty="0"/>
              <a:t>Base</a:t>
            </a:r>
            <a:r>
              <a:rPr lang="en-US" altLang="ko-KR" dirty="0"/>
              <a:t> and </a:t>
            </a:r>
            <a:r>
              <a:rPr lang="en-US" altLang="ko-KR" b="1" dirty="0"/>
              <a:t>Bounds</a:t>
            </a:r>
            <a:r>
              <a:rPr lang="en-US" altLang="ko-KR" dirty="0"/>
              <a:t> registers exist </a:t>
            </a:r>
            <a:r>
              <a:rPr lang="en-US" altLang="ko-KR" b="1" dirty="0"/>
              <a:t>per segment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125419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Placing Segments In Physical Memory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17516" y="145355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7523" y="234086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5720" y="334738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3836" y="433597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3836" y="52051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60464" y="3490030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1785" y="5360541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60465" y="2514771"/>
            <a:ext cx="1681939" cy="4904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0459" y="3843430"/>
            <a:ext cx="1681939" cy="151711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60463" y="3664232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260464" y="3005225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60466" y="1533860"/>
            <a:ext cx="1681939" cy="9809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cxnSp>
        <p:nvCxnSpPr>
          <p:cNvPr id="20" name="직선 화살표 연결선 19"/>
          <p:cNvCxnSpPr>
            <a:stCxn id="18" idx="0"/>
          </p:cNvCxnSpPr>
          <p:nvPr/>
        </p:nvCxnSpPr>
        <p:spPr>
          <a:xfrm flipH="1" flipV="1">
            <a:off x="5101427" y="2801225"/>
            <a:ext cx="6" cy="2040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260466" y="3175076"/>
            <a:ext cx="1681939" cy="32619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13" name="직선 화살표 연결선 12"/>
          <p:cNvCxnSpPr>
            <a:stCxn id="17" idx="2"/>
          </p:cNvCxnSpPr>
          <p:nvPr/>
        </p:nvCxnSpPr>
        <p:spPr>
          <a:xfrm flipH="1">
            <a:off x="5101428" y="3843431"/>
            <a:ext cx="5" cy="25393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6600056" y="2564904"/>
            <a:ext cx="3096344" cy="1448496"/>
            <a:chOff x="1119210" y="1898889"/>
            <a:chExt cx="3096344" cy="1448496"/>
          </a:xfrm>
        </p:grpSpPr>
        <p:sp>
          <p:nvSpPr>
            <p:cNvPr id="44" name="직사각형 43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 Size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32K	 2K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34K	 2K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Stack	  28K	 2K</a:t>
              </a: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1331640" y="2340865"/>
              <a:ext cx="2664296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627504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Segmentation: Address Translation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Assume a reference to virtual address 100 (in code section)</a:t>
            </a:r>
          </a:p>
          <a:p>
            <a:pPr lvl="1"/>
            <a:r>
              <a:rPr lang="en-US" altLang="ko-KR" dirty="0"/>
              <a:t>Since code section starts at 0 in address space, offset is 100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403858" y="2924944"/>
            <a:ext cx="2377582" cy="570600"/>
            <a:chOff x="1117493" y="1898889"/>
            <a:chExt cx="3098061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  Base	 Size</a:t>
              </a:r>
            </a:p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32K	 2K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17493" y="2623137"/>
              <a:ext cx="3096344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2121526" y="3888283"/>
            <a:ext cx="2102267" cy="1801771"/>
            <a:chOff x="323528" y="1915261"/>
            <a:chExt cx="2102267" cy="1801771"/>
          </a:xfrm>
        </p:grpSpPr>
        <p:sp>
          <p:nvSpPr>
            <p:cNvPr id="27" name="TextBox 26"/>
            <p:cNvSpPr txBox="1"/>
            <p:nvPr/>
          </p:nvSpPr>
          <p:spPr>
            <a:xfrm>
              <a:off x="323528" y="191526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3528" y="243894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888194" y="2057488"/>
              <a:ext cx="1537601" cy="1659544"/>
              <a:chOff x="1187624" y="2057488"/>
              <a:chExt cx="1537601" cy="1659544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187624" y="2057488"/>
                <a:ext cx="1537601" cy="55295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/>
                <a:endPara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Program Code</a:t>
                </a: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187624" y="2592829"/>
                <a:ext cx="0" cy="1124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2725225" y="2592829"/>
                <a:ext cx="0" cy="1124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직사각형 33"/>
            <p:cNvSpPr/>
            <p:nvPr/>
          </p:nvSpPr>
          <p:spPr>
            <a:xfrm>
              <a:off x="888194" y="2601977"/>
              <a:ext cx="1537601" cy="52858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8" y="300104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176120" y="290246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76120" y="388828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4223793" y="4029132"/>
            <a:ext cx="1270389" cy="720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293612" y="4100307"/>
            <a:ext cx="410215" cy="246221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628219" y="4117814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모서리가 둥근 직사각형 92"/>
              <p:cNvSpPr/>
              <p:nvPr/>
            </p:nvSpPr>
            <p:spPr>
              <a:xfrm>
                <a:off x="2853590" y="2060848"/>
                <a:ext cx="4010039" cy="6480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𝑝h𝑦𝑠𝑖𝑐𝑎𝑙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  <m:r>
                        <a:rPr lang="en-PH" altLang="ko-KR" b="0" i="1" smtClean="0">
                          <a:solidFill>
                            <a:srgbClr val="4F81BD"/>
                          </a:solidFill>
                          <a:latin typeface="Cambria Math" panose="02040503050406030204" pitchFamily="18" charset="0"/>
                          <a:ea typeface="맑은 고딕" pitchFamily="50" charset="-127"/>
                          <a:cs typeface="Courier New" pitchFamily="49" charset="0"/>
                        </a:rPr>
                        <m:t>+</m:t>
                      </m:r>
                      <m:r>
                        <a:rPr lang="en-PH" altLang="ko-KR" b="0" i="1" smtClean="0">
                          <a:solidFill>
                            <a:srgbClr val="4F81BD"/>
                          </a:solidFill>
                          <a:latin typeface="Cambria Math" panose="02040503050406030204" pitchFamily="18" charset="0"/>
                          <a:ea typeface="맑은 고딕" pitchFamily="50" charset="-127"/>
                          <a:cs typeface="Courier New" pitchFamily="49" charset="0"/>
                        </a:rPr>
                        <m:t>𝑜𝑓𝑓𝑠𝑒𝑡</m:t>
                      </m:r>
                    </m:oMath>
                  </m:oMathPara>
                </a14:m>
                <a:endParaRPr lang="en-US" altLang="ko-KR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3" name="모서리가 둥근 직사각형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590" y="2060848"/>
                <a:ext cx="4010039" cy="64807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직사각형 96"/>
          <p:cNvSpPr/>
          <p:nvPr/>
        </p:nvSpPr>
        <p:spPr>
          <a:xfrm>
            <a:off x="5493428" y="4564709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493428" y="4021925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493428" y="3042518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5493428" y="5103585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49" name="직선 화살표 연결선 48"/>
          <p:cNvCxnSpPr>
            <a:stCxn id="101" idx="0"/>
          </p:cNvCxnSpPr>
          <p:nvPr/>
        </p:nvCxnSpPr>
        <p:spPr>
          <a:xfrm>
            <a:off x="6334397" y="5103586"/>
            <a:ext cx="0" cy="36360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5493427" y="2780929"/>
            <a:ext cx="754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176120" y="2780929"/>
            <a:ext cx="0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493427" y="6088083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7175365" y="6088083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223793" y="4570157"/>
            <a:ext cx="1269635" cy="4843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176120" y="441626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7176120" y="4218220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모서리가 둥근 직사각형 133"/>
              <p:cNvSpPr/>
              <p:nvPr/>
            </p:nvSpPr>
            <p:spPr>
              <a:xfrm>
                <a:off x="7896200" y="3758358"/>
                <a:ext cx="2304256" cy="919725"/>
              </a:xfrm>
              <a:prstGeom prst="roundRect">
                <a:avLst>
                  <a:gd name="adj" fmla="val 14582"/>
                </a:avLst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𝟑𝟐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𝑲</m:t>
                    </m:r>
                    <m:r>
                      <a:rPr lang="en-PH" altLang="ko-KR" sz="1600" b="1" i="1" smtClean="0">
                        <a:solidFill>
                          <a:srgbClr val="4F81BD"/>
                        </a:solidFill>
                        <a:latin typeface="Cambria Math" panose="02040503050406030204" pitchFamily="18" charset="0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PH" altLang="ko-KR" sz="1600" b="1" i="1" smtClean="0">
                        <a:solidFill>
                          <a:srgbClr val="4F81BD"/>
                        </a:solidFill>
                        <a:latin typeface="Cambria Math" panose="02040503050406030204" pitchFamily="18" charset="0"/>
                        <a:ea typeface="맑은 고딕" pitchFamily="50" charset="-127"/>
                        <a:cs typeface="Courier New" pitchFamily="49" charset="0"/>
                      </a:rPr>
                      <m:t>𝟏𝟎𝟎</m:t>
                    </m:r>
                    <m:r>
                      <a:rPr lang="en-PH" altLang="ko-KR" sz="1600" b="1" i="1" smtClean="0">
                        <a:solidFill>
                          <a:srgbClr val="4F81BD"/>
                        </a:solidFill>
                        <a:latin typeface="Cambria Math" panose="02040503050406030204" pitchFamily="18" charset="0"/>
                        <a:ea typeface="맑은 고딕" pitchFamily="50" charset="-127"/>
                        <a:cs typeface="Courier New" pitchFamily="49" charset="0"/>
                      </a:rPr>
                      <m:t>=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𝟑𝟐𝟖𝟔𝟖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the desired physical address</a:t>
                </a:r>
              </a:p>
            </p:txBody>
          </p:sp>
        </mc:Choice>
        <mc:Fallback xmlns="">
          <p:sp>
            <p:nvSpPr>
              <p:cNvPr id="134" name="모서리가 둥근 직사각형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3758358"/>
                <a:ext cx="2304256" cy="919725"/>
              </a:xfrm>
              <a:prstGeom prst="roundRect">
                <a:avLst>
                  <a:gd name="adj" fmla="val 14582"/>
                </a:avLst>
              </a:prstGeom>
              <a:blipFill>
                <a:blip r:embed="rId3"/>
                <a:stretch>
                  <a:fillRect b="-2632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B15D0A80-EE9E-4DE0-A05B-B3940C2B0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7604" y="679528"/>
            <a:ext cx="1633670" cy="414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21246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Segmentation: Address Translation Example (Cont.)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sz="1050" dirty="0"/>
          </a:p>
          <a:p>
            <a:r>
              <a:rPr lang="en-US" altLang="ko-KR" dirty="0"/>
              <a:t>Assume a reference to virtual address 4200 (in head section)</a:t>
            </a:r>
          </a:p>
          <a:p>
            <a:pPr lvl="1"/>
            <a:r>
              <a:rPr lang="en-US" altLang="ko-KR" dirty="0"/>
              <a:t>The heap section </a:t>
            </a:r>
            <a:r>
              <a:rPr lang="en-US" altLang="ko-KR" b="1" dirty="0"/>
              <a:t>starts at virtual address 4096(4KB)</a:t>
            </a:r>
            <a:r>
              <a:rPr lang="en-US" altLang="ko-KR" dirty="0"/>
              <a:t> in address space, offset=4200-4096=104</a:t>
            </a:r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403858" y="2852936"/>
            <a:ext cx="2377582" cy="570600"/>
            <a:chOff x="1117493" y="1898889"/>
            <a:chExt cx="3098061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  Base	 Size</a:t>
              </a:r>
            </a:p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34K	 2K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17493" y="2623137"/>
              <a:ext cx="3096344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7176120" y="379274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4223793" y="4510485"/>
            <a:ext cx="127038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5493428" y="4492701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493428" y="3949917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493428" y="2970510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5493428" y="5031577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49" name="직선 화살표 연결선 48"/>
          <p:cNvCxnSpPr>
            <a:stCxn id="101" idx="0"/>
          </p:cNvCxnSpPr>
          <p:nvPr/>
        </p:nvCxnSpPr>
        <p:spPr>
          <a:xfrm>
            <a:off x="6334397" y="5031578"/>
            <a:ext cx="0" cy="36360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5493427" y="2708921"/>
            <a:ext cx="754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176120" y="2708921"/>
            <a:ext cx="0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493427" y="6016075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7175365" y="6016075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4223793" y="5031578"/>
            <a:ext cx="1270389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176120" y="434426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7176120" y="4686255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모서리가 둥근 직사각형 125"/>
              <p:cNvSpPr/>
              <p:nvPr/>
            </p:nvSpPr>
            <p:spPr>
              <a:xfrm>
                <a:off x="7896200" y="4226393"/>
                <a:ext cx="2304256" cy="919725"/>
              </a:xfrm>
              <a:prstGeom prst="roundRect">
                <a:avLst>
                  <a:gd name="adj" fmla="val 14582"/>
                </a:avLst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𝟏𝟎𝟒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𝟑𝟒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𝑲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𝒐𝒓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𝟑𝟒𝟗𝟐𝟎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the desired physical address</a:t>
                </a:r>
              </a:p>
            </p:txBody>
          </p:sp>
        </mc:Choice>
        <mc:Fallback xmlns="">
          <p:sp>
            <p:nvSpPr>
              <p:cNvPr id="126" name="모서리가 둥근 직사각형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4226393"/>
                <a:ext cx="2304256" cy="919725"/>
              </a:xfrm>
              <a:prstGeom prst="roundRect">
                <a:avLst>
                  <a:gd name="adj" fmla="val 14582"/>
                </a:avLst>
              </a:prstGeom>
              <a:blipFill>
                <a:blip r:embed="rId2"/>
                <a:stretch>
                  <a:fillRect b="-2614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/>
          <p:cNvGrpSpPr/>
          <p:nvPr/>
        </p:nvGrpSpPr>
        <p:grpSpPr>
          <a:xfrm>
            <a:off x="2112620" y="3792742"/>
            <a:ext cx="2111173" cy="1718590"/>
            <a:chOff x="307604" y="3935826"/>
            <a:chExt cx="2111173" cy="1718590"/>
          </a:xfrm>
        </p:grpSpPr>
        <p:sp>
          <p:nvSpPr>
            <p:cNvPr id="28" name="TextBox 27"/>
            <p:cNvSpPr txBox="1"/>
            <p:nvPr/>
          </p:nvSpPr>
          <p:spPr>
            <a:xfrm>
              <a:off x="307604" y="5037423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81177" y="4645852"/>
              <a:ext cx="1537600" cy="5288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81176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81176" y="4093351"/>
              <a:ext cx="1537601" cy="55295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7828" y="447392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418777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881175" y="5174661"/>
              <a:ext cx="1537601" cy="335739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46" name="직선 화살표 연결선 45"/>
            <p:cNvCxnSpPr>
              <a:stCxn id="45" idx="0"/>
            </p:cNvCxnSpPr>
            <p:nvPr/>
          </p:nvCxnSpPr>
          <p:spPr>
            <a:xfrm>
              <a:off x="1649976" y="5174661"/>
              <a:ext cx="1" cy="2294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2558946" y="5553344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64754" y="6102081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10816" y="4550932"/>
            <a:ext cx="496258" cy="246221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4200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51230" y="4550932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76120" y="487768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모서리가 둥근 직사각형 68"/>
              <p:cNvSpPr/>
              <p:nvPr/>
            </p:nvSpPr>
            <p:spPr>
              <a:xfrm>
                <a:off x="2528758" y="980728"/>
                <a:ext cx="7357533" cy="561482"/>
              </a:xfrm>
              <a:prstGeom prst="roundRect">
                <a:avLst>
                  <a:gd name="adj" fmla="val 14582"/>
                </a:avLst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𝑽𝒊𝒓𝒕𝒖𝒂𝒍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𝒂𝒅𝒅𝒓𝒆𝒔𝒔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𝒃𝒂𝒔𝒆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not the correct physical address.</a:t>
                </a:r>
              </a:p>
            </p:txBody>
          </p:sp>
        </mc:Choice>
        <mc:Fallback xmlns="">
          <p:sp>
            <p:nvSpPr>
              <p:cNvPr id="69" name="모서리가 둥근 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58" y="980728"/>
                <a:ext cx="7357533" cy="561482"/>
              </a:xfrm>
              <a:prstGeom prst="roundRect">
                <a:avLst>
                  <a:gd name="adj" fmla="val 14582"/>
                </a:avLst>
              </a:prstGeom>
              <a:blipFill>
                <a:blip r:embed="rId3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95970AB-8EEF-492C-B648-8F2D58A1B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7612" y="708820"/>
            <a:ext cx="1633670" cy="414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5431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128</TotalTime>
  <Words>1260</Words>
  <Application>Microsoft Office PowerPoint</Application>
  <PresentationFormat>Widescreen</PresentationFormat>
  <Paragraphs>284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굴림</vt:lpstr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Inefficiency of the Base and Bounds Registers Approach</vt:lpstr>
      <vt:lpstr>Segmentation: Generalized Base and Bounds</vt:lpstr>
      <vt:lpstr>Placing Segments In Physical Memory</vt:lpstr>
      <vt:lpstr>Segmentation: Address Translation Example</vt:lpstr>
      <vt:lpstr>Segmentation: Address Translation Example (Cont.)</vt:lpstr>
      <vt:lpstr>Segmentation Fault or Segmentation Violation</vt:lpstr>
      <vt:lpstr>Referring to a Segment(Cont.)</vt:lpstr>
      <vt:lpstr>Referring to a Segment(Cont.)</vt:lpstr>
      <vt:lpstr>Referring to Stack Segment</vt:lpstr>
      <vt:lpstr>Referring to Stack Segment(Cont.)</vt:lpstr>
      <vt:lpstr>Support for Sharing</vt:lpstr>
      <vt:lpstr>Fine-Grained and Coarse-Grained Segmentation</vt:lpstr>
      <vt:lpstr>OS Support for Segmentation</vt:lpstr>
      <vt:lpstr>OS Support for Segmentation: Managing Fragmentation</vt:lpstr>
      <vt:lpstr>Memory Compaction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49</cp:revision>
  <cp:lastPrinted>2015-03-03T01:48:46Z</cp:lastPrinted>
  <dcterms:created xsi:type="dcterms:W3CDTF">2021-07-20T07:32:40Z</dcterms:created>
  <dcterms:modified xsi:type="dcterms:W3CDTF">2021-10-17T06:18:07Z</dcterms:modified>
</cp:coreProperties>
</file>