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8"/>
  </p:notesMasterIdLst>
  <p:sldIdLst>
    <p:sldId id="298" r:id="rId2"/>
    <p:sldId id="297" r:id="rId3"/>
    <p:sldId id="296" r:id="rId4"/>
    <p:sldId id="270" r:id="rId5"/>
    <p:sldId id="271" r:id="rId6"/>
    <p:sldId id="272" r:id="rId7"/>
    <p:sldId id="273" r:id="rId8"/>
    <p:sldId id="274" r:id="rId9"/>
    <p:sldId id="275" r:id="rId10"/>
    <p:sldId id="299" r:id="rId11"/>
    <p:sldId id="276" r:id="rId12"/>
    <p:sldId id="277" r:id="rId13"/>
    <p:sldId id="278" r:id="rId14"/>
    <p:sldId id="279" r:id="rId15"/>
    <p:sldId id="300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301" r:id="rId33"/>
    <p:sldId id="302" r:id="rId34"/>
    <p:sldId id="303" r:id="rId35"/>
    <p:sldId id="304" r:id="rId36"/>
    <p:sldId id="305" r:id="rId3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79201" autoAdjust="0"/>
  </p:normalViewPr>
  <p:slideViewPr>
    <p:cSldViewPr>
      <p:cViewPr varScale="1">
        <p:scale>
          <a:sx n="90" d="100"/>
          <a:sy n="90" d="100"/>
        </p:scale>
        <p:origin x="13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60" d="100"/>
          <a:sy n="60" d="100"/>
        </p:scale>
        <p:origin x="3274" y="43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89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3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sz="14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6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6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View </a:t>
            </a:r>
            <a:r>
              <a:rPr lang="en-US" dirty="0" err="1"/>
              <a:t>syscall</a:t>
            </a:r>
            <a:r>
              <a:rPr lang="en-US" dirty="0"/>
              <a:t> list: man 2 </a:t>
            </a:r>
            <a:r>
              <a:rPr lang="en-US" dirty="0" err="1"/>
              <a:t>syscalls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 code using </a:t>
            </a:r>
            <a:r>
              <a:rPr lang="en-US" dirty="0" err="1"/>
              <a:t>strace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Interfaces in CMSC 22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1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52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should be a way to start and stop programs as you’ve observed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8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5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jchermocilla@up.edu.ph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https://jachermocilla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3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4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A2DB9E-A03D-4B7A-A6E6-1EFD68035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2543686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system can have a single processor (CPU)..</a:t>
            </a:r>
          </a:p>
          <a:p>
            <a:r>
              <a:rPr lang="en-US" altLang="ko-KR" dirty="0"/>
              <a:t>But can have a very large number of virtual CPUs.</a:t>
            </a:r>
          </a:p>
          <a:p>
            <a:pPr lvl="1"/>
            <a:r>
              <a:rPr lang="en-US" altLang="ko-KR" dirty="0"/>
              <a:t>Turning a single CPU into a </a:t>
            </a:r>
            <a:r>
              <a:rPr lang="en-US" altLang="ko-KR" u="sng" dirty="0"/>
              <a:t>seemingly infinite number</a:t>
            </a:r>
            <a:r>
              <a:rPr lang="en-US" altLang="ko-KR" dirty="0"/>
              <a:t> of CPUs.</a:t>
            </a:r>
          </a:p>
          <a:p>
            <a:pPr lvl="1"/>
            <a:r>
              <a:rPr lang="en-US" altLang="ko-KR" dirty="0"/>
              <a:t>Allowing many programs to </a:t>
            </a:r>
            <a:r>
              <a:rPr lang="en-US" altLang="ko-KR" u="sng" dirty="0"/>
              <a:t>seemingly run at once</a:t>
            </a:r>
            <a:r>
              <a:rPr lang="en-US" altLang="ko-KR" dirty="0"/>
              <a:t>       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Virtualizing the CPU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2490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945015"/>
            <a:ext cx="7992888" cy="4616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time.h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#include 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common.h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"usage: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&lt;string&gt;\n");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	Spin(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Repeatedly checks the time and 					returns once it has run for a second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("%s\n",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6104" y="5589241"/>
            <a:ext cx="470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Example(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cpu.c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Code That Loops and Prints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71064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Execution result 1.</a:t>
            </a:r>
            <a:endParaRPr lang="ko-KR" altLang="en-US" dirty="0"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1704" y="1484784"/>
            <a:ext cx="5256584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gcc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-o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cpu.c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-Wall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"A"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ˆC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664" y="3284985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forever;  Only by pressing “Control-c” can we halt the program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43697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Execution result 2.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0874" y="1484784"/>
            <a:ext cx="6264696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./cpu A &amp; ; ./cpu B &amp; ; ./cpu C &amp; ; ./cpu D &amp;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 7353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 7354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[3] 7355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[4] 7356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39616" y="5589240"/>
            <a:ext cx="6840760" cy="79208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 though we have only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processor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all four of programs seem to be running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 the same time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04090629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BB3E9E-A636-4C7F-9BD5-82CD5E9D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Mechanisms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423E0-6CE5-4B98-B6CE-CC82E4E27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resource manager, an OS needs to implement mechanisms and enforce policies</a:t>
            </a:r>
          </a:p>
          <a:p>
            <a:r>
              <a:rPr lang="en-US" b="1" dirty="0"/>
              <a:t>Mechanism</a:t>
            </a:r>
          </a:p>
          <a:p>
            <a:pPr lvl="1"/>
            <a:r>
              <a:rPr lang="en-US" dirty="0"/>
              <a:t>Example: How do we allow multiple programs to run at once given that we only have a single processor?</a:t>
            </a:r>
          </a:p>
          <a:p>
            <a:pPr lvl="2"/>
            <a:r>
              <a:rPr lang="en-US" dirty="0"/>
              <a:t>timer</a:t>
            </a:r>
          </a:p>
          <a:p>
            <a:r>
              <a:rPr lang="en-US" b="1" dirty="0"/>
              <a:t>Policy</a:t>
            </a:r>
          </a:p>
          <a:p>
            <a:pPr lvl="1"/>
            <a:r>
              <a:rPr lang="en-US" dirty="0"/>
              <a:t>Example: Which program should run first? Which should run next?</a:t>
            </a:r>
          </a:p>
          <a:p>
            <a:pPr lvl="2"/>
            <a:r>
              <a:rPr lang="en-US" dirty="0"/>
              <a:t>round-robin, shortest job first</a:t>
            </a:r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5133010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dirty="0"/>
              <a:t>physical memory</a:t>
            </a:r>
            <a:r>
              <a:rPr lang="en-US" altLang="ko-KR" dirty="0"/>
              <a:t> is </a:t>
            </a:r>
            <a:r>
              <a:rPr lang="en-US" altLang="ko-KR" i="1" u="sng" dirty="0"/>
              <a:t>an array of bytes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Each location(slot) has an address</a:t>
            </a:r>
          </a:p>
          <a:p>
            <a:r>
              <a:rPr lang="en-US" altLang="ko-KR" dirty="0"/>
              <a:t>A program keeps all of its data structures in memory which is accessed through various instructions</a:t>
            </a:r>
          </a:p>
          <a:p>
            <a:pPr lvl="1"/>
            <a:r>
              <a:rPr lang="en-US" altLang="ko-KR" b="1" dirty="0"/>
              <a:t>Read</a:t>
            </a:r>
            <a:r>
              <a:rPr lang="en-US" altLang="ko-KR" dirty="0"/>
              <a:t> </a:t>
            </a:r>
            <a:r>
              <a:rPr lang="en-US" altLang="ko-KR" b="1" dirty="0"/>
              <a:t>memory </a:t>
            </a:r>
            <a:r>
              <a:rPr lang="en-US" altLang="ko-KR" dirty="0"/>
              <a:t>(load instruction):</a:t>
            </a:r>
          </a:p>
          <a:p>
            <a:pPr lvl="2"/>
            <a:r>
              <a:rPr lang="en-US" altLang="ko-KR" dirty="0"/>
              <a:t>Specify an </a:t>
            </a:r>
            <a:r>
              <a:rPr lang="en-US" altLang="ko-KR" u="sng" dirty="0"/>
              <a:t>address</a:t>
            </a:r>
            <a:r>
              <a:rPr lang="en-US" altLang="ko-KR" dirty="0"/>
              <a:t> to be able to access the data</a:t>
            </a:r>
          </a:p>
          <a:p>
            <a:pPr lvl="1"/>
            <a:r>
              <a:rPr lang="en-US" altLang="ko-KR" b="1" dirty="0"/>
              <a:t>Write</a:t>
            </a:r>
            <a:r>
              <a:rPr lang="en-US" altLang="ko-KR" dirty="0"/>
              <a:t> </a:t>
            </a:r>
            <a:r>
              <a:rPr lang="en-US" altLang="ko-KR" b="1" dirty="0"/>
              <a:t>memory </a:t>
            </a:r>
            <a:r>
              <a:rPr lang="en-US" altLang="ko-KR" dirty="0"/>
              <a:t>(store instruction):</a:t>
            </a:r>
          </a:p>
          <a:p>
            <a:pPr lvl="2"/>
            <a:r>
              <a:rPr lang="en-US" altLang="ko-KR" dirty="0"/>
              <a:t>Specify the data to be written to the given address</a:t>
            </a:r>
          </a:p>
          <a:p>
            <a:r>
              <a:rPr lang="en-US" altLang="ko-KR" dirty="0"/>
              <a:t>Important: Instruction/code that manipulate data structures are also in memory!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50777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program that Accesses Memory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mem.c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03512" y="1477228"/>
            <a:ext cx="8640960" cy="48320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#include 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common.h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a1: allocate some 							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assert(p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("(%d) address of p: %08x\n",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 (unsigned) p);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a2: print out the 							address of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memmory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*p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a3: put zero into the first slot of the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Spin(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	*p = *p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("(%d) p: 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 *p);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17875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output of the program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mem.c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>
                <a:cs typeface="Courier New" pitchFamily="49" charset="0"/>
              </a:rPr>
              <a:t>The newly allocated memory is at address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0x200000</a:t>
            </a:r>
            <a:r>
              <a:rPr lang="en-US" altLang="ko-KR" dirty="0">
                <a:cs typeface="Courier New" pitchFamily="49" charset="0"/>
              </a:rPr>
              <a:t>.</a:t>
            </a:r>
          </a:p>
          <a:p>
            <a:pPr lvl="1"/>
            <a:r>
              <a:rPr lang="en-US" altLang="ko-KR" dirty="0">
                <a:cs typeface="Courier New" pitchFamily="49" charset="0"/>
              </a:rPr>
              <a:t>It updates the value and prints out the result.</a:t>
            </a:r>
          </a:p>
          <a:p>
            <a:r>
              <a:rPr lang="en-US" altLang="ko-KR" dirty="0">
                <a:cs typeface="Courier New" pitchFamily="49" charset="0"/>
              </a:rPr>
              <a:t>Note: Disable Address Space Layout Randomization(ASLR) first before running. </a:t>
            </a:r>
          </a:p>
          <a:p>
            <a:pPr lvl="1"/>
            <a:r>
              <a:rPr lang="en-US" altLang="ko-KR" dirty="0">
                <a:cs typeface="Courier New" pitchFamily="49" charset="0"/>
              </a:rPr>
              <a:t>In </a:t>
            </a:r>
            <a:r>
              <a:rPr lang="en-US" altLang="ko-KR" dirty="0" err="1">
                <a:cs typeface="Courier New" pitchFamily="49" charset="0"/>
              </a:rPr>
              <a:t>linux</a:t>
            </a:r>
            <a:r>
              <a:rPr lang="en-US" altLang="ko-KR" dirty="0">
                <a:cs typeface="Courier New" pitchFamily="49" charset="0"/>
              </a:rPr>
              <a:t>:</a:t>
            </a: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#echo 0 &gt; /proc/sys/kernel/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randomize_va_space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1664" y="1484784"/>
            <a:ext cx="5832648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./mem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memory address of p: 0x200000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ˆC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49509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cs typeface="Courier New" pitchFamily="49" charset="0"/>
              </a:rPr>
              <a:t>Running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mem.c</a:t>
            </a:r>
            <a:r>
              <a:rPr lang="en-US" altLang="ko-KR" dirty="0">
                <a:cs typeface="Courier New" pitchFamily="49" charset="0"/>
              </a:rPr>
              <a:t> multiple times</a:t>
            </a: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pPr lvl="1"/>
            <a:r>
              <a:rPr lang="en-US" altLang="ko-KR" dirty="0">
                <a:cs typeface="Courier New" pitchFamily="49" charset="0"/>
              </a:rPr>
              <a:t>It is as if each running program has its </a:t>
            </a:r>
            <a:r>
              <a:rPr lang="en-US" altLang="ko-KR" b="1" dirty="0">
                <a:cs typeface="Courier New" pitchFamily="49" charset="0"/>
              </a:rPr>
              <a:t>own private memory</a:t>
            </a:r>
            <a:r>
              <a:rPr lang="en-US" altLang="ko-KR" dirty="0">
                <a:cs typeface="Courier New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Each running program has allocated memory at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altLang="ko-KR" u="sng" dirty="0">
                <a:cs typeface="Courier New" pitchFamily="49" charset="0"/>
              </a:rPr>
              <a:t>the same address</a:t>
            </a:r>
            <a:r>
              <a:rPr lang="en-US" altLang="ko-KR" dirty="0">
                <a:cs typeface="Courier New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Each seems to be updating the value at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0x200000 </a:t>
            </a:r>
            <a:r>
              <a:rPr lang="en-US" altLang="ko-KR" dirty="0">
                <a:cs typeface="Courier New" pitchFamily="49" charset="0"/>
              </a:rPr>
              <a:t>independently.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71664" y="1628800"/>
            <a:ext cx="5832648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&amp;; ./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 24113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 24114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memory address of p: 0x200000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(24114) memory address of p: 0x200000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p: 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(24114) p: 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(24114) p: 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p: 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p: 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(24114) p: 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06793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process accesses its own private </a:t>
            </a:r>
            <a:r>
              <a:rPr lang="en-US" altLang="ko-KR" b="1" dirty="0"/>
              <a:t>virtual address space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maps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(virtual) address space </a:t>
            </a:r>
            <a:r>
              <a:rPr lang="en-US" altLang="ko-KR" dirty="0"/>
              <a:t>onto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 memory reference within one running program </a:t>
            </a:r>
            <a:r>
              <a:rPr lang="en-US" altLang="ko-KR" u="sng" dirty="0"/>
              <a:t>does not affect</a:t>
            </a:r>
            <a:r>
              <a:rPr lang="en-US" altLang="ko-KR" dirty="0"/>
              <a:t> the address space of other processes.</a:t>
            </a:r>
          </a:p>
          <a:p>
            <a:pPr lvl="1"/>
            <a:r>
              <a:rPr lang="en-US" altLang="ko-KR" dirty="0"/>
              <a:t>As far as a running program is concerned, it has physical memory all to itself!</a:t>
            </a:r>
          </a:p>
          <a:p>
            <a:pPr lvl="1"/>
            <a:r>
              <a:rPr lang="en-US" altLang="ko-KR" dirty="0"/>
              <a:t>Physical memory is a </a:t>
            </a:r>
            <a:r>
              <a:rPr lang="en-US" altLang="ko-KR" u="sng" dirty="0"/>
              <a:t>shared resource</a:t>
            </a:r>
            <a:r>
              <a:rPr lang="en-US" altLang="ko-KR" dirty="0"/>
              <a:t>, managed by the OS.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91734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brought about by Concurrency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is juggling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many things at once</a:t>
            </a:r>
            <a:r>
              <a:rPr lang="en-US" altLang="ko-KR" dirty="0"/>
              <a:t>, first running one process, then another, and so forth.</a:t>
            </a:r>
          </a:p>
          <a:p>
            <a:pPr lvl="1"/>
            <a:r>
              <a:rPr lang="en-US" altLang="ko-KR" dirty="0"/>
              <a:t>Will this lead to data inconsistencies and incorrect operation? It surely will!</a:t>
            </a:r>
          </a:p>
          <a:p>
            <a:endParaRPr lang="en-US" altLang="ko-KR" dirty="0"/>
          </a:p>
          <a:p>
            <a:r>
              <a:rPr lang="en-US" altLang="ko-KR" dirty="0"/>
              <a:t>Also, modern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multi-threaded programs</a:t>
            </a:r>
            <a:r>
              <a:rPr lang="en-US" altLang="ko-KR" dirty="0"/>
              <a:t> also exhibit the concurrency problem.</a:t>
            </a:r>
          </a:p>
          <a:p>
            <a:pPr lvl="1"/>
            <a:r>
              <a:rPr lang="en-US" altLang="ko-KR" dirty="0"/>
              <a:t>Such as client-server applications, banking and finance applications, games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46906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Multi-threaded Program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thread.c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63552" y="1484784"/>
            <a:ext cx="7992888" cy="48320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common.h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volatile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loops;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*worker(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counter++;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"usage: threads &lt;value&gt;\n");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		}</a:t>
            </a:r>
          </a:p>
        </p:txBody>
      </p:sp>
    </p:spTree>
    <p:extLst>
      <p:ext uri="{BB962C8B-B14F-4D97-AF65-F5344CB8AC3E}">
        <p14:creationId xmlns:p14="http://schemas.microsoft.com/office/powerpoint/2010/main" val="228182701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Multi-threaded Program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thread.c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63552" y="1628801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common.h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volatile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loops;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*worker(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counter++;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14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pPr marL="342900" indent="-342900">
              <a:buAutoNum type="arabicPlain" startAt="14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8070263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4725144"/>
            <a:ext cx="8786812" cy="2664296"/>
          </a:xfrm>
        </p:spPr>
        <p:txBody>
          <a:bodyPr/>
          <a:lstStyle/>
          <a:p>
            <a:pPr lvl="1"/>
            <a:r>
              <a:rPr lang="en-US" altLang="ko-KR" dirty="0"/>
              <a:t>The main program creates </a:t>
            </a:r>
            <a:r>
              <a:rPr lang="en-US" altLang="ko-KR" b="1" dirty="0"/>
              <a:t>two threads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u="sng" dirty="0"/>
              <a:t>Thread</a:t>
            </a:r>
            <a:r>
              <a:rPr lang="en-US" altLang="ko-KR" dirty="0"/>
              <a:t>: a function running within the same memory/address space. Each thread start running in a routine called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worker()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worker()</a:t>
            </a:r>
            <a:r>
              <a:rPr lang="en-US" altLang="ko-KR" dirty="0"/>
              <a:t>: increments a counter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291" y="836712"/>
            <a:ext cx="7704856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"usage: threads &lt;value&gt;\n");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	loops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p1, p2;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("Initial value : %d\n", counter);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(&amp;p1,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worker,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(&amp;p2,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worker,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(p1,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(p2,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("Final value : %d\n", counter);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52999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 </a:t>
            </a:r>
            <a:r>
              <a:rPr lang="en-US" altLang="ko-KR" dirty="0"/>
              <a:t>determines how many times each of the two workers will </a:t>
            </a:r>
            <a:r>
              <a:rPr lang="en-US" altLang="ko-KR" b="1" dirty="0"/>
              <a:t>increment the shared counter </a:t>
            </a:r>
            <a:r>
              <a:rPr lang="en-US" altLang="ko-KR" dirty="0"/>
              <a:t>in a loop.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</a:t>
            </a:r>
            <a:r>
              <a:rPr lang="en-US" altLang="ko-KR" dirty="0">
                <a:cs typeface="Courier New" pitchFamily="49" charset="0"/>
              </a:rPr>
              <a:t>:</a:t>
            </a:r>
            <a:r>
              <a:rPr lang="en-US" altLang="ko-KR" dirty="0"/>
              <a:t> 1000.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</a:t>
            </a:r>
            <a:r>
              <a:rPr lang="en-US" altLang="ko-KR" dirty="0">
                <a:cs typeface="Courier New" pitchFamily="49" charset="0"/>
              </a:rPr>
              <a:t>:</a:t>
            </a:r>
            <a:r>
              <a:rPr lang="en-US" altLang="ko-KR" dirty="0"/>
              <a:t> 100000.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9576" y="2060848"/>
            <a:ext cx="7488832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gcc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-o thread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thread.c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-Wall -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2000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79576" y="4276254"/>
            <a:ext cx="7488832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143012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huh??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137298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what the??</a:t>
            </a:r>
            <a:endParaRPr lang="ko-KR" altLang="en-US" sz="1400" dirty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59946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is this happening?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Increment a shared counter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counter++</a:t>
            </a:r>
            <a:r>
              <a:rPr lang="en-US" altLang="ko-KR" dirty="0"/>
              <a:t>) </a:t>
            </a:r>
            <a:r>
              <a:rPr lang="en-US" altLang="ko-KR" dirty="0">
                <a:sym typeface="Wingdings" pitchFamily="2" charset="2"/>
              </a:rPr>
              <a:t> takes three instructions.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Load the value of the counter from memory into register.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Increment 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Store it back into memory</a:t>
            </a:r>
          </a:p>
          <a:p>
            <a:r>
              <a:rPr lang="en-US" altLang="ko-KR" dirty="0">
                <a:sym typeface="Wingdings" pitchFamily="2" charset="2"/>
              </a:rPr>
              <a:t>These three instructions do not execute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atomically</a:t>
            </a:r>
            <a:r>
              <a:rPr lang="en-US" altLang="ko-KR" dirty="0">
                <a:sym typeface="Wingdings" pitchFamily="2" charset="2"/>
              </a:rPr>
              <a:t>(all at once)  </a:t>
            </a:r>
            <a:r>
              <a:rPr lang="en-US" altLang="ko-KR" b="1" dirty="0">
                <a:sym typeface="Wingdings" pitchFamily="2" charset="2"/>
              </a:rPr>
              <a:t>concurrency </a:t>
            </a:r>
            <a:r>
              <a:rPr lang="en-US" altLang="ko-KR" dirty="0">
                <a:sym typeface="Wingdings" pitchFamily="2" charset="2"/>
              </a:rPr>
              <a:t>problem occurs.</a:t>
            </a:r>
          </a:p>
          <a:p>
            <a:r>
              <a:rPr lang="en-US" altLang="ko-KR" dirty="0">
                <a:sym typeface="Wingdings" pitchFamily="2" charset="2"/>
              </a:rPr>
              <a:t>Important: The threads here are in the same program’s address space, thus sharing access to the same data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counter</a:t>
            </a:r>
            <a:r>
              <a:rPr lang="en-US" altLang="ko-KR" dirty="0">
                <a:sym typeface="Wingdings" pitchFamily="2" charset="2"/>
              </a:rPr>
              <a:t>). This is different from the previous discussion on virtualizing memory.</a:t>
            </a:r>
            <a:endParaRPr lang="ko-KR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B4A0F7-EF20-41E4-8089-1B6E4152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4653136"/>
            <a:ext cx="6324600" cy="3048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F53626CA-15C4-4291-919F-FE13735C2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0" b="26561"/>
          <a:stretch/>
        </p:blipFill>
        <p:spPr>
          <a:xfrm>
            <a:off x="6143625" y="1484784"/>
            <a:ext cx="5657850" cy="1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05329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Devices such as DRAM store values in a </a:t>
            </a:r>
            <a:r>
              <a:rPr lang="en-US" altLang="ko-KR" u="sng" dirty="0"/>
              <a:t>volatile </a:t>
            </a:r>
            <a:r>
              <a:rPr lang="en-US" altLang="ko-KR" dirty="0"/>
              <a:t>manner – lost when power is removed </a:t>
            </a:r>
          </a:p>
          <a:p>
            <a:r>
              <a:rPr lang="en-US" altLang="ko-KR" i="1" dirty="0"/>
              <a:t>Hardware</a:t>
            </a:r>
            <a:r>
              <a:rPr lang="en-US" altLang="ko-KR" dirty="0"/>
              <a:t> and </a:t>
            </a:r>
            <a:r>
              <a:rPr lang="en-US" altLang="ko-KR" i="1" dirty="0"/>
              <a:t>software</a:t>
            </a:r>
            <a:r>
              <a:rPr lang="en-US" altLang="ko-KR" dirty="0"/>
              <a:t> are both needed to store data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persistently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Hardware</a:t>
            </a:r>
            <a:r>
              <a:rPr lang="en-US" altLang="ko-KR" dirty="0"/>
              <a:t>: I/O device such as a hard drive(HDD), solid-state drives(SSDs)</a:t>
            </a:r>
          </a:p>
          <a:p>
            <a:pPr lvl="1"/>
            <a:r>
              <a:rPr lang="en-US" altLang="ko-KR" b="1" dirty="0"/>
              <a:t>Software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u="sng" dirty="0"/>
              <a:t>File system</a:t>
            </a:r>
            <a:r>
              <a:rPr lang="en-US" altLang="ko-KR" dirty="0"/>
              <a:t> manages the disk.</a:t>
            </a:r>
          </a:p>
          <a:p>
            <a:pPr lvl="2"/>
            <a:r>
              <a:rPr lang="en-US" altLang="ko-KR" dirty="0"/>
              <a:t>File system is responsible for </a:t>
            </a:r>
            <a:r>
              <a:rPr lang="en-US" altLang="ko-KR" u="sng" dirty="0"/>
              <a:t>storing any files</a:t>
            </a:r>
            <a:r>
              <a:rPr lang="en-US" altLang="ko-KR" dirty="0"/>
              <a:t> the user creates.</a:t>
            </a:r>
          </a:p>
          <a:p>
            <a:r>
              <a:rPr lang="en-US" altLang="ko-KR" dirty="0"/>
              <a:t>The OS does not create a private, virtualized disk for each program/application</a:t>
            </a:r>
          </a:p>
          <a:p>
            <a:pPr lvl="1"/>
            <a:r>
              <a:rPr lang="en-US" altLang="ko-KR" dirty="0"/>
              <a:t>Assumes that files will be shared across programs or users</a:t>
            </a:r>
          </a:p>
          <a:p>
            <a:pPr lvl="1"/>
            <a:r>
              <a:rPr lang="en-US" altLang="ko-KR" dirty="0"/>
              <a:t>Example: Your C source code is used by the text editor and the compiler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962694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file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(/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/file</a:t>
            </a:r>
            <a:r>
              <a:rPr lang="en-US" altLang="ko-KR" dirty="0"/>
              <a:t>) that contains the string “hello world”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495600" y="1402318"/>
            <a:ext cx="7272808" cy="3754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types.h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open("/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/file", O_WRONLY | O_CREAT               			     | O_TRUNC, S_IRWXU);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assert(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&gt;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write(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"hello world\n",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assert(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close(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2740" y="5220490"/>
            <a:ext cx="729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open()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write()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close()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system calls are routed to the part of OS called the file system, which handles the requests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786614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OS does in order to write to disk?</a:t>
            </a:r>
          </a:p>
          <a:p>
            <a:pPr lvl="1"/>
            <a:r>
              <a:rPr lang="en-US" altLang="ko-KR" dirty="0"/>
              <a:t>Figure out </a:t>
            </a:r>
            <a:r>
              <a:rPr lang="en-US" altLang="ko-KR" b="1" dirty="0"/>
              <a:t>where </a:t>
            </a:r>
            <a:r>
              <a:rPr lang="en-US" altLang="ko-KR" dirty="0"/>
              <a:t>on disk this new data will reside</a:t>
            </a:r>
          </a:p>
          <a:p>
            <a:pPr lvl="1"/>
            <a:r>
              <a:rPr lang="en-US" altLang="ko-KR" b="1" dirty="0"/>
              <a:t>Issue I/O </a:t>
            </a:r>
            <a:r>
              <a:rPr lang="en-US" altLang="ko-KR" dirty="0"/>
              <a:t>requests to the underlying storage device (via a </a:t>
            </a:r>
            <a:r>
              <a:rPr lang="en-US" altLang="ko-KR" u="sng" dirty="0"/>
              <a:t>device driver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File system handles system crashes during write</a:t>
            </a:r>
          </a:p>
          <a:p>
            <a:pPr lvl="1"/>
            <a:r>
              <a:rPr lang="en-US" altLang="ko-KR" b="1" dirty="0"/>
              <a:t>Journaling</a:t>
            </a:r>
            <a:r>
              <a:rPr lang="en-US" altLang="ko-KR" dirty="0"/>
              <a:t> or </a:t>
            </a:r>
            <a:r>
              <a:rPr lang="en-US" altLang="ko-KR" b="1" dirty="0"/>
              <a:t>copy-on-write</a:t>
            </a:r>
          </a:p>
          <a:p>
            <a:pPr lvl="1"/>
            <a:r>
              <a:rPr lang="en-US" altLang="ko-KR" dirty="0"/>
              <a:t>Carefully </a:t>
            </a:r>
            <a:r>
              <a:rPr lang="en-US" altLang="ko-KR" u="sng" dirty="0"/>
              <a:t>ordering</a:t>
            </a:r>
            <a:r>
              <a:rPr lang="en-US" altLang="ko-KR" dirty="0"/>
              <a:t> writes to disk to get back to a usable state after failed writes – during brownouts!</a:t>
            </a:r>
          </a:p>
          <a:p>
            <a:r>
              <a:rPr lang="en-US" altLang="ko-KR" dirty="0"/>
              <a:t>Efficiency is also important</a:t>
            </a:r>
          </a:p>
          <a:p>
            <a:pPr lvl="1"/>
            <a:r>
              <a:rPr lang="en-US" altLang="ko-KR" dirty="0"/>
              <a:t>I/O is slower than main memory access</a:t>
            </a:r>
          </a:p>
          <a:p>
            <a:pPr lvl="1"/>
            <a:r>
              <a:rPr lang="en-US" altLang="ko-KR" dirty="0"/>
              <a:t>Employs different data structures (lists, B-trees)</a:t>
            </a:r>
          </a:p>
        </p:txBody>
      </p:sp>
    </p:spTree>
    <p:extLst>
      <p:ext uri="{BB962C8B-B14F-4D97-AF65-F5344CB8AC3E}">
        <p14:creationId xmlns:p14="http://schemas.microsoft.com/office/powerpoint/2010/main" val="143476680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1944042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up some </a:t>
            </a:r>
            <a:r>
              <a:rPr lang="en-US" altLang="ko-KR" b="1" dirty="0"/>
              <a:t>abstractions</a:t>
            </a:r>
          </a:p>
          <a:p>
            <a:pPr lvl="1"/>
            <a:r>
              <a:rPr lang="en-US" altLang="ko-KR" dirty="0"/>
              <a:t>To make the system convenient and easy to use.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Provide </a:t>
            </a:r>
            <a:r>
              <a:rPr lang="en-US" altLang="ko-KR" b="1" dirty="0"/>
              <a:t>high</a:t>
            </a:r>
            <a:r>
              <a:rPr lang="en-US" altLang="ko-KR" dirty="0"/>
              <a:t> </a:t>
            </a:r>
            <a:r>
              <a:rPr lang="en-US" altLang="ko-KR" b="1" dirty="0"/>
              <a:t>performance</a:t>
            </a:r>
          </a:p>
          <a:p>
            <a:pPr lvl="1"/>
            <a:r>
              <a:rPr lang="en-US" altLang="ko-KR" dirty="0"/>
              <a:t>Minimize the overhead of the OS.</a:t>
            </a:r>
          </a:p>
          <a:p>
            <a:pPr lvl="1"/>
            <a:r>
              <a:rPr lang="en-US" altLang="ko-KR" dirty="0"/>
              <a:t>OS must strive to provide virtualization </a:t>
            </a:r>
            <a:r>
              <a:rPr lang="en-US" altLang="ko-KR" u="sng" dirty="0"/>
              <a:t>without excessive overhead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Overhead sources: Extra time and extra space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Protection </a:t>
            </a:r>
            <a:r>
              <a:rPr lang="en-US" altLang="ko-KR" dirty="0"/>
              <a:t>between applications and OS</a:t>
            </a:r>
          </a:p>
          <a:p>
            <a:pPr lvl="1"/>
            <a:r>
              <a:rPr lang="en-US" altLang="ko-KR" u="sng" dirty="0"/>
              <a:t>Isolation</a:t>
            </a:r>
            <a:r>
              <a:rPr lang="en-US" altLang="ko-KR" dirty="0"/>
              <a:t>: Bad behavior of one does not harm other and the OS itself.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483503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Goals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 degree of </a:t>
            </a:r>
            <a:r>
              <a:rPr lang="en-US" altLang="ko-KR" b="1" dirty="0"/>
              <a:t>reliability</a:t>
            </a:r>
          </a:p>
          <a:p>
            <a:pPr lvl="1"/>
            <a:r>
              <a:rPr lang="en-US" altLang="ko-KR" dirty="0"/>
              <a:t>The OS must also run non-stop.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Other issues</a:t>
            </a:r>
          </a:p>
          <a:p>
            <a:pPr lvl="1"/>
            <a:r>
              <a:rPr lang="en-US" altLang="ko-KR" b="1" dirty="0"/>
              <a:t>Energy-efficiency</a:t>
            </a:r>
          </a:p>
          <a:p>
            <a:pPr lvl="1"/>
            <a:r>
              <a:rPr lang="en-US" altLang="ko-KR" b="1" dirty="0"/>
              <a:t>Security</a:t>
            </a:r>
          </a:p>
          <a:p>
            <a:pPr lvl="1"/>
            <a:r>
              <a:rPr lang="en-US" altLang="ko-KR" b="1" dirty="0"/>
              <a:t>Mobility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690875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32286-779A-4CB8-9A0E-096A66AD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09581175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991BEF-5E2B-412D-BC8E-11D6EBA7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Operating Systems: Just Libraries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78308-492D-42DD-8388-CEB8E813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library of commonly used functions (ex. Low-level I/O)</a:t>
            </a:r>
          </a:p>
          <a:p>
            <a:r>
              <a:rPr lang="en-US" dirty="0"/>
              <a:t>Old mainframes run one program at a time controlled by a human operator</a:t>
            </a:r>
          </a:p>
          <a:p>
            <a:r>
              <a:rPr lang="en-US" b="1" dirty="0"/>
              <a:t>batch processing</a:t>
            </a:r>
            <a:r>
              <a:rPr lang="en-US" dirty="0"/>
              <a:t> – jobs run by “batch”</a:t>
            </a:r>
          </a:p>
          <a:p>
            <a:r>
              <a:rPr lang="en-US" dirty="0"/>
              <a:t>Non-interactive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3756450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576997-8E8A-447F-B115-82B35DC5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Libraries: Protection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DB2C-77EF-4A04-AFC9-6F1C3A78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Realized that code run on behalf of the OS is “special”</a:t>
            </a:r>
          </a:p>
          <a:p>
            <a:r>
              <a:rPr lang="en-US" dirty="0"/>
              <a:t>OS code can be treated differently than application code</a:t>
            </a:r>
          </a:p>
          <a:p>
            <a:pPr lvl="1"/>
            <a:r>
              <a:rPr lang="en-US" dirty="0"/>
              <a:t>More privileged </a:t>
            </a:r>
          </a:p>
          <a:p>
            <a:r>
              <a:rPr lang="en-US" b="1" dirty="0"/>
              <a:t>Systems call</a:t>
            </a:r>
            <a:r>
              <a:rPr lang="en-US" dirty="0"/>
              <a:t> was invented/introduced by the Atlas Computing System</a:t>
            </a:r>
          </a:p>
          <a:p>
            <a:pPr lvl="1"/>
            <a:r>
              <a:rPr lang="en-US" dirty="0"/>
              <a:t>Added special pair of </a:t>
            </a:r>
            <a:r>
              <a:rPr lang="en-US" u="sng" dirty="0"/>
              <a:t>hardware instructions </a:t>
            </a:r>
            <a:r>
              <a:rPr lang="en-US" dirty="0"/>
              <a:t>and </a:t>
            </a:r>
            <a:r>
              <a:rPr lang="en-US" u="sng" dirty="0"/>
              <a:t>hardware state </a:t>
            </a:r>
          </a:p>
          <a:p>
            <a:pPr lvl="1"/>
            <a:r>
              <a:rPr lang="en-US" dirty="0"/>
              <a:t>Makes the transition into the OS a more formal, controlled process</a:t>
            </a:r>
          </a:p>
          <a:p>
            <a:r>
              <a:rPr lang="en-PH" dirty="0"/>
              <a:t>A system call differs from an ordinary procedure call in that it simultaneously raises the </a:t>
            </a:r>
            <a:r>
              <a:rPr lang="en-PH" u="sng" dirty="0"/>
              <a:t>hardware privilege level</a:t>
            </a:r>
            <a:r>
              <a:rPr lang="en-PH" dirty="0"/>
              <a:t> when    control is transferred (during jumps) – via a </a:t>
            </a:r>
            <a:r>
              <a:rPr lang="en-PH" b="1" dirty="0"/>
              <a:t>trap </a:t>
            </a:r>
            <a:r>
              <a:rPr lang="en-PH" dirty="0"/>
              <a:t>instruction</a:t>
            </a:r>
          </a:p>
          <a:p>
            <a:pPr lvl="1"/>
            <a:r>
              <a:rPr lang="en-PH" dirty="0"/>
              <a:t>Changes the execution state to a more privileged level called the </a:t>
            </a:r>
            <a:r>
              <a:rPr lang="en-PH" b="1" dirty="0"/>
              <a:t>Kernel mode</a:t>
            </a:r>
          </a:p>
          <a:p>
            <a:r>
              <a:rPr lang="en-PH" b="1" dirty="0"/>
              <a:t>User mode</a:t>
            </a:r>
            <a:r>
              <a:rPr lang="en-PH" dirty="0"/>
              <a:t> – restricted/limited execution</a:t>
            </a:r>
          </a:p>
          <a:p>
            <a:pPr marL="457200" lvl="1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2574743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579528-8C75-477F-BAE8-36D73513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Era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1C8E9-879B-4403-9189-8639403B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the </a:t>
            </a:r>
            <a:r>
              <a:rPr lang="en-US" b="1" dirty="0"/>
              <a:t>minicomputer</a:t>
            </a:r>
          </a:p>
          <a:p>
            <a:r>
              <a:rPr lang="en-PH" dirty="0"/>
              <a:t>Increased developer activity as more and more people have access to hardware</a:t>
            </a:r>
          </a:p>
          <a:p>
            <a:r>
              <a:rPr lang="en-PH" b="1" dirty="0"/>
              <a:t>Multiprogramming</a:t>
            </a:r>
            <a:r>
              <a:rPr lang="en-PH" dirty="0"/>
              <a:t> – OS loads a number of jobs into memory and switch rapidly between them</a:t>
            </a:r>
          </a:p>
          <a:p>
            <a:pPr lvl="1"/>
            <a:r>
              <a:rPr lang="en-PH" dirty="0"/>
              <a:t>Improves </a:t>
            </a:r>
            <a:r>
              <a:rPr lang="en-PH" b="1" dirty="0"/>
              <a:t>CPU utilization</a:t>
            </a:r>
          </a:p>
          <a:p>
            <a:pPr lvl="1"/>
            <a:r>
              <a:rPr lang="en-PH" dirty="0"/>
              <a:t>Switch to another job when one job is waiting for I/O operation to complete</a:t>
            </a:r>
          </a:p>
          <a:p>
            <a:r>
              <a:rPr lang="en-PH" dirty="0"/>
              <a:t>Concept of </a:t>
            </a:r>
            <a:r>
              <a:rPr lang="en-PH" b="1" dirty="0"/>
              <a:t>memory protection</a:t>
            </a:r>
            <a:r>
              <a:rPr lang="en-PH" dirty="0"/>
              <a:t> and </a:t>
            </a:r>
            <a:r>
              <a:rPr lang="en-PH" b="1" dirty="0"/>
              <a:t>concurrency problems</a:t>
            </a:r>
            <a:r>
              <a:rPr lang="en-PH" dirty="0"/>
              <a:t> were introduced</a:t>
            </a:r>
          </a:p>
          <a:p>
            <a:r>
              <a:rPr lang="en-PH" dirty="0"/>
              <a:t>Introduction of the UNIX operating system</a:t>
            </a:r>
          </a:p>
          <a:p>
            <a:endParaRPr lang="en-PH" dirty="0"/>
          </a:p>
          <a:p>
            <a:endParaRPr lang="en-PH" b="1" dirty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5065763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CA492-1191-4A08-B598-2C667BC9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Era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A8886-D1AC-4882-B7A9-C48A2D55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the </a:t>
            </a:r>
            <a:r>
              <a:rPr lang="en-US" b="1" dirty="0"/>
              <a:t>personal computer</a:t>
            </a:r>
          </a:p>
          <a:p>
            <a:r>
              <a:rPr lang="en-US" dirty="0"/>
              <a:t>Disk Operating System (DOS) was introduced – very limited and poorly-designed</a:t>
            </a:r>
          </a:p>
          <a:p>
            <a:pPr lvl="1"/>
            <a:r>
              <a:rPr lang="en-US" dirty="0"/>
              <a:t>No protection, single-user</a:t>
            </a:r>
          </a:p>
          <a:p>
            <a:r>
              <a:rPr lang="en-US" dirty="0"/>
              <a:t>During the late 90’s and early 2000’s - has forgotten the lessons during the minicomputer era</a:t>
            </a:r>
          </a:p>
          <a:p>
            <a:r>
              <a:rPr lang="en-US" dirty="0"/>
              <a:t>Has improved now!</a:t>
            </a:r>
          </a:p>
          <a:p>
            <a:pPr lvl="1"/>
            <a:r>
              <a:rPr lang="en-US" dirty="0"/>
              <a:t>Introduction of Linux</a:t>
            </a:r>
          </a:p>
          <a:p>
            <a:pPr lvl="1"/>
            <a:r>
              <a:rPr lang="en-US" dirty="0"/>
              <a:t>Improvements in Windows and Mac OS</a:t>
            </a:r>
          </a:p>
          <a:p>
            <a:pPr lvl="1"/>
            <a:r>
              <a:rPr lang="en-US" dirty="0"/>
              <a:t>Mobile Devices and Networks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970599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Introduction to Operating Systems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8643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 happens when a program runs?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running program executes instructions.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processor</a:t>
            </a:r>
            <a:r>
              <a:rPr lang="en-US" altLang="ko-KR" b="1" dirty="0"/>
              <a:t> fetches </a:t>
            </a:r>
            <a:r>
              <a:rPr lang="en-US" altLang="ko-KR" dirty="0"/>
              <a:t>an instruction from memory.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/>
              <a:t>Decode</a:t>
            </a:r>
            <a:r>
              <a:rPr lang="en-US" altLang="ko-KR" dirty="0"/>
              <a:t>: Figure out which instruction this 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/>
              <a:t>Execute</a:t>
            </a:r>
            <a:r>
              <a:rPr lang="en-US" altLang="ko-KR" dirty="0"/>
              <a:t>: i.e., add two numbers, access memory, check a condition, jump to function, and so forth.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processor moves on to the </a:t>
            </a:r>
            <a:r>
              <a:rPr lang="en-US" altLang="ko-KR" b="1" dirty="0"/>
              <a:t>next instruction </a:t>
            </a:r>
            <a:r>
              <a:rPr lang="en-US" altLang="ko-KR" dirty="0"/>
              <a:t>and so on (until completion).</a:t>
            </a:r>
            <a:endParaRPr lang="ko-KR" altLang="en-US" dirty="0"/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A64D70FA-0070-4604-8A32-6A6E6341C01D}"/>
              </a:ext>
            </a:extLst>
          </p:cNvPr>
          <p:cNvSpPr/>
          <p:nvPr/>
        </p:nvSpPr>
        <p:spPr>
          <a:xfrm>
            <a:off x="2567608" y="3599665"/>
            <a:ext cx="6840760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 is the Von Neumann model of computing.</a:t>
            </a:r>
          </a:p>
        </p:txBody>
      </p:sp>
    </p:spTree>
    <p:extLst>
      <p:ext uri="{BB962C8B-B14F-4D97-AF65-F5344CB8AC3E}">
        <p14:creationId xmlns:p14="http://schemas.microsoft.com/office/powerpoint/2010/main" val="693131220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Operating System (OS)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Responsible for</a:t>
            </a:r>
          </a:p>
          <a:p>
            <a:pPr lvl="1"/>
            <a:r>
              <a:rPr lang="en-US" altLang="ko-KR" dirty="0"/>
              <a:t>Making it easy to </a:t>
            </a:r>
            <a:r>
              <a:rPr lang="en-US" altLang="ko-KR" b="1" dirty="0"/>
              <a:t>run </a:t>
            </a:r>
            <a:r>
              <a:rPr lang="en-US" altLang="ko-KR" dirty="0"/>
              <a:t>programs</a:t>
            </a:r>
          </a:p>
          <a:p>
            <a:pPr lvl="1"/>
            <a:r>
              <a:rPr lang="en-US" altLang="ko-KR" dirty="0"/>
              <a:t>Allowing programs to </a:t>
            </a:r>
            <a:r>
              <a:rPr lang="en-US" altLang="ko-KR" b="1" dirty="0"/>
              <a:t>share</a:t>
            </a:r>
            <a:r>
              <a:rPr lang="en-US" altLang="ko-KR" dirty="0"/>
              <a:t> memory</a:t>
            </a:r>
          </a:p>
          <a:p>
            <a:pPr lvl="1"/>
            <a:r>
              <a:rPr lang="en-US" altLang="ko-KR" dirty="0"/>
              <a:t>Enabling programs to </a:t>
            </a:r>
            <a:r>
              <a:rPr lang="en-US" altLang="ko-KR" b="1" dirty="0"/>
              <a:t>interact</a:t>
            </a:r>
            <a:r>
              <a:rPr lang="en-US" altLang="ko-KR" dirty="0"/>
              <a:t> with devices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639616" y="3284984"/>
            <a:ext cx="6840760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 is in charge of making sure the system operates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correctly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efficiently,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 in an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easy-to-use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manner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59711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primary way to realize the goals presented in the previous slide is through </a:t>
            </a:r>
            <a:r>
              <a:rPr lang="en-US" altLang="ko-KR" b="1" dirty="0"/>
              <a:t>virtualization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OS takes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physical resource </a:t>
            </a:r>
            <a:r>
              <a:rPr lang="en-US" altLang="ko-KR" dirty="0"/>
              <a:t>and transforms it into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virtual form </a:t>
            </a:r>
            <a:r>
              <a:rPr lang="en-US" altLang="ko-KR" dirty="0"/>
              <a:t>of itself.</a:t>
            </a:r>
          </a:p>
          <a:p>
            <a:pPr lvl="2"/>
            <a:r>
              <a:rPr lang="en-US" altLang="ko-KR" b="1" dirty="0"/>
              <a:t>Physical resource</a:t>
            </a:r>
            <a:r>
              <a:rPr lang="en-US" altLang="ko-KR" dirty="0"/>
              <a:t>: Processor, Memory, Disk …</a:t>
            </a:r>
          </a:p>
          <a:p>
            <a:pPr lvl="1"/>
            <a:r>
              <a:rPr lang="en-US" altLang="ko-KR" dirty="0"/>
              <a:t>The virtual form is more </a:t>
            </a:r>
            <a:r>
              <a:rPr lang="en-US" altLang="ko-KR" u="sng" dirty="0"/>
              <a:t>general</a:t>
            </a:r>
            <a:r>
              <a:rPr lang="en-US" altLang="ko-KR" dirty="0"/>
              <a:t>, </a:t>
            </a:r>
            <a:r>
              <a:rPr lang="en-US" altLang="ko-KR" u="sng" dirty="0"/>
              <a:t>powerful</a:t>
            </a:r>
            <a:r>
              <a:rPr lang="en-US" altLang="ko-KR" dirty="0"/>
              <a:t> and </a:t>
            </a:r>
            <a:r>
              <a:rPr lang="en-US" altLang="ko-KR" u="sng" dirty="0"/>
              <a:t>easy-to-use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Sometimes, we refer to the OS as a </a:t>
            </a:r>
            <a:r>
              <a:rPr lang="en-US" altLang="ko-KR" b="1" dirty="0">
                <a:solidFill>
                  <a:schemeClr val="accent1"/>
                </a:solidFill>
              </a:rPr>
              <a:t>virtual machine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88779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 calls allow user </a:t>
            </a:r>
            <a:r>
              <a:rPr lang="en-US" altLang="ko-KR" b="1" dirty="0"/>
              <a:t>to tell the OS what to do</a:t>
            </a:r>
            <a:endParaRPr lang="en-US" altLang="ko-KR" dirty="0"/>
          </a:p>
          <a:p>
            <a:pPr lvl="1"/>
            <a:r>
              <a:rPr lang="en-US" altLang="ko-KR" dirty="0"/>
              <a:t>The OS provides some </a:t>
            </a:r>
            <a:r>
              <a:rPr lang="en-US" altLang="ko-KR" b="1" dirty="0"/>
              <a:t>interface</a:t>
            </a:r>
            <a:r>
              <a:rPr lang="en-US" altLang="ko-KR" dirty="0"/>
              <a:t> (APIs, standard library).</a:t>
            </a:r>
          </a:p>
          <a:p>
            <a:pPr lvl="1"/>
            <a:r>
              <a:rPr lang="en-US" altLang="ko-KR" dirty="0"/>
              <a:t>A typical OS exports a few hundred system calls for tasks such as the following:</a:t>
            </a:r>
          </a:p>
          <a:p>
            <a:pPr lvl="2"/>
            <a:r>
              <a:rPr lang="en-US" altLang="ko-KR" dirty="0"/>
              <a:t>Run programs</a:t>
            </a:r>
          </a:p>
          <a:p>
            <a:pPr lvl="2"/>
            <a:r>
              <a:rPr lang="en-US" altLang="ko-KR" dirty="0"/>
              <a:t>Access memory</a:t>
            </a:r>
          </a:p>
          <a:p>
            <a:pPr lvl="2"/>
            <a:r>
              <a:rPr lang="en-US" altLang="ko-KR" dirty="0"/>
              <a:t>Access devices files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OS as a resource 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manages</a:t>
            </a:r>
            <a:r>
              <a:rPr lang="en-US" altLang="ko-KR" b="1" dirty="0"/>
              <a:t> resources </a:t>
            </a:r>
            <a:r>
              <a:rPr lang="en-US" altLang="ko-KR" dirty="0"/>
              <a:t>such as </a:t>
            </a:r>
            <a:r>
              <a:rPr lang="en-US" altLang="ko-KR" i="1" dirty="0"/>
              <a:t>CPU</a:t>
            </a:r>
            <a:r>
              <a:rPr lang="en-US" altLang="ko-KR" dirty="0"/>
              <a:t>, </a:t>
            </a:r>
            <a:r>
              <a:rPr lang="en-US" altLang="ko-KR" i="1" dirty="0"/>
              <a:t>memory,</a:t>
            </a:r>
            <a:r>
              <a:rPr lang="en-US" altLang="ko-KR" dirty="0"/>
              <a:t> and </a:t>
            </a:r>
            <a:r>
              <a:rPr lang="en-US" altLang="ko-KR" i="1" dirty="0"/>
              <a:t>disk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OS allows</a:t>
            </a:r>
          </a:p>
          <a:p>
            <a:pPr lvl="1"/>
            <a:r>
              <a:rPr lang="en-US" altLang="ko-KR" dirty="0"/>
              <a:t>Many programs to run </a:t>
            </a:r>
            <a:r>
              <a:rPr lang="en-US" altLang="ko-KR" dirty="0">
                <a:sym typeface="Wingdings" pitchFamily="2" charset="2"/>
              </a:rPr>
              <a:t> Sharing the </a:t>
            </a:r>
            <a:r>
              <a:rPr lang="en-US" altLang="ko-KR" u="sng" dirty="0">
                <a:sym typeface="Wingdings" pitchFamily="2" charset="2"/>
              </a:rPr>
              <a:t>CPU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Many programs to </a:t>
            </a:r>
            <a:r>
              <a:rPr lang="en-US" altLang="ko-KR" i="1" dirty="0">
                <a:sym typeface="Wingdings" pitchFamily="2" charset="2"/>
              </a:rPr>
              <a:t>concurrently</a:t>
            </a:r>
            <a:r>
              <a:rPr lang="en-US" altLang="ko-KR" dirty="0">
                <a:sym typeface="Wingdings" pitchFamily="2" charset="2"/>
              </a:rPr>
              <a:t> access their own instructions and data  Sharing </a:t>
            </a:r>
            <a:r>
              <a:rPr lang="en-US" altLang="ko-KR" u="sng" dirty="0">
                <a:sym typeface="Wingdings" pitchFamily="2" charset="2"/>
              </a:rPr>
              <a:t>memory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Many programs to access devices  Sharing </a:t>
            </a:r>
            <a:r>
              <a:rPr lang="en-US" altLang="ko-KR" u="sng" dirty="0">
                <a:sym typeface="Wingdings" pitchFamily="2" charset="2"/>
              </a:rPr>
              <a:t>disks</a:t>
            </a:r>
          </a:p>
          <a:p>
            <a:r>
              <a:rPr lang="en-US" altLang="ko-KR" dirty="0"/>
              <a:t>Management goals: </a:t>
            </a:r>
            <a:r>
              <a:rPr lang="en-US" altLang="ko-KR" u="sng" dirty="0"/>
              <a:t>fairness</a:t>
            </a:r>
            <a:r>
              <a:rPr lang="en-US" altLang="ko-KR" dirty="0"/>
              <a:t>, </a:t>
            </a:r>
            <a:r>
              <a:rPr lang="en-US" altLang="ko-KR" u="sng" dirty="0"/>
              <a:t>efficiency</a:t>
            </a:r>
            <a:r>
              <a:rPr lang="en-US" altLang="ko-KR" dirty="0"/>
              <a:t>, etc.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40608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266</TotalTime>
  <Words>2970</Words>
  <Application>Microsoft Office PowerPoint</Application>
  <PresentationFormat>Widescreen</PresentationFormat>
  <Paragraphs>397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What a happens when a program runs?</vt:lpstr>
      <vt:lpstr>Operating System (OS)</vt:lpstr>
      <vt:lpstr>Virtualization</vt:lpstr>
      <vt:lpstr>System calls</vt:lpstr>
      <vt:lpstr>The OS as a resource manager</vt:lpstr>
      <vt:lpstr>PowerPoint Presentation</vt:lpstr>
      <vt:lpstr>Virtualizing the CPU</vt:lpstr>
      <vt:lpstr>Virtualizing the CPU (Cont.)</vt:lpstr>
      <vt:lpstr>Virtualizing the CPU (Cont.)</vt:lpstr>
      <vt:lpstr>Virtualizing the CPU (Cont.)</vt:lpstr>
      <vt:lpstr>Policies and Mechanisms</vt:lpstr>
      <vt:lpstr>Virtualizing Memory</vt:lpstr>
      <vt:lpstr>Virtualizing Memory (Cont.)</vt:lpstr>
      <vt:lpstr>Virtualizing Memory (Cont.)</vt:lpstr>
      <vt:lpstr>Virtualizing Memory (Cont.)</vt:lpstr>
      <vt:lpstr>Virtualizing Memory (Cont.)</vt:lpstr>
      <vt:lpstr>Problems brought about by Concurrency</vt:lpstr>
      <vt:lpstr>Concurrency Example</vt:lpstr>
      <vt:lpstr>Concurrency Example</vt:lpstr>
      <vt:lpstr>Concurrency Example (Cont.)</vt:lpstr>
      <vt:lpstr>Concurrency Example (Cont.)</vt:lpstr>
      <vt:lpstr>Why is this happening?</vt:lpstr>
      <vt:lpstr>Persistence</vt:lpstr>
      <vt:lpstr>Persistence (Cont.)</vt:lpstr>
      <vt:lpstr>Persistence (Cont.)</vt:lpstr>
      <vt:lpstr>Design Goals</vt:lpstr>
      <vt:lpstr>Design Goals (Cont.)</vt:lpstr>
      <vt:lpstr>PowerPoint Presentation</vt:lpstr>
      <vt:lpstr>Early Operating Systems: Just Libraries</vt:lpstr>
      <vt:lpstr>Beyond Libraries: Protection</vt:lpstr>
      <vt:lpstr>Multiprogramming Era</vt:lpstr>
      <vt:lpstr>Modern 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41</cp:revision>
  <cp:lastPrinted>2015-03-03T01:48:46Z</cp:lastPrinted>
  <dcterms:created xsi:type="dcterms:W3CDTF">2021-07-20T11:08:56Z</dcterms:created>
  <dcterms:modified xsi:type="dcterms:W3CDTF">2021-08-10T11:04:39Z</dcterms:modified>
</cp:coreProperties>
</file>