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23"/>
  </p:notesMasterIdLst>
  <p:sldIdLst>
    <p:sldId id="298" r:id="rId2"/>
    <p:sldId id="297" r:id="rId3"/>
    <p:sldId id="299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41" autoAdjust="0"/>
  </p:normalViewPr>
  <p:slideViewPr>
    <p:cSldViewPr>
      <p:cViewPr varScale="1">
        <p:scale>
          <a:sx n="79" d="100"/>
          <a:sy n="79" d="100"/>
        </p:scale>
        <p:origin x="850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Waiting for Thread Completion (Cont.)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6216" y="1052736"/>
            <a:ext cx="8352928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 {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myret_t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args.a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args.b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(&amp;p,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mythread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&amp;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pthread_join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(p, 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**) &amp;m); 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this thread has been					   // waiting inside of the 						   // </a:t>
            </a:r>
            <a:r>
              <a:rPr lang="en-US" altLang="ko-KR" sz="16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pthread_join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routine.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“returned %d %d\n”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m-&gt;x, m-&gt;y);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circleNumDbPlain" startAt="25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456503720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Dangerous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Be careful with </a:t>
            </a:r>
            <a:r>
              <a:rPr lang="en-US" altLang="ko-KR" u="sng" dirty="0"/>
              <a:t>how values are returned</a:t>
            </a:r>
            <a:r>
              <a:rPr lang="en-US" altLang="ko-KR" dirty="0"/>
              <a:t> from a thread.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When the variable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ko-KR" dirty="0"/>
              <a:t> returns, it is automatically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de-allocated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79576" y="1654930"/>
            <a:ext cx="7430144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mythread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 = 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“%d %d\n”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m-&gt;a, m-&gt;b);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myret_t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r;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ALLOCATED ON STACK: BAD!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r.x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r.y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&amp;r;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053033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Simpler Argument Passing to a Thread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Just passing in a single value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6216" y="1556792"/>
            <a:ext cx="8352928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mythread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 = (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“%d\n”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m);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+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m;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(&amp;p,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mythread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100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pthread_join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(p, 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**) &amp;m);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“returned %d\n”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m);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852914979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Provide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mutual exclusion </a:t>
            </a:r>
            <a:r>
              <a:rPr lang="en-US" altLang="ko-KR" dirty="0"/>
              <a:t>to a critical section</a:t>
            </a:r>
          </a:p>
          <a:p>
            <a:pPr lvl="1"/>
            <a:r>
              <a:rPr lang="en-US" altLang="ko-KR" dirty="0"/>
              <a:t>Interface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Usage (w/o </a:t>
            </a:r>
            <a:r>
              <a:rPr lang="en-US" altLang="ko-KR" i="1" dirty="0"/>
              <a:t>lock initialization</a:t>
            </a:r>
            <a:r>
              <a:rPr lang="en-US" altLang="ko-KR" dirty="0"/>
              <a:t> and </a:t>
            </a:r>
            <a:r>
              <a:rPr lang="en-US" altLang="ko-KR" i="1" dirty="0"/>
              <a:t>error check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/>
              <a:t>No other thread holds the lock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the thread will acquire the lock and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enter the critical section</a:t>
            </a:r>
          </a:p>
          <a:p>
            <a:pPr lvl="2"/>
            <a:r>
              <a:rPr lang="en-US" altLang="ko-KR" dirty="0"/>
              <a:t>If another thread hold the lock </a:t>
            </a:r>
            <a:r>
              <a:rPr lang="en-US" altLang="ko-KR" dirty="0">
                <a:sym typeface="Wingdings" panose="05000000000000000000" pitchFamily="2" charset="2"/>
              </a:rPr>
              <a:t> the thread will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not return from the call</a:t>
            </a:r>
            <a:r>
              <a:rPr lang="en-US" altLang="ko-KR" dirty="0">
                <a:sym typeface="Wingdings" panose="05000000000000000000" pitchFamily="2" charset="2"/>
              </a:rPr>
              <a:t> until it has acquired the lock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2338264" y="1908122"/>
            <a:ext cx="72141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38264" y="3356992"/>
            <a:ext cx="721412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lock;</a:t>
            </a: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 = x +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or whatever your critical section is</a:t>
            </a: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</p:txBody>
      </p:sp>
    </p:spTree>
    <p:extLst>
      <p:ext uri="{BB962C8B-B14F-4D97-AF65-F5344CB8AC3E}">
        <p14:creationId xmlns:p14="http://schemas.microsoft.com/office/powerpoint/2010/main" val="4210241829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 locks must be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properly initialized</a:t>
            </a:r>
            <a:endParaRPr lang="en-US" altLang="ko-KR" dirty="0"/>
          </a:p>
          <a:p>
            <a:pPr lvl="1"/>
            <a:r>
              <a:rPr lang="en-US" altLang="ko-KR" dirty="0"/>
              <a:t>One way: using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PTHREAD_MUTEX_INITIALIZER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The dynamic way: using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pthread_mutex_init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2351584" y="1988840"/>
            <a:ext cx="7200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 = PTHREAD_MUTEX_INITIALIZER;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51584" y="3060250"/>
            <a:ext cx="72008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pthread_mutex_init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(&amp;lock,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assert(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always check success!</a:t>
            </a:r>
          </a:p>
        </p:txBody>
      </p:sp>
    </p:spTree>
    <p:extLst>
      <p:ext uri="{BB962C8B-B14F-4D97-AF65-F5344CB8AC3E}">
        <p14:creationId xmlns:p14="http://schemas.microsoft.com/office/powerpoint/2010/main" val="1934781434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Check errors </a:t>
            </a:r>
            <a:r>
              <a:rPr lang="en-US" altLang="ko-KR" dirty="0"/>
              <a:t>code when calling lock and unlock</a:t>
            </a:r>
          </a:p>
          <a:p>
            <a:pPr lvl="1"/>
            <a:r>
              <a:rPr lang="en-US" altLang="ko-KR" dirty="0"/>
              <a:t>An example wrapper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2410272" y="2003356"/>
            <a:ext cx="757416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Use this to keep your code clean but check for failures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// Only use if exiting program is OK upon failure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assert(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300178951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These two calls are also used in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lock acquisition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trylock</a:t>
            </a:r>
            <a:r>
              <a:rPr lang="en-US" altLang="ko-KR" dirty="0"/>
              <a:t>: return failure if the lock is already held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timelock</a:t>
            </a:r>
            <a:r>
              <a:rPr lang="en-US" altLang="ko-KR" dirty="0"/>
              <a:t>: return after a timeout or after acquiring the lock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66256" y="1556793"/>
            <a:ext cx="77901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pthread_mutex_trylock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pthread_mutex_timelock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     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timespec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abs_timeout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82739797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 Variables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Condition variables </a:t>
            </a:r>
            <a:r>
              <a:rPr lang="en-US" altLang="ko-KR" dirty="0"/>
              <a:t>are useful when some kind of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signaling</a:t>
            </a:r>
            <a:r>
              <a:rPr lang="en-US" altLang="ko-KR" dirty="0"/>
              <a:t> must take place between threads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pthread_cond_wait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Put the calling thread to sleep</a:t>
            </a:r>
          </a:p>
          <a:p>
            <a:pPr lvl="2"/>
            <a:r>
              <a:rPr lang="en-US" altLang="ko-KR" dirty="0"/>
              <a:t>Wait for some other thread to signal it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pthread_cond_signal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Unblock at least one of the threads that are blocked on the condition variable</a:t>
            </a:r>
          </a:p>
          <a:p>
            <a:endParaRPr lang="en-US" altLang="ko-KR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23592" y="1484784"/>
            <a:ext cx="699809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38065152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 Variables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thread calling wait routine: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The wait call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releases the lock </a:t>
            </a:r>
            <a:r>
              <a:rPr lang="en-US" altLang="ko-KR" dirty="0"/>
              <a:t>when putting said caller to sleep</a:t>
            </a:r>
          </a:p>
          <a:p>
            <a:pPr lvl="1"/>
            <a:r>
              <a:rPr lang="en-US" altLang="ko-KR" dirty="0"/>
              <a:t>Before returning after being woken, the wait call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re-acquire the lock</a:t>
            </a:r>
            <a:endParaRPr lang="en-US" altLang="ko-KR" dirty="0"/>
          </a:p>
          <a:p>
            <a:r>
              <a:rPr lang="en-US" altLang="ko-KR" dirty="0"/>
              <a:t>A thread calling signal routine: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79576" y="1412776"/>
            <a:ext cx="734481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 = PTHREAD_MUTEX_INITIALIZER;</a:t>
            </a: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PTHREAD_COND_INITIALIZER;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  <a:p>
            <a:r>
              <a:rPr lang="en-US" altLang="ko-KR" sz="16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(initialized ==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&amp;lock);</a:t>
            </a: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9576" y="4800054"/>
            <a:ext cx="734481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initialized 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</p:txBody>
      </p:sp>
    </p:spTree>
    <p:extLst>
      <p:ext uri="{BB962C8B-B14F-4D97-AF65-F5344CB8AC3E}">
        <p14:creationId xmlns:p14="http://schemas.microsoft.com/office/powerpoint/2010/main" val="1612450520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 Variables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waiting thread </a:t>
            </a:r>
            <a:r>
              <a:rPr lang="en-US" altLang="ko-KR" b="1" dirty="0"/>
              <a:t>re-checks</a:t>
            </a:r>
            <a:r>
              <a:rPr lang="en-US" altLang="ko-KR" dirty="0"/>
              <a:t> the condition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in a while loop</a:t>
            </a:r>
            <a:r>
              <a:rPr lang="en-US" altLang="ko-KR" dirty="0"/>
              <a:t>, instead of a simple if statement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Without rechecking, the waiting thread will continue thinking that the condition has changed </a:t>
            </a:r>
            <a:r>
              <a:rPr lang="en-US" altLang="ko-KR" i="1" u="sng" dirty="0"/>
              <a:t>even though it has not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79576" y="1484784"/>
            <a:ext cx="734481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 = PTHREAD_MUTEX_INITIALIZER;</a:t>
            </a: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PTHREAD_COND_INITIALIZER;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  <a:p>
            <a:r>
              <a:rPr lang="en-US" altLang="ko-KR" sz="16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(initialized ==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&amp;lock);</a:t>
            </a: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495600" y="2517279"/>
            <a:ext cx="4968552" cy="504056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3085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 Variables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Don’t ever to this</a:t>
            </a:r>
          </a:p>
          <a:p>
            <a:pPr lvl="1"/>
            <a:r>
              <a:rPr lang="en-US" altLang="ko-KR" dirty="0"/>
              <a:t>A thread calling wait routine: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 thread calling signal routine: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It performs poorly in many cases. </a:t>
            </a:r>
            <a:r>
              <a:rPr lang="en-US" altLang="ko-KR" dirty="0">
                <a:sym typeface="Wingdings" panose="05000000000000000000" pitchFamily="2" charset="2"/>
              </a:rPr>
              <a:t> just wastes CPU cycles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It is error prone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95600" y="1988841"/>
            <a:ext cx="561662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(initialized ==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spin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95600" y="3348281"/>
            <a:ext cx="561662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initialized =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6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62049899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Compiling and Running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compile them, you must include the header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pthread.h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ko-KR" dirty="0"/>
              <a:t>Explicitly link with the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</a:rPr>
              <a:t>pthreads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library</a:t>
            </a:r>
            <a:r>
              <a:rPr lang="en-US" altLang="ko-KR" dirty="0"/>
              <a:t>, by adding the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pthread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/>
              <a:t>flag.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For more information,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4288" y="1988840"/>
            <a:ext cx="598998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gcc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–o main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main.c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–Wall -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</a:t>
            </a:r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4288" y="3429000"/>
            <a:ext cx="598998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man –k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</a:t>
            </a:r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121412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27. Interlude: Thread API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23463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Creation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to create and control threads?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altLang="ko-KR" dirty="0"/>
              <a:t>: Used to interact with this thread</a:t>
            </a:r>
          </a:p>
          <a:p>
            <a:pPr lvl="1"/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altLang="ko-KR" dirty="0">
                <a:cs typeface="Courier New" panose="02070309020205020404" pitchFamily="49" charset="0"/>
              </a:rPr>
              <a:t>:</a:t>
            </a:r>
            <a:r>
              <a:rPr lang="en-US" altLang="ko-KR" dirty="0"/>
              <a:t> Used to specify any attributes this thread might have</a:t>
            </a:r>
          </a:p>
          <a:p>
            <a:pPr lvl="2"/>
            <a:r>
              <a:rPr lang="en-US" altLang="ko-KR" dirty="0"/>
              <a:t>Stack size, Scheduling priority, …</a:t>
            </a:r>
          </a:p>
          <a:p>
            <a:pPr lvl="1"/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start_routine</a:t>
            </a:r>
            <a:r>
              <a:rPr lang="en-US" altLang="ko-KR" dirty="0"/>
              <a:t>: the function this thread start running in</a:t>
            </a:r>
          </a:p>
          <a:p>
            <a:pPr lvl="1"/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dirty="0"/>
              <a:t>: the argument to be passed to the function (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start routine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i="1" dirty="0"/>
              <a:t>a void pointer </a:t>
            </a:r>
            <a:r>
              <a:rPr lang="en-US" altLang="ko-KR" dirty="0"/>
              <a:t>allows us to pass in </a:t>
            </a:r>
            <a:r>
              <a:rPr lang="en-US" altLang="ko-KR" i="1" dirty="0"/>
              <a:t>any type of </a:t>
            </a:r>
            <a:r>
              <a:rPr lang="en-US" altLang="ko-KR" dirty="0"/>
              <a:t>argument</a:t>
            </a:r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9536" y="1556792"/>
            <a:ext cx="792088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pthread.h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endParaRPr lang="en-US" altLang="ko-KR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 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      thread,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const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pthread_attr_t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attr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           (*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start_routine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*),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      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63444219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Creation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start_routine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/>
              <a:t>instead required another type argument, the declaration would look like this:</a:t>
            </a:r>
          </a:p>
          <a:p>
            <a:pPr lvl="1"/>
            <a:r>
              <a:rPr lang="en-US" altLang="ko-KR" dirty="0"/>
              <a:t>An integer argument: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Return an integer: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67608" y="2049611"/>
            <a:ext cx="691276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endParaRPr lang="en-US" altLang="ko-KR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(…,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first two </a:t>
            </a:r>
            <a:r>
              <a:rPr lang="en-US" altLang="ko-KR" sz="16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are the same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  (*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start_routine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)(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7608" y="4077072"/>
            <a:ext cx="691276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endParaRPr lang="en-US" altLang="ko-KR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(…,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first two </a:t>
            </a:r>
            <a:r>
              <a:rPr lang="en-US" altLang="ko-KR" sz="16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are the same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(*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start_routine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2336233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Creating a Thread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9536" y="1045760"/>
            <a:ext cx="8352928" cy="5047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a;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b;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mythread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“%d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%d\n”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m-&gt;a, m-&gt;b);</a:t>
            </a:r>
          </a:p>
          <a:p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p;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args.a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args.b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(&amp;p,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mythread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…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8119254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Wait for a thread to complete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altLang="ko-KR" dirty="0"/>
              <a:t>: Specify which thread </a:t>
            </a:r>
            <a:r>
              <a:rPr lang="en-US" altLang="ko-KR" i="1" dirty="0"/>
              <a:t>to wait for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value_ptr</a:t>
            </a:r>
            <a:r>
              <a:rPr lang="en-US" altLang="ko-KR" dirty="0"/>
              <a:t>: A pointer to the </a:t>
            </a:r>
            <a:r>
              <a:rPr lang="en-US" altLang="ko-KR" u="sng" dirty="0"/>
              <a:t>return value</a:t>
            </a:r>
          </a:p>
          <a:p>
            <a:pPr lvl="2"/>
            <a:r>
              <a:rPr lang="en-US" altLang="ko-KR" dirty="0"/>
              <a:t>Because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pthread_join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 routine changes the value, you need to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pass in a pointer</a:t>
            </a:r>
            <a:r>
              <a:rPr lang="en-US" altLang="ko-KR" dirty="0"/>
              <a:t> to that value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6" y="1124744"/>
            <a:ext cx="7488832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>
            <a:noAutofit/>
          </a:bodyPr>
          <a:lstStyle/>
          <a:p>
            <a:r>
              <a:rPr lang="en-US" altLang="ko-KR" sz="160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pthread_join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thread,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value_ptr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93269849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Waiting for Thread Completion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6216" y="1045761"/>
            <a:ext cx="8352928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assert.h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a;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b;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myret_t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x;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y;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myret_t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mythread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“%d %d\n”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m-&gt;a, m-&gt;b);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myret_t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*r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myret_t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r-&gt;x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r-&gt;y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r;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8805650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18</TotalTime>
  <Words>1819</Words>
  <Application>Microsoft Office PowerPoint</Application>
  <PresentationFormat>Widescreen</PresentationFormat>
  <Paragraphs>268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맑은 고딕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Thread Creation</vt:lpstr>
      <vt:lpstr>Thread Creation (Cont.)</vt:lpstr>
      <vt:lpstr>Example: Creating a Thread</vt:lpstr>
      <vt:lpstr>Wait for a thread to complete</vt:lpstr>
      <vt:lpstr>Example: Waiting for Thread Completion</vt:lpstr>
      <vt:lpstr>Example: Waiting for Thread Completion (Cont.)</vt:lpstr>
      <vt:lpstr>Example: Dangerous code</vt:lpstr>
      <vt:lpstr>Example: Simpler Argument Passing to a Thread</vt:lpstr>
      <vt:lpstr>Locks</vt:lpstr>
      <vt:lpstr>Locks (Cont.)</vt:lpstr>
      <vt:lpstr>Locks (Cont.)</vt:lpstr>
      <vt:lpstr>Locks (Cont.)</vt:lpstr>
      <vt:lpstr>Condition Variables</vt:lpstr>
      <vt:lpstr>Condition Variables (Cont.)</vt:lpstr>
      <vt:lpstr>Condition Variables (Cont.)</vt:lpstr>
      <vt:lpstr>Condition Variables (Cont.)</vt:lpstr>
      <vt:lpstr>Compiling and Running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14</cp:revision>
  <cp:lastPrinted>2015-03-03T01:48:46Z</cp:lastPrinted>
  <dcterms:created xsi:type="dcterms:W3CDTF">2021-07-20T08:29:17Z</dcterms:created>
  <dcterms:modified xsi:type="dcterms:W3CDTF">2021-11-18T03:40:30Z</dcterms:modified>
</cp:coreProperties>
</file>