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4"/>
  </p:notesMasterIdLst>
  <p:sldIdLst>
    <p:sldId id="299" r:id="rId2"/>
    <p:sldId id="300" r:id="rId3"/>
    <p:sldId id="301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locks – Basic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Mutual exclusion</a:t>
            </a:r>
          </a:p>
          <a:p>
            <a:pPr lvl="1"/>
            <a:r>
              <a:rPr lang="en-US" altLang="ko-KR" dirty="0"/>
              <a:t>Does the lock work, preventing multiple threads from entering </a:t>
            </a:r>
            <a:r>
              <a:rPr lang="en-US" altLang="ko-KR" i="1" dirty="0"/>
              <a:t>a critical section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</a:p>
          <a:p>
            <a:pPr lvl="1"/>
            <a:r>
              <a:rPr lang="en-US" altLang="ko-KR" dirty="0"/>
              <a:t>Does each thread contending for the lock get a fair shot at acquiring it once it is free? (Starvation)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The time overheads added by using the lock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9773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1: Controlling Interrupts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Disable Interrupts </a:t>
            </a:r>
            <a:r>
              <a:rPr lang="en-US" altLang="ko-KR" dirty="0"/>
              <a:t>for critical sections</a:t>
            </a:r>
          </a:p>
          <a:p>
            <a:pPr lvl="1"/>
            <a:r>
              <a:rPr lang="en-US" altLang="ko-KR" dirty="0"/>
              <a:t>One of the earliest solutions used to provide mutual exclusion</a:t>
            </a:r>
          </a:p>
          <a:p>
            <a:pPr lvl="1"/>
            <a:r>
              <a:rPr lang="en-US" altLang="ko-KR" dirty="0"/>
              <a:t>Invented for </a:t>
            </a:r>
            <a:r>
              <a:rPr lang="en-US" altLang="ko-KR" u="sng" dirty="0"/>
              <a:t>single-processor</a:t>
            </a:r>
            <a:r>
              <a:rPr lang="en-US" altLang="ko-KR" dirty="0"/>
              <a:t> systems – examples: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STI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en-US" altLang="ko-KR" dirty="0"/>
              <a:t> instructions in x86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Problem:</a:t>
            </a:r>
          </a:p>
          <a:p>
            <a:pPr lvl="2"/>
            <a:r>
              <a:rPr lang="en-US" altLang="ko-KR" dirty="0"/>
              <a:t>Require too much </a:t>
            </a:r>
            <a:r>
              <a:rPr lang="en-US" altLang="ko-KR" i="1" dirty="0"/>
              <a:t>trust</a:t>
            </a:r>
            <a:r>
              <a:rPr lang="en-US" altLang="ko-KR" dirty="0"/>
              <a:t> in applications</a:t>
            </a:r>
          </a:p>
          <a:p>
            <a:pPr lvl="3"/>
            <a:r>
              <a:rPr lang="en-US" altLang="ko-KR" dirty="0"/>
              <a:t>Greedy (or malicious) program could monopolize the processor.</a:t>
            </a:r>
          </a:p>
          <a:p>
            <a:pPr lvl="2"/>
            <a:r>
              <a:rPr lang="en-US" altLang="ko-KR" dirty="0"/>
              <a:t>Do not work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multiprocessors</a:t>
            </a:r>
          </a:p>
          <a:p>
            <a:pPr lvl="2"/>
            <a:r>
              <a:rPr lang="en-US" altLang="ko-KR" dirty="0"/>
              <a:t>Code that masks or unmasks interrupts be executed </a:t>
            </a:r>
            <a:r>
              <a:rPr lang="en-US" altLang="ko-KR" i="1" dirty="0"/>
              <a:t>slowly</a:t>
            </a:r>
            <a:r>
              <a:rPr lang="en-US" altLang="ko-KR" dirty="0"/>
              <a:t> by modern CPUs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3752" y="2579420"/>
            <a:ext cx="43204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DisableInterrupts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9258249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is needed?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 attempt</a:t>
            </a:r>
            <a:r>
              <a:rPr lang="en-US" altLang="ko-KR" dirty="0"/>
              <a:t>: Using a </a:t>
            </a:r>
            <a:r>
              <a:rPr lang="en-US" altLang="ko-KR" i="1" dirty="0"/>
              <a:t>flag</a:t>
            </a:r>
            <a:r>
              <a:rPr lang="en-US" altLang="ko-KR" dirty="0"/>
              <a:t> denoting whether the lock is held or not</a:t>
            </a:r>
          </a:p>
          <a:p>
            <a:pPr lvl="1"/>
            <a:r>
              <a:rPr lang="en-US" altLang="ko-KR" dirty="0"/>
              <a:t>The code below has problems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7648" y="1988840"/>
            <a:ext cx="612068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flag; }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0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 lock is available, 1 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TEST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the flag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	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spin-wait (do nothing)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now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SET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it 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9765025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is needed?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Problem 1</a:t>
            </a:r>
            <a:r>
              <a:rPr lang="en-US" altLang="ko-KR" dirty="0"/>
              <a:t>: No Mutual Exclusion (assume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flag=0</a:t>
            </a:r>
            <a:r>
              <a:rPr lang="en-US" altLang="ko-KR" dirty="0"/>
              <a:t> to begin)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Problem 2</a:t>
            </a:r>
            <a:r>
              <a:rPr lang="en-US" altLang="ko-KR" dirty="0"/>
              <a:t>: </a:t>
            </a:r>
            <a:r>
              <a:rPr lang="en-US" altLang="ko-KR" u="sng" dirty="0"/>
              <a:t>Spin-waiting</a:t>
            </a:r>
            <a:r>
              <a:rPr lang="en-US" altLang="ko-KR" dirty="0"/>
              <a:t> wastes time waiting for another thread</a:t>
            </a:r>
          </a:p>
          <a:p>
            <a:endParaRPr lang="en-US" altLang="ko-KR" dirty="0"/>
          </a:p>
          <a:p>
            <a:r>
              <a:rPr lang="en-US" altLang="ko-KR" dirty="0"/>
              <a:t>So, we need an atomic instruction supported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i="1" dirty="0"/>
              <a:t>test-and-set</a:t>
            </a:r>
            <a:r>
              <a:rPr lang="en-US" altLang="ko-KR" dirty="0"/>
              <a:t> instruction, also known as </a:t>
            </a:r>
            <a:r>
              <a:rPr lang="en-US" altLang="ko-KR" i="1" dirty="0"/>
              <a:t>atomic exchange</a:t>
            </a:r>
            <a:endParaRPr lang="ko-KR" altLang="en-US" i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67608" y="1340768"/>
            <a:ext cx="7200800" cy="2570802"/>
            <a:chOff x="1043608" y="1916832"/>
            <a:chExt cx="7200800" cy="257080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43608" y="225538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75656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0769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3224" y="2329209"/>
              <a:ext cx="2842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538" y="3068960"/>
              <a:ext cx="284283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1653" y="4149080"/>
              <a:ext cx="3366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 </a:t>
              </a:r>
              <a:r>
                <a:rPr lang="en-US" altLang="ko-KR" sz="1600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// set flag to 1 (too!)</a:t>
              </a:r>
              <a:endParaRPr lang="ko-KR" altLang="en-US" sz="16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42487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Test-and-Set (Atomic Exchange)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instruction to support the creation of simple locks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return</a:t>
            </a:r>
            <a:r>
              <a:rPr lang="en-US" altLang="ko-KR" dirty="0"/>
              <a:t>(testing) old value pointed to by the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altLang="ko-KR" dirty="0"/>
          </a:p>
          <a:p>
            <a:pPr lvl="1"/>
            <a:r>
              <a:rPr lang="en-US" altLang="ko-KR" i="1" dirty="0"/>
              <a:t>Simultaneously</a:t>
            </a:r>
            <a:r>
              <a:rPr lang="en-US" altLang="ko-KR" dirty="0"/>
              <a:t> </a:t>
            </a:r>
            <a:r>
              <a:rPr lang="en-US" altLang="ko-KR" b="1" dirty="0"/>
              <a:t>update</a:t>
            </a:r>
            <a:r>
              <a:rPr lang="en-US" altLang="ko-KR" dirty="0"/>
              <a:t>(setting) said value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US" altLang="ko-KR" dirty="0"/>
          </a:p>
          <a:p>
            <a:pPr lvl="1"/>
            <a:r>
              <a:rPr lang="en-US" altLang="ko-KR" dirty="0"/>
              <a:t>This sequence of operations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performed atomically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495600" y="1628801"/>
            <a:ext cx="680475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fetch old value 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store ‘new’ into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the old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2421486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</a:t>
            </a:r>
            <a:r>
              <a:rPr lang="en-US" altLang="ko-KR" dirty="0">
                <a:solidFill>
                  <a:schemeClr val="accent2"/>
                </a:solidFill>
              </a:rPr>
              <a:t>Spin Lock</a:t>
            </a:r>
            <a:r>
              <a:rPr lang="en-US" altLang="ko-KR" dirty="0"/>
              <a:t> using test-and-set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Note</a:t>
            </a:r>
            <a:r>
              <a:rPr lang="en-US" altLang="ko-KR" dirty="0"/>
              <a:t>: To work correctly on </a:t>
            </a:r>
            <a:r>
              <a:rPr lang="en-US" altLang="ko-KR" i="1" dirty="0"/>
              <a:t>a single processor</a:t>
            </a:r>
            <a:r>
              <a:rPr lang="en-US" altLang="ko-KR" dirty="0"/>
              <a:t>, it requires </a:t>
            </a:r>
            <a:r>
              <a:rPr lang="en-US" altLang="ko-KR" u="sng" dirty="0"/>
              <a:t>a preemptive scheduler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980728"/>
            <a:ext cx="691276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0 indicates that lock is available,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1 that it is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spin-wait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7657395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Spin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Correctness</a:t>
            </a:r>
            <a:r>
              <a:rPr lang="en-US" altLang="ko-KR" dirty="0"/>
              <a:t>: yes</a:t>
            </a:r>
          </a:p>
          <a:p>
            <a:pPr lvl="1"/>
            <a:r>
              <a:rPr lang="en-US" altLang="ko-KR" dirty="0"/>
              <a:t>The spin lock only allows a single thread to entry the critical section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  <a:r>
              <a:rPr lang="en-US" altLang="ko-KR" dirty="0"/>
              <a:t>: no</a:t>
            </a:r>
          </a:p>
          <a:p>
            <a:pPr lvl="1"/>
            <a:r>
              <a:rPr lang="en-US" altLang="ko-KR" dirty="0"/>
              <a:t>Spin locks </a:t>
            </a:r>
            <a:r>
              <a:rPr lang="en-US" altLang="ko-KR" u="sng" dirty="0"/>
              <a:t>don’t provide any fairness</a:t>
            </a:r>
            <a:r>
              <a:rPr lang="en-US" altLang="ko-KR" dirty="0"/>
              <a:t> guarantees</a:t>
            </a:r>
          </a:p>
          <a:p>
            <a:pPr lvl="1"/>
            <a:r>
              <a:rPr lang="en-US" altLang="ko-KR" dirty="0"/>
              <a:t>Indeed, a thread spinning may spin </a:t>
            </a:r>
            <a:r>
              <a:rPr lang="en-US" altLang="ko-KR" i="1" dirty="0"/>
              <a:t>forever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In the single CPU, performance overheads can be quite </a:t>
            </a:r>
            <a:r>
              <a:rPr lang="en-US" altLang="ko-KR" i="1" dirty="0"/>
              <a:t>painful</a:t>
            </a:r>
            <a:endParaRPr lang="en-US" altLang="ko-KR" dirty="0"/>
          </a:p>
          <a:p>
            <a:pPr lvl="1"/>
            <a:r>
              <a:rPr lang="en-US" altLang="ko-KR" dirty="0"/>
              <a:t>If the number of threads roughly equals the number of CPUs, spin locks work </a:t>
            </a:r>
            <a:r>
              <a:rPr lang="en-US" altLang="ko-KR" i="1" dirty="0"/>
              <a:t>reasonably well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02080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Compare-And-Swap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whether the value at the address(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) is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endParaRPr lang="en-US" altLang="ko-KR" dirty="0"/>
          </a:p>
          <a:p>
            <a:pPr lvl="1"/>
            <a:r>
              <a:rPr lang="en-US" altLang="ko-KR" i="1" dirty="0"/>
              <a:t>If so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altLang="ko-KR" dirty="0"/>
              <a:t> the memory location pointed to by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with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dirty="0"/>
              <a:t> value</a:t>
            </a:r>
          </a:p>
          <a:p>
            <a:pPr lvl="1"/>
            <a:r>
              <a:rPr lang="en-US" altLang="ko-KR" i="1" dirty="0"/>
              <a:t>In either case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the actual value at that memory 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2620070"/>
            <a:ext cx="64627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(actual == expected)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734" y="4005065"/>
            <a:ext cx="5159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Compare-and-Swap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5640" y="4653137"/>
            <a:ext cx="64627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160" y="5607244"/>
            <a:ext cx="3105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 lock with compare-and-swap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5529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Compare-And-Swap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C-callable x86-version of compare-and-swap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84784"/>
            <a:ext cx="646271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old,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unsigned 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Note that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sete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sets a ’byte’ not the word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 __volatile__ (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lock\n"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cmpxchgl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"=q" (ret), "=m" (*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"r" (new), "m" (*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"a" (old)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"memory");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9560626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store-conditional </a:t>
            </a:r>
            <a:r>
              <a:rPr lang="en-US" altLang="ko-KR" i="1" dirty="0"/>
              <a:t>only succeeds </a:t>
            </a:r>
            <a:r>
              <a:rPr lang="en-US" altLang="ko-KR" dirty="0"/>
              <a:t>if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intermittent store</a:t>
            </a:r>
            <a:r>
              <a:rPr lang="en-US" altLang="ko-KR" dirty="0"/>
              <a:t> to the address has taken place.</a:t>
            </a:r>
          </a:p>
          <a:p>
            <a:pPr lvl="2"/>
            <a:r>
              <a:rPr lang="en-US" altLang="ko-KR" b="1" dirty="0"/>
              <a:t>success</a:t>
            </a:r>
            <a:r>
              <a:rPr lang="en-US" altLang="ko-KR" dirty="0"/>
              <a:t>: return 1 and </a:t>
            </a:r>
            <a:r>
              <a:rPr lang="en-US" altLang="ko-KR" u="sng" dirty="0"/>
              <a:t>update</a:t>
            </a:r>
            <a:r>
              <a:rPr lang="en-US" altLang="ko-KR" dirty="0"/>
              <a:t>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dirty="0"/>
          </a:p>
          <a:p>
            <a:pPr lvl="2"/>
            <a:r>
              <a:rPr lang="en-US" altLang="ko-KR" b="1" dirty="0"/>
              <a:t>fail</a:t>
            </a:r>
            <a:r>
              <a:rPr lang="en-US" altLang="ko-KR" dirty="0"/>
              <a:t>: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is </a:t>
            </a:r>
            <a:r>
              <a:rPr lang="en-US" altLang="ko-KR" u="sng" dirty="0"/>
              <a:t>not updates</a:t>
            </a:r>
            <a:r>
              <a:rPr lang="en-US" altLang="ko-KR" dirty="0"/>
              <a:t> and 0 is returned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52736"/>
            <a:ext cx="835292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(no one has updated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since the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this address)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value;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failed to update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576" y="3738519"/>
            <a:ext cx="313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Load-linked And Store-conditional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02097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52736"/>
            <a:ext cx="835292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 until it’s zero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set-it-to-1 was a success: all done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otherwise: try it all over again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7778" y="3933057"/>
            <a:ext cx="2608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 To Build A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4653137"/>
            <a:ext cx="83529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(&amp;lock-&gt;flag)||!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52" y="5607244"/>
            <a:ext cx="4381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more concise form of the 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lock()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93390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Fetch-And-Add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while returning the old value at a particular address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16993" y="1844824"/>
            <a:ext cx="515801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old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3200" y="3140968"/>
            <a:ext cx="477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Fetch-And-Add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8272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Ticket lock</a:t>
            </a:r>
            <a:r>
              <a:rPr lang="en-US" altLang="ko-KR" dirty="0"/>
              <a:t> can be built with </a:t>
            </a:r>
            <a:r>
              <a:rPr lang="en-US" altLang="ko-KR" u="sng" dirty="0"/>
              <a:t>fetch-and add</a:t>
            </a:r>
            <a:endParaRPr lang="en-US" altLang="ko-KR" dirty="0"/>
          </a:p>
          <a:p>
            <a:pPr lvl="1"/>
            <a:r>
              <a:rPr lang="en-US" altLang="ko-KR" dirty="0"/>
              <a:t>Ensure progress for all threads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2050970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ticket;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turn;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lock-&gt;ticket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lock-&gt;turn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(&amp;lock-&gt;ticket);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(lock-&gt;turn !=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(&amp;lock-&gt;turn);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0958635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Much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Hardware-based spin locks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US" altLang="ko-KR" dirty="0"/>
              <a:t> and they work</a:t>
            </a:r>
          </a:p>
          <a:p>
            <a:endParaRPr lang="en-US" altLang="ko-KR" dirty="0"/>
          </a:p>
          <a:p>
            <a:r>
              <a:rPr lang="en-US" altLang="ko-KR" dirty="0"/>
              <a:t>In some cases, these solutions can be quite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inefficient</a:t>
            </a:r>
            <a:endParaRPr lang="en-US" altLang="ko-KR" dirty="0"/>
          </a:p>
          <a:p>
            <a:pPr lvl="1"/>
            <a:r>
              <a:rPr lang="en-US" altLang="ko-KR" dirty="0"/>
              <a:t>Any time a thread gets caught </a:t>
            </a:r>
            <a:r>
              <a:rPr lang="en-US" altLang="ko-KR" i="1" dirty="0"/>
              <a:t>spinning</a:t>
            </a:r>
            <a:r>
              <a:rPr lang="en-US" altLang="ko-KR" dirty="0"/>
              <a:t>, it </a:t>
            </a:r>
            <a:r>
              <a:rPr lang="en-US" altLang="ko-KR" b="1" dirty="0"/>
              <a:t>wastes an entire time slice </a:t>
            </a:r>
            <a:r>
              <a:rPr lang="en-US" altLang="ko-KR" dirty="0"/>
              <a:t>doing nothing but checking a value.</a:t>
            </a:r>
          </a:p>
          <a:p>
            <a:pPr lvl="1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672" y="3861048"/>
            <a:ext cx="5760640" cy="864096"/>
          </a:xfrm>
          <a:prstGeom prst="roundRect">
            <a:avLst>
              <a:gd name="adj" fmla="val 2107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To Avoid </a:t>
            </a:r>
            <a:r>
              <a:rPr lang="en-US" altLang="ko-KR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Spinning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?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We’ll need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OS Support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too!</a:t>
            </a:r>
          </a:p>
        </p:txBody>
      </p:sp>
    </p:spTree>
    <p:extLst>
      <p:ext uri="{BB962C8B-B14F-4D97-AF65-F5344CB8AC3E}">
        <p14:creationId xmlns:p14="http://schemas.microsoft.com/office/powerpoint/2010/main" val="345775528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Approach: Just 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are going to spin,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give up the CPU </a:t>
            </a:r>
            <a:r>
              <a:rPr lang="en-US" altLang="ko-KR" dirty="0"/>
              <a:t>to another thread</a:t>
            </a:r>
          </a:p>
          <a:p>
            <a:pPr lvl="1"/>
            <a:r>
              <a:rPr lang="en-US" altLang="ko-KR" dirty="0"/>
              <a:t>OS system call moves the caller from the </a:t>
            </a:r>
            <a:r>
              <a:rPr lang="en-US" altLang="ko-KR" i="1" dirty="0"/>
              <a:t>running state</a:t>
            </a:r>
            <a:r>
              <a:rPr lang="en-US" altLang="ko-KR" dirty="0"/>
              <a:t> to the </a:t>
            </a:r>
            <a:r>
              <a:rPr lang="en-US" altLang="ko-KR" i="1" dirty="0"/>
              <a:t>ready state</a:t>
            </a:r>
            <a:endParaRPr lang="en-US" altLang="ko-KR" dirty="0"/>
          </a:p>
          <a:p>
            <a:pPr lvl="1"/>
            <a:r>
              <a:rPr lang="en-US" altLang="ko-KR" dirty="0"/>
              <a:t>The cost of a </a:t>
            </a:r>
            <a:r>
              <a:rPr lang="en-US" altLang="ko-KR" b="1" dirty="0"/>
              <a:t>context switch </a:t>
            </a:r>
            <a:r>
              <a:rPr lang="en-US" altLang="ko-KR" dirty="0"/>
              <a:t>can be substantial and the </a:t>
            </a:r>
            <a:r>
              <a:rPr lang="en-US" altLang="ko-KR" b="1" dirty="0"/>
              <a:t>starvation</a:t>
            </a:r>
            <a:r>
              <a:rPr lang="en-US" altLang="ko-KR" dirty="0"/>
              <a:t> problem still exists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2942361"/>
            <a:ext cx="777686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yield()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give up the CPU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9168" y="5641504"/>
            <a:ext cx="298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Test-and-set and Yield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6545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Queue</a:t>
            </a:r>
            <a:r>
              <a:rPr lang="en-US" altLang="ko-KR" dirty="0"/>
              <a:t> to keep track of which threads are </a:t>
            </a:r>
            <a:r>
              <a:rPr lang="en-US" altLang="ko-KR" u="sng" dirty="0"/>
              <a:t>waiting</a:t>
            </a:r>
            <a:r>
              <a:rPr lang="en-US" altLang="ko-KR" dirty="0"/>
              <a:t> to enter the lock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park()</a:t>
            </a:r>
          </a:p>
          <a:p>
            <a:pPr lvl="1"/>
            <a:r>
              <a:rPr lang="en-US" altLang="ko-KR" dirty="0"/>
              <a:t>Put a calling thread to sleep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Wake a particular thread as designated by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62941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96752"/>
            <a:ext cx="828092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guard;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*q;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(m-&gt;flag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lock is acquired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park();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1704" y="5826750"/>
            <a:ext cx="5278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24363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24745"/>
            <a:ext cx="82809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queue_empty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let go of lock; no one wants it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queue_remove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hold lock (for next thread!)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673" y="3162454"/>
            <a:ext cx="6014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2810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Wakeup/waiting 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case of releasing the lock (</a:t>
            </a:r>
            <a:r>
              <a:rPr lang="en-US" altLang="ko-KR" i="1" dirty="0"/>
              <a:t>thread A</a:t>
            </a:r>
            <a:r>
              <a:rPr lang="en-US" altLang="ko-KR" dirty="0"/>
              <a:t>) just before the call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park() </a:t>
            </a:r>
            <a:r>
              <a:rPr lang="en-US" altLang="ko-KR" dirty="0"/>
              <a:t>(</a:t>
            </a:r>
            <a:r>
              <a:rPr lang="en-US" altLang="ko-KR" i="1" dirty="0"/>
              <a:t>thread B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Thread B would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sleep forever </a:t>
            </a:r>
            <a:r>
              <a:rPr lang="en-US" altLang="ko-KR" dirty="0"/>
              <a:t>(potentially)</a:t>
            </a:r>
          </a:p>
          <a:p>
            <a:endParaRPr lang="en-US" altLang="ko-KR" dirty="0"/>
          </a:p>
          <a:p>
            <a:r>
              <a:rPr lang="en-US" altLang="ko-KR" b="1" dirty="0"/>
              <a:t>Solaris</a:t>
            </a:r>
            <a:r>
              <a:rPr lang="en-US" altLang="ko-KR" dirty="0"/>
              <a:t> solves this problem by adding a third system call: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setpark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dirty="0"/>
          </a:p>
          <a:p>
            <a:pPr lvl="1"/>
            <a:r>
              <a:rPr lang="en-US" altLang="ko-KR" dirty="0"/>
              <a:t>By calling this routine, a thread can indicate it </a:t>
            </a:r>
            <a:r>
              <a:rPr lang="en-US" altLang="ko-KR" i="1" dirty="0"/>
              <a:t>is about to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endParaRPr lang="en-US" altLang="ko-KR" dirty="0"/>
          </a:p>
          <a:p>
            <a:pPr lvl="1"/>
            <a:r>
              <a:rPr lang="en-US" altLang="ko-KR" dirty="0"/>
              <a:t>If it happens to be interrupted and another thread calls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 before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is actually called, the subsequent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returns immediately instead of sleeping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2942" y="4725145"/>
            <a:ext cx="538137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new code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park();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0282" y="5679253"/>
            <a:ext cx="327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 modification inside of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lock()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3220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provides a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futex</a:t>
            </a:r>
            <a:r>
              <a:rPr lang="en-US" altLang="ko-KR" dirty="0"/>
              <a:t> (is similar to Solaris’s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(address, expected)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Put the calling thread to sleep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If the value 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ko-KR" dirty="0">
                <a:cs typeface="Courier New" pitchFamily="49" charset="0"/>
              </a:rPr>
              <a:t> is not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ko-KR" dirty="0">
                <a:cs typeface="Courier New" pitchFamily="49" charset="0"/>
              </a:rPr>
              <a:t>, the call returns immediately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futex_wake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Wake one thread that is waiting on the queue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67988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Snippet from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lowlevellock.h</a:t>
            </a:r>
            <a:r>
              <a:rPr lang="en-US" altLang="ko-KR" dirty="0"/>
              <a:t> in the </a:t>
            </a:r>
            <a:r>
              <a:rPr lang="en-US" altLang="ko-KR" b="1" dirty="0" err="1"/>
              <a:t>nptl</a:t>
            </a:r>
            <a:r>
              <a:rPr lang="en-US" altLang="ko-KR" dirty="0"/>
              <a:t> library</a:t>
            </a:r>
          </a:p>
          <a:p>
            <a:pPr lvl="1"/>
            <a:r>
              <a:rPr lang="en-US" altLang="ko-KR" dirty="0"/>
              <a:t>The high bit of the integer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ko-KR" dirty="0"/>
              <a:t>: track whether the lock is held or not</a:t>
            </a:r>
          </a:p>
          <a:p>
            <a:pPr lvl="1"/>
            <a:r>
              <a:rPr lang="en-US" altLang="ko-KR" dirty="0"/>
              <a:t>All the other bits : the number of waiters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2604757"/>
            <a:ext cx="828092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Bit 31 was clear, we got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(this is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fastpath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*/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atomic_bit_test_set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atomic_increment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atomic_bit_test_set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atomic_decrement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	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We have to wait now. First make sure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we are monitoring is truly negative (i.e. locked). */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v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2640" y="5898758"/>
            <a:ext cx="258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Linux-based 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Futex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Locks</a:t>
            </a:r>
            <a:endParaRPr lang="ko-KR" altLang="en-US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3959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37513"/>
            <a:ext cx="82809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6"/>
            </a:pP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(v &gt;=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continue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futex_wait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v)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Adding 0x80000000 to the counter results in 0 if and only if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there are not other interested threads */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atomic_add_zero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0x80000000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There are other threads waiting for this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wake one of them up */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futex_wake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5" y="4674622"/>
            <a:ext cx="3318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Linux-based 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Futex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Locks (Cont.)</a:t>
            </a:r>
            <a:endParaRPr lang="ko-KR" altLang="en-US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8866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Two-Phase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two-phase lock realizes that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spinning can be useful</a:t>
            </a:r>
            <a:r>
              <a:rPr lang="en-US" altLang="ko-KR" dirty="0"/>
              <a:t> if the lock </a:t>
            </a:r>
            <a:r>
              <a:rPr lang="en-US" altLang="ko-KR" i="1" dirty="0"/>
              <a:t>is about to </a:t>
            </a:r>
            <a:r>
              <a:rPr lang="en-US" altLang="ko-KR" dirty="0"/>
              <a:t>be released</a:t>
            </a:r>
          </a:p>
          <a:p>
            <a:pPr lvl="1"/>
            <a:r>
              <a:rPr lang="en-US" altLang="ko-KR" b="1" dirty="0"/>
              <a:t>First phase</a:t>
            </a:r>
          </a:p>
          <a:p>
            <a:pPr lvl="2"/>
            <a:r>
              <a:rPr lang="en-US" altLang="ko-KR" dirty="0"/>
              <a:t>The lock spins for a while, </a:t>
            </a:r>
            <a:r>
              <a:rPr lang="en-US" altLang="ko-KR" i="1" dirty="0"/>
              <a:t>hoping that</a:t>
            </a:r>
            <a:r>
              <a:rPr lang="en-US" altLang="ko-KR" dirty="0"/>
              <a:t> it can acquire the lock</a:t>
            </a:r>
          </a:p>
          <a:p>
            <a:pPr lvl="2"/>
            <a:r>
              <a:rPr lang="en-US" altLang="ko-KR" dirty="0"/>
              <a:t>If the lock is not acquired during the first spin phase, </a:t>
            </a:r>
            <a:r>
              <a:rPr lang="en-US" altLang="ko-KR" u="sng" dirty="0"/>
              <a:t>a second phase</a:t>
            </a:r>
            <a:r>
              <a:rPr lang="en-US" altLang="ko-KR" dirty="0"/>
              <a:t> is entered</a:t>
            </a:r>
          </a:p>
          <a:p>
            <a:pPr lvl="1"/>
            <a:r>
              <a:rPr lang="en-US" altLang="ko-KR" b="1" dirty="0"/>
              <a:t>Second phase</a:t>
            </a:r>
          </a:p>
          <a:p>
            <a:pPr lvl="2"/>
            <a:r>
              <a:rPr lang="en-US" altLang="ko-KR" dirty="0"/>
              <a:t>The caller is put to sleep</a:t>
            </a:r>
          </a:p>
          <a:p>
            <a:pPr lvl="2"/>
            <a:r>
              <a:rPr lang="en-US" altLang="ko-KR" dirty="0"/>
              <a:t>The caller is only woken up when the lock becomes free later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76561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28. Locks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4373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Ensure that any </a:t>
            </a:r>
            <a:r>
              <a:rPr lang="en-US" altLang="ko-KR" b="1" dirty="0"/>
              <a:t>critical section </a:t>
            </a:r>
            <a:r>
              <a:rPr lang="en-US" altLang="ko-KR" dirty="0"/>
              <a:t>executes as if it were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atomic instruction</a:t>
            </a:r>
            <a:endParaRPr lang="en-US" altLang="ko-KR" dirty="0"/>
          </a:p>
          <a:p>
            <a:pPr lvl="1"/>
            <a:r>
              <a:rPr lang="en-US" altLang="ko-KR" dirty="0"/>
              <a:t>An example: the canonical update of a shared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 some code around the critical section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288" y="2204864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balance = balance + 1;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8" y="3545721"/>
            <a:ext cx="770485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some globally-allocated lock ‘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’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…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unlock(&amp;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04377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 variable holds </a:t>
            </a:r>
            <a:r>
              <a:rPr lang="en-US" altLang="ko-KR" u="sng" dirty="0"/>
              <a:t>the state of </a:t>
            </a:r>
            <a:r>
              <a:rPr lang="en-US" altLang="ko-KR" dirty="0"/>
              <a:t>the lock</a:t>
            </a:r>
          </a:p>
          <a:p>
            <a:pPr lvl="1"/>
            <a:r>
              <a:rPr lang="en-US" altLang="ko-KR" b="1" dirty="0"/>
              <a:t>available </a:t>
            </a:r>
            <a:r>
              <a:rPr lang="en-US" altLang="ko-KR" dirty="0"/>
              <a:t>(or </a:t>
            </a:r>
            <a:r>
              <a:rPr lang="en-US" altLang="ko-KR" b="1" dirty="0"/>
              <a:t>unlocked</a:t>
            </a:r>
            <a:r>
              <a:rPr lang="en-US" altLang="ko-KR" dirty="0"/>
              <a:t> or </a:t>
            </a:r>
            <a:r>
              <a:rPr lang="en-US" altLang="ko-KR" b="1" dirty="0"/>
              <a:t>free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No thread holds the lock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acquired</a:t>
            </a:r>
            <a:r>
              <a:rPr lang="en-US" altLang="ko-KR" dirty="0"/>
              <a:t> (or </a:t>
            </a:r>
            <a:r>
              <a:rPr lang="en-US" altLang="ko-KR" b="1" dirty="0"/>
              <a:t>locked</a:t>
            </a:r>
            <a:r>
              <a:rPr lang="en-US" altLang="ko-KR" dirty="0"/>
              <a:t> or </a:t>
            </a:r>
            <a:r>
              <a:rPr lang="en-US" altLang="ko-KR" b="1" dirty="0"/>
              <a:t>held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Exactly one thread holds the lock and presumably is in a critical section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31947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semantics of the lock()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lock()</a:t>
            </a:r>
          </a:p>
          <a:p>
            <a:pPr lvl="1"/>
            <a:r>
              <a:rPr lang="en-US" altLang="ko-KR" b="1" dirty="0"/>
              <a:t>Try to </a:t>
            </a:r>
            <a:r>
              <a:rPr lang="en-US" altLang="ko-KR" dirty="0"/>
              <a:t>acquire the lock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u="sng" dirty="0"/>
              <a:t>no other thread holds</a:t>
            </a:r>
            <a:r>
              <a:rPr lang="en-US" altLang="ko-KR" dirty="0"/>
              <a:t> the lock, the thread will </a:t>
            </a:r>
            <a:r>
              <a:rPr lang="en-US" altLang="ko-KR" b="1" dirty="0"/>
              <a:t>acquire</a:t>
            </a:r>
            <a:r>
              <a:rPr lang="en-US" altLang="ko-KR" dirty="0"/>
              <a:t> the lock</a:t>
            </a:r>
          </a:p>
          <a:p>
            <a:pPr lvl="1"/>
            <a:r>
              <a:rPr lang="en-US" altLang="ko-KR" b="1" dirty="0"/>
              <a:t>Enter</a:t>
            </a:r>
            <a:r>
              <a:rPr lang="en-US" altLang="ko-KR" dirty="0"/>
              <a:t> the </a:t>
            </a:r>
            <a:r>
              <a:rPr lang="en-US" altLang="ko-KR" i="1" dirty="0"/>
              <a:t>critical section</a:t>
            </a:r>
            <a:endParaRPr lang="en-US" altLang="ko-KR" dirty="0"/>
          </a:p>
          <a:p>
            <a:pPr lvl="2"/>
            <a:r>
              <a:rPr lang="en-US" altLang="ko-KR" dirty="0"/>
              <a:t>This thread is said to be </a:t>
            </a:r>
            <a:r>
              <a:rPr lang="en-US" altLang="ko-KR" u="sng" dirty="0"/>
              <a:t>the owner of</a:t>
            </a:r>
            <a:r>
              <a:rPr lang="en-US" altLang="ko-KR" dirty="0"/>
              <a:t> the lock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Other threads are </a:t>
            </a:r>
            <a:r>
              <a:rPr lang="en-US" altLang="ko-KR" i="1" dirty="0"/>
              <a:t>prevented from </a:t>
            </a:r>
            <a:r>
              <a:rPr lang="en-US" altLang="ko-KR" dirty="0"/>
              <a:t>entering the critical section while the first thread that holds the lock is in there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1214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</a:t>
            </a:r>
            <a:r>
              <a:rPr lang="en-US" altLang="ko-KR" dirty="0"/>
              <a:t> Locks - </a:t>
            </a:r>
            <a:r>
              <a:rPr lang="en-US" altLang="ko-KR" dirty="0" err="1"/>
              <a:t>mutex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name that the POSIX library uses for a </a:t>
            </a:r>
            <a:r>
              <a:rPr lang="en-US" altLang="ko-KR" u="sng" dirty="0"/>
              <a:t>lock</a:t>
            </a:r>
            <a:endParaRPr lang="en-US" altLang="ko-KR" dirty="0"/>
          </a:p>
          <a:p>
            <a:pPr lvl="1"/>
            <a:r>
              <a:rPr lang="en-US" altLang="ko-KR" dirty="0"/>
              <a:t>Used to 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between threads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may be using </a:t>
            </a:r>
            <a:r>
              <a:rPr lang="en-US" altLang="ko-KR" i="1" dirty="0"/>
              <a:t>different locks </a:t>
            </a:r>
            <a:r>
              <a:rPr lang="en-US" altLang="ko-KR" dirty="0"/>
              <a:t>to protect </a:t>
            </a:r>
            <a:r>
              <a:rPr lang="en-US" altLang="ko-KR" i="1" dirty="0"/>
              <a:t>different variables </a:t>
            </a:r>
            <a:r>
              <a:rPr lang="en-US" altLang="ko-KR" dirty="0">
                <a:sym typeface="Wingdings" panose="05000000000000000000" pitchFamily="2" charset="2"/>
              </a:rPr>
              <a:t> Increase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concurrency</a:t>
            </a:r>
            <a:r>
              <a:rPr lang="en-US" altLang="ko-KR" dirty="0">
                <a:sym typeface="Wingdings" panose="05000000000000000000" pitchFamily="2" charset="2"/>
              </a:rPr>
              <a:t> (a more </a:t>
            </a:r>
            <a:r>
              <a:rPr lang="en-US" altLang="ko-KR" b="1" dirty="0">
                <a:sym typeface="Wingdings" panose="05000000000000000000" pitchFamily="2" charset="2"/>
              </a:rPr>
              <a:t>fine-grained</a:t>
            </a:r>
            <a:r>
              <a:rPr lang="en-US" altLang="ko-KR" dirty="0">
                <a:sym typeface="Wingdings" panose="05000000000000000000" pitchFamily="2" charset="2"/>
              </a:rPr>
              <a:t> approach)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1916833"/>
            <a:ext cx="82809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wrapper for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86180449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Efficient locks</a:t>
            </a:r>
            <a:r>
              <a:rPr lang="en-US" altLang="ko-KR" dirty="0"/>
              <a:t> provided mutual exclusion 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low cost</a:t>
            </a:r>
            <a:endParaRPr lang="en-US" altLang="ko-KR" dirty="0"/>
          </a:p>
          <a:p>
            <a:r>
              <a:rPr lang="en-US" altLang="ko-KR" dirty="0"/>
              <a:t>Building a lock needs some help from the </a:t>
            </a:r>
            <a:r>
              <a:rPr lang="en-US" altLang="ko-KR" b="1" dirty="0"/>
              <a:t>hardware</a:t>
            </a:r>
            <a:r>
              <a:rPr lang="en-US" altLang="ko-KR" dirty="0"/>
              <a:t> and the </a:t>
            </a:r>
            <a:r>
              <a:rPr lang="en-US" altLang="ko-KR" b="1" dirty="0"/>
              <a:t>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07131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34</TotalTime>
  <Words>2925</Words>
  <Application>Microsoft Office PowerPoint</Application>
  <PresentationFormat>Widescreen</PresentationFormat>
  <Paragraphs>420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Locks: The Basic Idea</vt:lpstr>
      <vt:lpstr>Locks: The Basic Idea</vt:lpstr>
      <vt:lpstr>The semantics of the lock()</vt:lpstr>
      <vt:lpstr>Pthread Locks - mutex</vt:lpstr>
      <vt:lpstr>Building A Lock</vt:lpstr>
      <vt:lpstr>Evaluating locks – Basic criteria</vt:lpstr>
      <vt:lpstr>Approach 1: Controlling Interrupts</vt:lpstr>
      <vt:lpstr>Why hardware support is needed?</vt:lpstr>
      <vt:lpstr>Why hardware support is needed? (Cont.)</vt:lpstr>
      <vt:lpstr>Test-and-Set (Atomic Exchange)</vt:lpstr>
      <vt:lpstr>A Simple Spin Lock using test-and-set</vt:lpstr>
      <vt:lpstr>Evaluating Spin Locks</vt:lpstr>
      <vt:lpstr>Compare-And-Swap</vt:lpstr>
      <vt:lpstr>Compare-And-Swap (Cont.)</vt:lpstr>
      <vt:lpstr>Load-Linked and Store-Conditional</vt:lpstr>
      <vt:lpstr>Load-Linked and Store-Conditional (Cont.)</vt:lpstr>
      <vt:lpstr>Fetch-And-Add</vt:lpstr>
      <vt:lpstr>Ticket Lock</vt:lpstr>
      <vt:lpstr>So Much Spinning</vt:lpstr>
      <vt:lpstr>A Simple Approach: Just Yield</vt:lpstr>
      <vt:lpstr>Using Queues: Sleeping Instead of Spinning</vt:lpstr>
      <vt:lpstr>Using Queues: Sleeping Instead of Spinning</vt:lpstr>
      <vt:lpstr>Using Queues: Sleeping Instead of Spinning</vt:lpstr>
      <vt:lpstr>Wakeup/waiting race</vt:lpstr>
      <vt:lpstr>Futex</vt:lpstr>
      <vt:lpstr>Futex (Cont.)</vt:lpstr>
      <vt:lpstr>Futex (Cont.)</vt:lpstr>
      <vt:lpstr>Two-Phase 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27</cp:revision>
  <cp:lastPrinted>2015-03-03T01:48:46Z</cp:lastPrinted>
  <dcterms:created xsi:type="dcterms:W3CDTF">2021-07-20T08:36:57Z</dcterms:created>
  <dcterms:modified xsi:type="dcterms:W3CDTF">2021-11-20T13:28:50Z</dcterms:modified>
</cp:coreProperties>
</file>