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3"/>
  </p:notesMasterIdLst>
  <p:sldIdLst>
    <p:sldId id="299" r:id="rId2"/>
    <p:sldId id="300" r:id="rId3"/>
    <p:sldId id="301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3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4" r:id="rId28"/>
    <p:sldId id="278" r:id="rId29"/>
    <p:sldId id="279" r:id="rId30"/>
    <p:sldId id="280" r:id="rId31"/>
    <p:sldId id="281" r:id="rId3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Perfect Scaling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 though more work is done, it is </a:t>
            </a:r>
            <a:r>
              <a:rPr lang="en-US" altLang="ko-KR" b="1" dirty="0"/>
              <a:t>done in parallel</a:t>
            </a:r>
            <a:endParaRPr lang="en-US" altLang="ko-KR" dirty="0"/>
          </a:p>
          <a:p>
            <a:r>
              <a:rPr lang="en-US" altLang="ko-KR" dirty="0"/>
              <a:t>The time taken to complete the task is </a:t>
            </a:r>
            <a:r>
              <a:rPr lang="en-US" altLang="ko-KR" i="1" dirty="0"/>
              <a:t>not increased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70904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Sloppy 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sloppy counter works by representing …</a:t>
            </a:r>
          </a:p>
          <a:p>
            <a:pPr lvl="1"/>
            <a:r>
              <a:rPr lang="en-US" altLang="ko-KR" dirty="0"/>
              <a:t>A single </a:t>
            </a:r>
            <a:r>
              <a:rPr lang="en-US" altLang="ko-KR" b="1" dirty="0"/>
              <a:t>logical counter </a:t>
            </a:r>
            <a:r>
              <a:rPr lang="en-US" altLang="ko-KR" dirty="0"/>
              <a:t>via numerous local physical counters, </a:t>
            </a:r>
            <a:r>
              <a:rPr lang="en-US" altLang="ko-KR" u="sng" dirty="0"/>
              <a:t>on per CPU core</a:t>
            </a:r>
          </a:p>
          <a:p>
            <a:pPr lvl="1"/>
            <a:r>
              <a:rPr lang="en-US" altLang="ko-KR" dirty="0"/>
              <a:t>A single </a:t>
            </a:r>
            <a:r>
              <a:rPr lang="en-US" altLang="ko-KR" b="1" dirty="0"/>
              <a:t>global counter</a:t>
            </a:r>
          </a:p>
          <a:p>
            <a:pPr lvl="1"/>
            <a:r>
              <a:rPr lang="en-US" altLang="ko-KR" dirty="0"/>
              <a:t>There are </a:t>
            </a:r>
            <a:r>
              <a:rPr lang="en-US" altLang="ko-KR" b="1" dirty="0"/>
              <a:t>lock</a:t>
            </a:r>
            <a:r>
              <a:rPr lang="en-US" altLang="ko-KR" dirty="0"/>
              <a:t>s:</a:t>
            </a:r>
          </a:p>
          <a:p>
            <a:pPr lvl="2"/>
            <a:r>
              <a:rPr lang="en-US" altLang="ko-KR" dirty="0"/>
              <a:t>One fore each local counter and one for the global counter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Example: on a machine with four CPUs</a:t>
            </a:r>
          </a:p>
          <a:p>
            <a:pPr lvl="1"/>
            <a:r>
              <a:rPr lang="en-US" altLang="ko-KR" dirty="0"/>
              <a:t>Four local counters</a:t>
            </a:r>
          </a:p>
          <a:p>
            <a:pPr lvl="1"/>
            <a:r>
              <a:rPr lang="en-US" altLang="ko-KR" dirty="0"/>
              <a:t>One global counter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707752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idea of sloppy 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thread running on a core wishes to increment the counter</a:t>
            </a:r>
          </a:p>
          <a:p>
            <a:pPr lvl="1"/>
            <a:r>
              <a:rPr lang="en-US" altLang="ko-KR" dirty="0"/>
              <a:t>It increment its local counter</a:t>
            </a:r>
          </a:p>
          <a:p>
            <a:pPr lvl="1"/>
            <a:r>
              <a:rPr lang="en-US" altLang="ko-KR" dirty="0"/>
              <a:t>Each CPU has its own local counter:</a:t>
            </a:r>
          </a:p>
          <a:p>
            <a:pPr lvl="2"/>
            <a:r>
              <a:rPr lang="en-US" altLang="ko-KR" dirty="0"/>
              <a:t>Threads across CPUs can update local counters </a:t>
            </a:r>
            <a:r>
              <a:rPr lang="en-US" altLang="ko-KR" i="1" dirty="0"/>
              <a:t>without contention</a:t>
            </a:r>
            <a:endParaRPr lang="en-US" altLang="ko-KR" dirty="0"/>
          </a:p>
          <a:p>
            <a:pPr lvl="2"/>
            <a:r>
              <a:rPr lang="en-US" altLang="ko-KR" dirty="0"/>
              <a:t>Thus counter updates are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scalable</a:t>
            </a:r>
            <a:endParaRPr lang="en-US" altLang="ko-KR" dirty="0"/>
          </a:p>
          <a:p>
            <a:pPr lvl="1"/>
            <a:r>
              <a:rPr lang="en-US" altLang="ko-KR" dirty="0"/>
              <a:t>The local values are periodically transferred to the global counter</a:t>
            </a:r>
          </a:p>
          <a:p>
            <a:pPr lvl="2"/>
            <a:r>
              <a:rPr lang="en-US" altLang="ko-KR" dirty="0"/>
              <a:t>Acquire the global lock</a:t>
            </a:r>
          </a:p>
          <a:p>
            <a:pPr lvl="2"/>
            <a:r>
              <a:rPr lang="en-US" altLang="ko-KR" dirty="0"/>
              <a:t>Increment it by the local counter’s value</a:t>
            </a:r>
          </a:p>
          <a:p>
            <a:pPr lvl="2"/>
            <a:r>
              <a:rPr lang="en-US" altLang="ko-KR" dirty="0"/>
              <a:t>The local counter is then reset to zero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60123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idea of sloppy counting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How often</a:t>
            </a:r>
            <a:r>
              <a:rPr lang="en-US" altLang="ko-KR" dirty="0"/>
              <a:t> the local-to-global transfer occurs is determined by a threshold,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altLang="ko-KR" dirty="0">
                <a:cs typeface="Courier New" pitchFamily="49" charset="0"/>
              </a:rPr>
              <a:t>(sloppiness)</a:t>
            </a:r>
            <a:endParaRPr lang="en-US" altLang="ko-KR" dirty="0"/>
          </a:p>
          <a:p>
            <a:pPr lvl="1"/>
            <a:r>
              <a:rPr lang="en-US" altLang="ko-KR" dirty="0"/>
              <a:t>The smaller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The more the counter behaves like the </a:t>
            </a:r>
            <a:r>
              <a:rPr lang="en-US" altLang="ko-KR" i="1" dirty="0"/>
              <a:t>non-scalable counter</a:t>
            </a:r>
            <a:endParaRPr lang="en-US" altLang="ko-KR" dirty="0"/>
          </a:p>
          <a:p>
            <a:pPr lvl="1"/>
            <a:r>
              <a:rPr lang="en-US" altLang="ko-KR" dirty="0"/>
              <a:t>The bigger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The more scalable the counter</a:t>
            </a:r>
          </a:p>
          <a:p>
            <a:pPr lvl="2"/>
            <a:r>
              <a:rPr lang="en-US" altLang="ko-KR" dirty="0"/>
              <a:t>The further off the global value might be from the </a:t>
            </a:r>
            <a:r>
              <a:rPr lang="en-US" altLang="ko-KR" i="1" dirty="0"/>
              <a:t>actual count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92196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Sloppy counter 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Tracing the Sloppy Counters</a:t>
                </a:r>
              </a:p>
              <a:p>
                <a:pPr lvl="1"/>
                <a:r>
                  <a:rPr lang="en-US" altLang="ko-KR" dirty="0"/>
                  <a:t>The threshold S is set to 5</a:t>
                </a:r>
              </a:p>
              <a:p>
                <a:pPr lvl="1"/>
                <a:r>
                  <a:rPr lang="en-US" altLang="ko-KR" dirty="0"/>
                  <a:t>There are threads on each of four CPUs</a:t>
                </a:r>
              </a:p>
              <a:p>
                <a:pPr lvl="1"/>
                <a:r>
                  <a:rPr lang="en-US" altLang="ko-KR" dirty="0"/>
                  <a:t>Each thread updates their local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/>
              <p:cNvGraphicFramePr>
                <a:graphicFrameLocks noGrp="1"/>
              </p:cNvGraphicFramePr>
              <p:nvPr/>
            </p:nvGraphicFramePr>
            <p:xfrm>
              <a:off x="2351584" y="3068960"/>
              <a:ext cx="7488834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4421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Time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altLang="ko-KR" sz="16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G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(from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7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 10 (from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600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/>
              <p:cNvGraphicFramePr>
                <a:graphicFrameLocks noGrp="1"/>
              </p:cNvGraphicFramePr>
              <p:nvPr/>
            </p:nvGraphicFramePr>
            <p:xfrm>
              <a:off x="2351584" y="3068960"/>
              <a:ext cx="7488834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4421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Time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1481" t="-5455" r="-469841" b="-8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1481" t="-5455" r="-369841" b="-8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81481" t="-5455" r="-269841" b="-8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79474" t="-5455" r="-168421" b="-8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latin typeface="맑은 고딕" pitchFamily="50" charset="-127"/>
                              <a:ea typeface="맑은 고딕" pitchFamily="50" charset="-127"/>
                            </a:rPr>
                            <a:t>G</a:t>
                          </a:r>
                          <a:endParaRPr lang="ko-KR" altLang="en-US" sz="1600" b="1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580" t="-707273" r="-313" b="-1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7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4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5 </a:t>
                          </a:r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  <a:sym typeface="Wingdings" pitchFamily="2" charset="2"/>
                            </a:rPr>
                            <a:t> 0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580" t="-807273" r="-313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639991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 of the threshold value </a:t>
            </a:r>
            <a:r>
              <a:rPr lang="en-US" altLang="ko-KR" i="1" dirty="0">
                <a:latin typeface="Courier New" pitchFamily="49" charset="0"/>
                <a:cs typeface="Courier New" pitchFamily="49" charset="0"/>
              </a:rPr>
              <a:t>S</a:t>
            </a:r>
            <a:endParaRPr lang="ko-KR" alt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four threads increments a counter 1 million times on four CPUs</a:t>
            </a:r>
          </a:p>
          <a:p>
            <a:pPr lvl="1"/>
            <a:r>
              <a:rPr lang="en-US" altLang="ko-KR" dirty="0"/>
              <a:t>Low S </a:t>
            </a:r>
            <a:r>
              <a:rPr lang="en-US" altLang="ko-KR" dirty="0">
                <a:sym typeface="Wingdings" pitchFamily="2" charset="2"/>
              </a:rPr>
              <a:t> Performance is </a:t>
            </a:r>
            <a:r>
              <a:rPr lang="en-US" altLang="ko-KR" b="1" dirty="0">
                <a:sym typeface="Wingdings" pitchFamily="2" charset="2"/>
              </a:rPr>
              <a:t>poor</a:t>
            </a:r>
            <a:r>
              <a:rPr lang="en-US" altLang="ko-KR" dirty="0">
                <a:sym typeface="Wingdings" pitchFamily="2" charset="2"/>
              </a:rPr>
              <a:t>, The global count is always quire </a:t>
            </a:r>
            <a:r>
              <a:rPr lang="en-US" altLang="ko-KR" b="1" dirty="0">
                <a:sym typeface="Wingdings" pitchFamily="2" charset="2"/>
              </a:rPr>
              <a:t>accurate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High S  Performance is </a:t>
            </a:r>
            <a:r>
              <a:rPr lang="en-US" altLang="ko-KR" b="1" dirty="0">
                <a:sym typeface="Wingdings" pitchFamily="2" charset="2"/>
              </a:rPr>
              <a:t>excellent</a:t>
            </a:r>
            <a:r>
              <a:rPr lang="en-US" altLang="ko-KR" dirty="0">
                <a:sym typeface="Wingdings" pitchFamily="2" charset="2"/>
              </a:rPr>
              <a:t>, The global count </a:t>
            </a:r>
            <a:r>
              <a:rPr lang="en-US" altLang="ko-KR" b="1" dirty="0">
                <a:sym typeface="Wingdings" pitchFamily="2" charset="2"/>
              </a:rPr>
              <a:t>lags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68" y="2646356"/>
            <a:ext cx="4691989" cy="344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95800" y="6114782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Scaling Sloppy Counters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67747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Sloppy Counter Implementation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63552" y="980728"/>
            <a:ext cx="7992888" cy="5047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global;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global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global lock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local[NUMCPUS];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local count (per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[NUMCPUS];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locks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threshold;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update frequency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    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 record threshold,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locks,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      of all local counts and global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threshold)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        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hold = threshold;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        c-&gt;global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NUMCPUS;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           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   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61054613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Sloppy Counter Implementation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47528" y="980728"/>
            <a:ext cx="8424936" cy="5047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update: usually, just grab local lock and update local amount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        once local count has risen by ’threshold’, grab global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        lock and transfer local values to 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update(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amt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       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+=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amt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assumes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amt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&gt;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&gt;= c-&gt;threshold)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transfer to global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            c-&gt;global +=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            c-&gt;local[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   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36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37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39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get: just return global amount (which may not be perfect)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41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42 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c-&gt;global;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43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44   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only approximate!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45     }</a:t>
            </a:r>
          </a:p>
        </p:txBody>
      </p:sp>
    </p:spTree>
    <p:extLst>
      <p:ext uri="{BB962C8B-B14F-4D97-AF65-F5344CB8AC3E}">
        <p14:creationId xmlns:p14="http://schemas.microsoft.com/office/powerpoint/2010/main" val="469110326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196752"/>
            <a:ext cx="7992888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basic node structure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basic list structure (one used per list)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L-&gt;head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289995224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089031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*new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if (new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perror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return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fail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new-&gt;key = key;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new-&gt;next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L-&gt;head = new;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success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345865470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196753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36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-&gt;key ==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37 	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38 	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success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39 	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41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failure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44 	}</a:t>
            </a:r>
          </a:p>
        </p:txBody>
      </p:sp>
    </p:spTree>
    <p:extLst>
      <p:ext uri="{BB962C8B-B14F-4D97-AF65-F5344CB8AC3E}">
        <p14:creationId xmlns:p14="http://schemas.microsoft.com/office/powerpoint/2010/main" val="218575170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code </a:t>
            </a:r>
            <a:r>
              <a:rPr lang="en-US" altLang="ko-KR" b="1" dirty="0"/>
              <a:t>acquires</a:t>
            </a:r>
            <a:r>
              <a:rPr lang="en-US" altLang="ko-KR" dirty="0"/>
              <a:t> a lock in the insert routine upon entry</a:t>
            </a:r>
          </a:p>
          <a:p>
            <a:r>
              <a:rPr lang="en-US" altLang="ko-KR" dirty="0"/>
              <a:t>The code </a:t>
            </a:r>
            <a:r>
              <a:rPr lang="en-US" altLang="ko-KR" b="1" dirty="0"/>
              <a:t>releases</a:t>
            </a:r>
            <a:r>
              <a:rPr lang="en-US" altLang="ko-KR" dirty="0"/>
              <a:t> the lock upon exit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malloc() </a:t>
            </a:r>
            <a:r>
              <a:rPr lang="en-US" altLang="ko-KR" dirty="0"/>
              <a:t>happens to </a:t>
            </a:r>
            <a:r>
              <a:rPr lang="en-US" altLang="ko-KR" i="1" dirty="0"/>
              <a:t>fail</a:t>
            </a:r>
            <a:r>
              <a:rPr lang="en-US" altLang="ko-KR" dirty="0"/>
              <a:t>, the code must also </a:t>
            </a:r>
            <a:r>
              <a:rPr lang="en-US" altLang="ko-KR" u="sng" dirty="0"/>
              <a:t>release the lock</a:t>
            </a:r>
            <a:r>
              <a:rPr lang="en-US" altLang="ko-KR" dirty="0"/>
              <a:t> before failing the insert</a:t>
            </a:r>
          </a:p>
          <a:p>
            <a:pPr lvl="1"/>
            <a:r>
              <a:rPr lang="en-US" altLang="ko-KR" dirty="0"/>
              <a:t>This kind of exceptional control flow has been shown to be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quite error prone</a:t>
            </a:r>
            <a:endParaRPr lang="en-US" altLang="ko-KR" dirty="0"/>
          </a:p>
          <a:p>
            <a:pPr lvl="1"/>
            <a:r>
              <a:rPr lang="en-US" altLang="ko-KR" b="1" dirty="0"/>
              <a:t>Solution</a:t>
            </a:r>
            <a:r>
              <a:rPr lang="en-US" altLang="ko-KR" dirty="0"/>
              <a:t>: The lock and release </a:t>
            </a:r>
            <a:r>
              <a:rPr lang="en-US" altLang="ko-KR" i="1" dirty="0"/>
              <a:t>only surround </a:t>
            </a:r>
            <a:r>
              <a:rPr lang="en-US" altLang="ko-KR" dirty="0"/>
              <a:t>the actual critical section in the insert code</a:t>
            </a:r>
          </a:p>
        </p:txBody>
      </p:sp>
    </p:spTree>
    <p:extLst>
      <p:ext uri="{BB962C8B-B14F-4D97-AF65-F5344CB8AC3E}">
        <p14:creationId xmlns:p14="http://schemas.microsoft.com/office/powerpoint/2010/main" val="33127642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List: Rewritten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052736"/>
            <a:ext cx="7992888" cy="4616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L-&gt;head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synchronization not needed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*new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(new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perror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new-&gt;key = key;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just lock critical section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new-&gt;next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L-&gt;head = new;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4420720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Linked List: Rewritten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124745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L-&gt;head;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-&gt;key ==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now both success and failure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	}</a:t>
            </a:r>
          </a:p>
        </p:txBody>
      </p:sp>
    </p:spTree>
    <p:extLst>
      <p:ext uri="{BB962C8B-B14F-4D97-AF65-F5344CB8AC3E}">
        <p14:creationId xmlns:p14="http://schemas.microsoft.com/office/powerpoint/2010/main" val="1706496206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Linked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Hand-over-hand locking (lock coupling)</a:t>
            </a:r>
          </a:p>
          <a:p>
            <a:pPr lvl="1"/>
            <a:r>
              <a:rPr lang="en-US" altLang="ko-KR" dirty="0"/>
              <a:t>Add </a:t>
            </a:r>
            <a:r>
              <a:rPr lang="en-US" altLang="ko-KR" b="1" dirty="0"/>
              <a:t>a lock per node </a:t>
            </a:r>
            <a:r>
              <a:rPr lang="en-US" altLang="ko-KR" dirty="0"/>
              <a:t>of the list instead of having a single lock for the entire list</a:t>
            </a:r>
          </a:p>
          <a:p>
            <a:pPr lvl="1"/>
            <a:r>
              <a:rPr lang="en-US" altLang="ko-KR" dirty="0"/>
              <a:t>When traversing the list,</a:t>
            </a:r>
          </a:p>
          <a:p>
            <a:pPr lvl="2"/>
            <a:r>
              <a:rPr lang="en-US" altLang="ko-KR" dirty="0"/>
              <a:t>First grabs the next node’s lock</a:t>
            </a:r>
          </a:p>
          <a:p>
            <a:pPr lvl="2"/>
            <a:r>
              <a:rPr lang="en-US" altLang="ko-KR" dirty="0"/>
              <a:t>And then releases the current node’s lock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Enable a high degree of concurrency in list operations</a:t>
            </a:r>
          </a:p>
          <a:p>
            <a:pPr lvl="2"/>
            <a:r>
              <a:rPr lang="en-US" altLang="ko-KR" dirty="0"/>
              <a:t>However, in practice, </a:t>
            </a:r>
            <a:r>
              <a:rPr lang="en-US" altLang="ko-KR" u="sng" dirty="0"/>
              <a:t>the overheads of </a:t>
            </a:r>
            <a:r>
              <a:rPr lang="en-US" altLang="ko-KR" dirty="0"/>
              <a:t>acquiring and releasing locks for each node of a list traversal is </a:t>
            </a:r>
            <a:r>
              <a:rPr lang="en-US" altLang="ko-KR" i="1" dirty="0"/>
              <a:t>prohibitive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067773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Michael and Scott Concurrent Queues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locks</a:t>
            </a:r>
          </a:p>
          <a:p>
            <a:pPr lvl="1"/>
            <a:r>
              <a:rPr lang="en-US" altLang="ko-KR" dirty="0"/>
              <a:t>One for the </a:t>
            </a:r>
            <a:r>
              <a:rPr lang="en-US" altLang="ko-KR" b="1" dirty="0"/>
              <a:t>head</a:t>
            </a:r>
            <a:r>
              <a:rPr lang="en-US" altLang="ko-KR" dirty="0"/>
              <a:t> of the queue</a:t>
            </a:r>
          </a:p>
          <a:p>
            <a:pPr lvl="1"/>
            <a:r>
              <a:rPr lang="en-US" altLang="ko-KR" dirty="0"/>
              <a:t>One for the </a:t>
            </a:r>
            <a:r>
              <a:rPr lang="en-US" altLang="ko-KR" b="1" dirty="0"/>
              <a:t>tail</a:t>
            </a:r>
            <a:endParaRPr lang="en-US" altLang="ko-KR" dirty="0"/>
          </a:p>
          <a:p>
            <a:pPr lvl="1"/>
            <a:r>
              <a:rPr lang="en-US" altLang="ko-KR" dirty="0"/>
              <a:t>The goal of these two locks is to enable concurrency of </a:t>
            </a:r>
            <a:r>
              <a:rPr lang="en-US" altLang="ko-KR" i="1" dirty="0"/>
              <a:t>enqueue</a:t>
            </a:r>
            <a:r>
              <a:rPr lang="en-US" altLang="ko-KR" dirty="0"/>
              <a:t> and </a:t>
            </a:r>
            <a:r>
              <a:rPr lang="en-US" altLang="ko-KR" i="1" dirty="0"/>
              <a:t>dequeue</a:t>
            </a:r>
            <a:r>
              <a:rPr lang="en-US" altLang="ko-KR" dirty="0"/>
              <a:t> operations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 a dummy node</a:t>
            </a:r>
          </a:p>
          <a:p>
            <a:pPr lvl="1"/>
            <a:r>
              <a:rPr lang="en-US" altLang="ko-KR" dirty="0"/>
              <a:t>Allocated in the queue initialization code</a:t>
            </a:r>
          </a:p>
          <a:p>
            <a:pPr lvl="1"/>
            <a:r>
              <a:rPr lang="en-US" altLang="ko-KR" dirty="0"/>
              <a:t>Enable the separation of head and tail operations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98474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Queues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303313"/>
            <a:ext cx="7632848" cy="4616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*tail;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q-&gt;head = q-&gt;tail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</a:p>
          <a:p>
            <a:r>
              <a:rPr lang="en-US" altLang="ko-KR" sz="140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6047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Queues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412777"/>
            <a:ext cx="7632848" cy="31085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Queue_Enqueue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-&gt;value =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q-&gt;tail-&gt;next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q-&gt;tail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tailLock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441097672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Queues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340769"/>
            <a:ext cx="763284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Queue_Dequeue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*value)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q-&gt;head;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-&gt;next;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37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38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39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queue was empty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41 		*value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42 		q-&gt;head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newHead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(&amp;q-&gt;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headLock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44 		free(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46 	}</a:t>
            </a:r>
          </a:p>
        </p:txBody>
      </p:sp>
    </p:spTree>
    <p:extLst>
      <p:ext uri="{BB962C8B-B14F-4D97-AF65-F5344CB8AC3E}">
        <p14:creationId xmlns:p14="http://schemas.microsoft.com/office/powerpoint/2010/main" val="97038343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Hash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Focus on a simple hash table</a:t>
            </a:r>
          </a:p>
          <a:p>
            <a:pPr lvl="1"/>
            <a:r>
              <a:rPr lang="en-US" altLang="ko-KR" dirty="0"/>
              <a:t>The hash table does not resize</a:t>
            </a:r>
          </a:p>
          <a:p>
            <a:pPr lvl="1"/>
            <a:r>
              <a:rPr lang="en-US" altLang="ko-KR" dirty="0"/>
              <a:t>Built using the concurrent lists</a:t>
            </a:r>
          </a:p>
          <a:p>
            <a:pPr lvl="1"/>
            <a:r>
              <a:rPr lang="en-US" altLang="ko-KR" dirty="0"/>
              <a:t>It uses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lock per hash bucket</a:t>
            </a:r>
            <a:r>
              <a:rPr lang="en-US" altLang="ko-KR" dirty="0"/>
              <a:t> each of which is represented by </a:t>
            </a:r>
            <a:r>
              <a:rPr lang="en-US" altLang="ko-KR" i="1" dirty="0"/>
              <a:t>a list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41581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Concurrent Hash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From 10,000 to 50,000 concurrent updates from each of four threads</a:t>
            </a:r>
          </a:p>
          <a:p>
            <a:pPr lvl="1"/>
            <a:r>
              <a:rPr lang="en-US" altLang="ko-KR" dirty="0"/>
              <a:t>iMac with four Intel 2.7GHz i5 CPUs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2172800"/>
            <a:ext cx="4392488" cy="327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143672" y="5733256"/>
            <a:ext cx="597666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simple concurrent hash table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scales magnificently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520463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Concurrent Hash Table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1052736"/>
            <a:ext cx="7632848" cy="4832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#define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BUCKETS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lists[BUCKETS];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BUCKETS;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(&amp;H-&gt;lists[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bucket = key % BUCKETS;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(&amp;H-&gt;lists[bucket], key);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hash_t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*H,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bucket = key % BUCKETS;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(&amp;H-&gt;lists[bucket], key);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}</a:t>
            </a:r>
          </a:p>
        </p:txBody>
      </p:sp>
    </p:spTree>
    <p:extLst>
      <p:ext uri="{BB962C8B-B14F-4D97-AF65-F5344CB8AC3E}">
        <p14:creationId xmlns:p14="http://schemas.microsoft.com/office/powerpoint/2010/main" val="221689749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/>
              <a:t>29. Lock-based Concurrent Data Structures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5527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Lock-based Concurrent Data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Adding locks to a data structure makes the structure </a:t>
            </a:r>
            <a:r>
              <a:rPr lang="en-US" altLang="ko-KR" b="1" dirty="0"/>
              <a:t>thread safe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How locks are added determine both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correctness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altLang="ko-KR" dirty="0"/>
              <a:t> of the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313349490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Concurrent Counters without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but not scalable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619504"/>
            <a:ext cx="799288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	c-&gt;value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c-&gt;value++;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c-&gt;value--;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c-&gt;value;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3202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Concurrent Counters with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a </a:t>
            </a:r>
            <a:r>
              <a:rPr lang="en-US" altLang="ko-KR" b="1" dirty="0"/>
              <a:t>single lock</a:t>
            </a:r>
            <a:endParaRPr lang="en-US" altLang="ko-KR" dirty="0"/>
          </a:p>
          <a:p>
            <a:pPr lvl="1"/>
            <a:r>
              <a:rPr lang="en-US" altLang="ko-KR" dirty="0"/>
              <a:t>The lock is acquired when calling a routine that manipulates the data structure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2420888"/>
            <a:ext cx="7992888" cy="3539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c-&gt;value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c-&gt;value++;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0689080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Concurrent Counters with Locks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255980"/>
            <a:ext cx="7992888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decrement(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c-&gt;value--;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get(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c-&gt;value;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(&amp;c-&gt;lock);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736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performance costs of the simple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thread updates a single shared counter</a:t>
            </a:r>
          </a:p>
          <a:p>
            <a:pPr lvl="1"/>
            <a:r>
              <a:rPr lang="en-US" altLang="ko-KR" dirty="0"/>
              <a:t>Each thread updates the counter one million times</a:t>
            </a:r>
          </a:p>
          <a:p>
            <a:pPr lvl="1"/>
            <a:r>
              <a:rPr lang="en-US" altLang="ko-KR" dirty="0"/>
              <a:t>iMac with four Intel 2.7GHz i5 CPUs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554" y="2542704"/>
            <a:ext cx="3567090" cy="268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00056" y="4293096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Performance of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Traditional vs. Sloppy Counters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(Threshold of Sloppy, 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is set to 1024)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143672" y="5589240"/>
            <a:ext cx="597666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Synchronized counter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scales poorly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83123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24</TotalTime>
  <Words>3049</Words>
  <Application>Microsoft Office PowerPoint</Application>
  <PresentationFormat>Widescreen</PresentationFormat>
  <Paragraphs>418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Lock-based Concurrent Data structure</vt:lpstr>
      <vt:lpstr>Example: Concurrent Counters without Locks</vt:lpstr>
      <vt:lpstr>Example: Concurrent Counters with Locks</vt:lpstr>
      <vt:lpstr>Example: Concurrent Counters with Locks (Cont.)</vt:lpstr>
      <vt:lpstr>The performance costs of the simple approach</vt:lpstr>
      <vt:lpstr>Perfect Scaling</vt:lpstr>
      <vt:lpstr>Sloppy counter</vt:lpstr>
      <vt:lpstr>The basic idea of sloppy counting</vt:lpstr>
      <vt:lpstr>The basic idea of sloppy counting (Cont.)</vt:lpstr>
      <vt:lpstr>Sloppy counter example</vt:lpstr>
      <vt:lpstr>Importance of the threshold value S</vt:lpstr>
      <vt:lpstr>Sloppy Counter Implementation</vt:lpstr>
      <vt:lpstr>Sloppy Counter Implementation (Cont.)</vt:lpstr>
      <vt:lpstr>Concurrent Linked Lists</vt:lpstr>
      <vt:lpstr>Concurrent Linked Lists</vt:lpstr>
      <vt:lpstr>Concurrent Linked Lists (Cont.)</vt:lpstr>
      <vt:lpstr>Concurrent Linked Lists (Cont.)</vt:lpstr>
      <vt:lpstr>Concurrent Linked List: Rewritten</vt:lpstr>
      <vt:lpstr>Concurrent Linked List: Rewritten (Cont.)</vt:lpstr>
      <vt:lpstr>Scaling Linked List</vt:lpstr>
      <vt:lpstr>Michael and Scott Concurrent Queues</vt:lpstr>
      <vt:lpstr>Concurrent Queues (Cont.)</vt:lpstr>
      <vt:lpstr>Concurrent Queues (Cont.)</vt:lpstr>
      <vt:lpstr>Concurrent Queues (Cont.)</vt:lpstr>
      <vt:lpstr>Concurrent Hash Table</vt:lpstr>
      <vt:lpstr>Performance of Concurrent Hash Table</vt:lpstr>
      <vt:lpstr>Concurrent Hash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28</cp:revision>
  <cp:lastPrinted>2015-03-03T01:48:46Z</cp:lastPrinted>
  <dcterms:created xsi:type="dcterms:W3CDTF">2021-07-20T08:42:21Z</dcterms:created>
  <dcterms:modified xsi:type="dcterms:W3CDTF">2021-11-20T13:53:38Z</dcterms:modified>
</cp:coreProperties>
</file>