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0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Order-Violation Bugs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desired order</a:t>
            </a:r>
            <a:r>
              <a:rPr lang="en-US" altLang="ko-KR" dirty="0"/>
              <a:t> between two memory accesses is </a:t>
            </a:r>
            <a:r>
              <a:rPr lang="en-US" altLang="ko-KR" u="sng" dirty="0"/>
              <a:t>flipped</a:t>
            </a:r>
            <a:endParaRPr lang="en-US" altLang="ko-KR" dirty="0"/>
          </a:p>
          <a:p>
            <a:pPr lvl="1"/>
            <a:r>
              <a:rPr lang="en-US" altLang="ko-KR" dirty="0"/>
              <a:t>i.e.,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ko-KR" dirty="0"/>
              <a:t> should always be executed before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ko-KR" dirty="0"/>
              <a:t>, but the order is not enforced during execution</a:t>
            </a:r>
          </a:p>
          <a:p>
            <a:pPr lvl="1"/>
            <a:r>
              <a:rPr lang="en-US" altLang="ko-KR" b="1" dirty="0"/>
              <a:t>Example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The code in Thread2 seems to assume that the variable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mThread</a:t>
            </a:r>
            <a:r>
              <a:rPr lang="en-US" altLang="ko-KR" dirty="0"/>
              <a:t> has already been </a:t>
            </a:r>
            <a:r>
              <a:rPr lang="en-US" altLang="ko-KR" i="1" dirty="0"/>
              <a:t>initialized</a:t>
            </a:r>
            <a:r>
              <a:rPr lang="en-US" altLang="ko-KR" dirty="0"/>
              <a:t> (and is not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27648" y="3845948"/>
            <a:ext cx="6480720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PR_CreateThread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…);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mState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-&gt;State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2429418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Order-Violation Bugs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 Enforce ordering using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condition variables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07568" y="1556793"/>
            <a:ext cx="7776864" cy="4401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PTHREAD_MUTEX_INITIALIZER;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PTHREAD_COND_INITIALIZER;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 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PR_CreateThread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,…);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signal that the thread has been created.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</p:txBody>
      </p:sp>
    </p:spTree>
    <p:extLst>
      <p:ext uri="{BB962C8B-B14F-4D97-AF65-F5344CB8AC3E}">
        <p14:creationId xmlns:p14="http://schemas.microsoft.com/office/powerpoint/2010/main" val="373428528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Order-Violation Bugs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07568" y="1037636"/>
            <a:ext cx="7776864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wait for the thread to be initialized …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mState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-&gt;State;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9553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 Bugs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The presence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a cycle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Thread1</a:t>
            </a:r>
            <a:r>
              <a:rPr lang="en-US" altLang="ko-KR" dirty="0"/>
              <a:t> is holding a lock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ko-KR" dirty="0"/>
              <a:t> and waiting for another one,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endParaRPr lang="en-US" altLang="ko-KR" dirty="0"/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Thread2</a:t>
            </a:r>
            <a:r>
              <a:rPr lang="en-US" altLang="ko-KR" dirty="0"/>
              <a:t> that holds lock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ko-KR" dirty="0"/>
              <a:t> is waiting for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ko-KR" dirty="0"/>
              <a:t> to be released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35760" y="836712"/>
          <a:ext cx="432048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Thread 1: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lock(L1);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lock(L2);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Thread 2: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lock(L2);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lock(L1);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4655840" y="3697288"/>
            <a:ext cx="2988216" cy="2756049"/>
            <a:chOff x="3131840" y="3697287"/>
            <a:chExt cx="2988216" cy="2756049"/>
          </a:xfrm>
        </p:grpSpPr>
        <p:sp>
          <p:nvSpPr>
            <p:cNvPr id="10" name="직사각형 9"/>
            <p:cNvSpPr/>
            <p:nvPr/>
          </p:nvSpPr>
          <p:spPr>
            <a:xfrm>
              <a:off x="5160608" y="3789040"/>
              <a:ext cx="828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Lock L1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131840" y="3697287"/>
              <a:ext cx="1044000" cy="90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Thread 1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48267" y="5661328"/>
              <a:ext cx="828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Lock L2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076056" y="5553336"/>
              <a:ext cx="1044000" cy="90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Thread 2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37978" y="3813249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Holds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3653840" y="4652590"/>
              <a:ext cx="0" cy="971274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16200000">
              <a:off x="2910772" y="4959676"/>
              <a:ext cx="982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Wanted by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4188408" y="6021328"/>
              <a:ext cx="794667" cy="0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375594" y="6054065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Holds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5286622" y="4933693"/>
              <a:ext cx="982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Wanted by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4243772" y="4157199"/>
              <a:ext cx="79466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5556560" y="4580412"/>
              <a:ext cx="0" cy="971274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764081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Deadlocks Occur?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Reason 1:</a:t>
            </a:r>
          </a:p>
          <a:p>
            <a:pPr lvl="1"/>
            <a:r>
              <a:rPr lang="en-US" altLang="ko-KR" dirty="0"/>
              <a:t>In large code bases,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complex dependencies </a:t>
            </a:r>
            <a:r>
              <a:rPr lang="en-US" altLang="ko-KR" dirty="0"/>
              <a:t>arise between components</a:t>
            </a:r>
          </a:p>
          <a:p>
            <a:pPr lvl="2"/>
            <a:r>
              <a:rPr lang="en-US" altLang="ko-KR" dirty="0"/>
              <a:t>In an OS for example: VM subsystem talks to Filesystem then Filesystem talks to VM subsystem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Reason 2:</a:t>
            </a:r>
          </a:p>
          <a:p>
            <a:pPr lvl="1"/>
            <a:r>
              <a:rPr lang="en-US" altLang="ko-KR" dirty="0"/>
              <a:t>Due to the nature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encapsulation</a:t>
            </a:r>
          </a:p>
          <a:p>
            <a:pPr lvl="2"/>
            <a:r>
              <a:rPr lang="en-US" altLang="ko-KR" dirty="0"/>
              <a:t>Hide details of implementations and make software easier to build in a modular way</a:t>
            </a:r>
          </a:p>
          <a:p>
            <a:pPr lvl="2"/>
            <a:r>
              <a:rPr lang="en-US" altLang="ko-KR" dirty="0"/>
              <a:t>Such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modularity</a:t>
            </a:r>
            <a:r>
              <a:rPr lang="en-US" altLang="ko-KR" dirty="0"/>
              <a:t> </a:t>
            </a:r>
            <a:r>
              <a:rPr lang="en-US" altLang="ko-KR" i="1" dirty="0"/>
              <a:t>does not mesh</a:t>
            </a:r>
            <a:r>
              <a:rPr lang="en-US" altLang="ko-KR" dirty="0"/>
              <a:t> well with </a:t>
            </a:r>
            <a:r>
              <a:rPr lang="en-US" altLang="ko-KR" u="sng" dirty="0"/>
              <a:t>locking</a:t>
            </a:r>
          </a:p>
        </p:txBody>
      </p:sp>
    </p:spTree>
    <p:extLst>
      <p:ext uri="{BB962C8B-B14F-4D97-AF65-F5344CB8AC3E}">
        <p14:creationId xmlns:p14="http://schemas.microsoft.com/office/powerpoint/2010/main" val="380746448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Deadlocks Occur?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Example</a:t>
            </a:r>
            <a:r>
              <a:rPr lang="en-US" altLang="ko-KR" dirty="0"/>
              <a:t>: Java Vector class and the method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Locks</a:t>
            </a:r>
            <a:r>
              <a:rPr lang="en-US" altLang="ko-KR" dirty="0"/>
              <a:t> for both the vector being added to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lang="en-US" altLang="ko-KR" dirty="0"/>
              <a:t>) and the parameter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lang="en-US" altLang="ko-KR" dirty="0"/>
              <a:t>) </a:t>
            </a:r>
            <a:r>
              <a:rPr lang="en-US" altLang="ko-KR" i="1" dirty="0"/>
              <a:t>need to be acquired (Vector class is thread-safe)</a:t>
            </a:r>
            <a:endParaRPr lang="en-US" altLang="ko-KR" dirty="0"/>
          </a:p>
          <a:p>
            <a:pPr lvl="2"/>
            <a:r>
              <a:rPr lang="en-US" altLang="ko-KR" dirty="0"/>
              <a:t>The routine acquires said locks in some arbitrary order (v1 then v2)</a:t>
            </a:r>
          </a:p>
          <a:p>
            <a:pPr lvl="2"/>
            <a:r>
              <a:rPr lang="en-US" altLang="ko-KR" dirty="0"/>
              <a:t>If some other thread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calls v2.addAll(v1) </a:t>
            </a:r>
            <a:r>
              <a:rPr lang="en-US" altLang="ko-KR" dirty="0"/>
              <a:t>at nearly the same time </a:t>
            </a:r>
            <a:r>
              <a:rPr lang="en-US" altLang="ko-KR" dirty="0">
                <a:sym typeface="Wingdings" panose="05000000000000000000" pitchFamily="2" charset="2"/>
              </a:rPr>
              <a:t> We have the potential for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deadlock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4295800" y="1628800"/>
            <a:ext cx="3096344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Vector v1,v2;</a:t>
            </a:r>
          </a:p>
          <a:p>
            <a:pPr marL="342900" indent="-342900">
              <a:lnSpc>
                <a:spcPct val="150000"/>
              </a:lnSpc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v1.addAll(v2);</a:t>
            </a:r>
          </a:p>
        </p:txBody>
      </p:sp>
    </p:spTree>
    <p:extLst>
      <p:ext uri="{BB962C8B-B14F-4D97-AF65-F5344CB8AC3E}">
        <p14:creationId xmlns:p14="http://schemas.microsoft.com/office/powerpoint/2010/main" val="259713018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Conditional for Deadlock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Four conditions</a:t>
            </a:r>
            <a:r>
              <a:rPr lang="en-US" altLang="ko-KR" dirty="0"/>
              <a:t> need to hold for a deadlock to occur.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any of these four conditions are not met, </a:t>
            </a:r>
            <a:r>
              <a:rPr lang="en-US" altLang="ko-KR" b="1" dirty="0"/>
              <a:t>deadlock cannot occur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25199"/>
              </p:ext>
            </p:extLst>
          </p:nvPr>
        </p:nvGraphicFramePr>
        <p:xfrm>
          <a:off x="2135560" y="1556793"/>
          <a:ext cx="8136904" cy="2375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Condition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Mutual Exclusion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Threads claim exclusive control of resources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 that they require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Hold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-and-wait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Threads hold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 resources allocated to them while waiting for additional resources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No preemption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Resources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 cannot be forcibly removed from threads that are holding them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Circular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 wait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There exists a circular chain of threads such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 that each thread holds one more resources that are being requested by the next thread in the chain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51910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Circular Wait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total ordering </a:t>
            </a:r>
            <a:r>
              <a:rPr lang="en-US" altLang="ko-KR" dirty="0"/>
              <a:t>on lock acquisition</a:t>
            </a:r>
          </a:p>
          <a:p>
            <a:pPr lvl="1"/>
            <a:r>
              <a:rPr lang="en-US" altLang="ko-KR" dirty="0"/>
              <a:t>This approach requires </a:t>
            </a:r>
            <a:r>
              <a:rPr lang="en-US" altLang="ko-KR" i="1" dirty="0"/>
              <a:t>careful design </a:t>
            </a:r>
            <a:r>
              <a:rPr lang="en-US" altLang="ko-KR" dirty="0"/>
              <a:t>of global locking strategies</a:t>
            </a:r>
          </a:p>
          <a:p>
            <a:r>
              <a:rPr lang="en-US" altLang="ko-KR" b="1" dirty="0"/>
              <a:t>Example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There are two locks in the system (L1 and L2)</a:t>
            </a:r>
          </a:p>
          <a:p>
            <a:pPr lvl="1"/>
            <a:r>
              <a:rPr lang="en-US" altLang="ko-KR" dirty="0"/>
              <a:t>We can prevent deadlock by always acquiring L1 before L2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083337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Hold-and-wait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Acquire all locks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 once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This code guarantees that </a:t>
            </a:r>
            <a:r>
              <a:rPr lang="en-US" altLang="ko-KR" b="1" dirty="0"/>
              <a:t>no untimely thread switch can occur </a:t>
            </a:r>
            <a:r>
              <a:rPr lang="en-US" altLang="ko-KR" i="1" dirty="0"/>
              <a:t>in the midst of</a:t>
            </a:r>
            <a:r>
              <a:rPr lang="en-US" altLang="ko-KR" dirty="0"/>
              <a:t> lock acquisition</a:t>
            </a:r>
          </a:p>
          <a:p>
            <a:pPr lvl="1"/>
            <a:r>
              <a:rPr lang="en-US" altLang="ko-KR" b="1" dirty="0"/>
              <a:t>Problem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Require us to know when calling a routine exactly which locks must be held and to acquire them ahead of time</a:t>
            </a:r>
          </a:p>
          <a:p>
            <a:pPr lvl="2"/>
            <a:r>
              <a:rPr lang="en-US" altLang="ko-KR" dirty="0"/>
              <a:t>Decrease </a:t>
            </a:r>
            <a:r>
              <a:rPr lang="en-US" altLang="ko-KR" i="1" dirty="0"/>
              <a:t>concurrency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3863752" y="1556793"/>
            <a:ext cx="403244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lock(prevention);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  lock(L1);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  lock(L2);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  …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  unlock(prevention);</a:t>
            </a:r>
          </a:p>
        </p:txBody>
      </p:sp>
    </p:spTree>
    <p:extLst>
      <p:ext uri="{BB962C8B-B14F-4D97-AF65-F5344CB8AC3E}">
        <p14:creationId xmlns:p14="http://schemas.microsoft.com/office/powerpoint/2010/main" val="36991197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No Preemption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Multiple lock acquisition </a:t>
            </a:r>
            <a:r>
              <a:rPr lang="en-US" altLang="ko-KR" dirty="0"/>
              <a:t>often gets us into trouble because when waiting for one lock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we are holding another</a:t>
            </a:r>
            <a:endParaRPr lang="en-US" altLang="ko-KR" dirty="0"/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Used to build a </a:t>
            </a:r>
            <a:r>
              <a:rPr lang="en-US" altLang="ko-KR" i="1" dirty="0">
                <a:cs typeface="Courier New" panose="02070309020205020404" pitchFamily="49" charset="0"/>
              </a:rPr>
              <a:t>deadlock-free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i="1" dirty="0">
                <a:cs typeface="Courier New" panose="02070309020205020404" pitchFamily="49" charset="0"/>
              </a:rPr>
              <a:t>ordering-robust</a:t>
            </a:r>
            <a:r>
              <a:rPr lang="en-US" altLang="ko-KR" dirty="0">
                <a:cs typeface="Courier New" panose="02070309020205020404" pitchFamily="49" charset="0"/>
              </a:rPr>
              <a:t> lock acquisition protocol</a:t>
            </a:r>
          </a:p>
          <a:p>
            <a:pPr lvl="1"/>
            <a:r>
              <a:rPr lang="en-US" altLang="ko-KR" dirty="0"/>
              <a:t>Grab the lock (if it is available)</a:t>
            </a:r>
          </a:p>
          <a:p>
            <a:pPr lvl="1"/>
            <a:r>
              <a:rPr lang="en-US" altLang="ko-KR" dirty="0"/>
              <a:t>Or, return -1: you should try again later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91744" y="3933057"/>
            <a:ext cx="439248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top: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lock(L1);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(L2) ==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unlock(L1);	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ko-KR" sz="14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top;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</p:txBody>
      </p:sp>
    </p:spTree>
    <p:extLst>
      <p:ext uri="{BB962C8B-B14F-4D97-AF65-F5344CB8AC3E}">
        <p14:creationId xmlns:p14="http://schemas.microsoft.com/office/powerpoint/2010/main" val="114734658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No Preemption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livelock</a:t>
            </a:r>
            <a:endParaRPr lang="en-US" altLang="ko-KR" b="1" dirty="0"/>
          </a:p>
          <a:p>
            <a:pPr lvl="1"/>
            <a:r>
              <a:rPr lang="en-US" altLang="ko-KR" dirty="0"/>
              <a:t>Two threads might be running through the code sequence(acquiring the lock) </a:t>
            </a:r>
            <a:r>
              <a:rPr lang="en-US" altLang="ko-KR" i="1" dirty="0"/>
              <a:t>over and over again </a:t>
            </a:r>
            <a:r>
              <a:rPr lang="en-US" altLang="ko-KR" dirty="0"/>
              <a:t>but failing to acquire the lock</a:t>
            </a:r>
          </a:p>
          <a:p>
            <a:pPr lvl="1"/>
            <a:r>
              <a:rPr lang="en-US" altLang="ko-KR" dirty="0"/>
              <a:t>Progress is not being made though</a:t>
            </a:r>
          </a:p>
          <a:p>
            <a:pPr lvl="1"/>
            <a:r>
              <a:rPr lang="en-US" altLang="ko-KR" dirty="0"/>
              <a:t>Solution:</a:t>
            </a:r>
          </a:p>
          <a:p>
            <a:pPr lvl="2"/>
            <a:r>
              <a:rPr lang="en-US" altLang="ko-KR" dirty="0"/>
              <a:t>Add </a:t>
            </a:r>
            <a:r>
              <a:rPr lang="en-US" altLang="ko-KR" b="1" dirty="0"/>
              <a:t>a random delay </a:t>
            </a:r>
            <a:r>
              <a:rPr lang="en-US" altLang="ko-KR" dirty="0"/>
              <a:t>before looping back and trying the entire thing over again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063326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Lock-free/wait-free</a:t>
            </a:r>
          </a:p>
          <a:p>
            <a:pPr lvl="1"/>
            <a:r>
              <a:rPr lang="en-US" altLang="ko-KR" dirty="0"/>
              <a:t>Using powerful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 instructions (atomic)</a:t>
            </a:r>
            <a:endParaRPr lang="en-US" altLang="ko-KR" dirty="0"/>
          </a:p>
          <a:p>
            <a:pPr lvl="1"/>
            <a:r>
              <a:rPr lang="en-US" altLang="ko-KR" dirty="0"/>
              <a:t>You can build data structures in a manner that </a:t>
            </a:r>
            <a:r>
              <a:rPr lang="en-US" altLang="ko-KR" i="1" dirty="0"/>
              <a:t>does not require </a:t>
            </a:r>
            <a:r>
              <a:rPr lang="en-US" altLang="ko-KR" u="sng" dirty="0"/>
              <a:t>explicit locking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639616" y="2924944"/>
            <a:ext cx="6912768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*address,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expected,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new){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(*address == expected){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*address = new;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success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30088577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now wanted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 increment </a:t>
            </a:r>
            <a:r>
              <a:rPr lang="en-US" altLang="ko-KR" dirty="0"/>
              <a:t>a value by a certain amount: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Repeatedly tries to update the value to </a:t>
            </a:r>
            <a:r>
              <a:rPr lang="en-US" altLang="ko-KR" i="1" dirty="0"/>
              <a:t>the new amount </a:t>
            </a:r>
            <a:r>
              <a:rPr lang="en-US" altLang="ko-KR" dirty="0"/>
              <a:t>and uses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compare-and-swap</a:t>
            </a:r>
            <a:r>
              <a:rPr lang="en-US" altLang="ko-KR" dirty="0"/>
              <a:t> to do so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No lock </a:t>
            </a:r>
            <a:r>
              <a:rPr lang="en-US" altLang="ko-KR" dirty="0"/>
              <a:t>is acquired</a:t>
            </a:r>
          </a:p>
          <a:p>
            <a:pPr lvl="1"/>
            <a:r>
              <a:rPr lang="en-US" altLang="ko-KR" b="1" dirty="0"/>
              <a:t>No deadlock </a:t>
            </a:r>
            <a:r>
              <a:rPr lang="en-US" altLang="ko-KR" dirty="0"/>
              <a:t>can arise</a:t>
            </a:r>
          </a:p>
          <a:p>
            <a:pPr lvl="1"/>
            <a:r>
              <a:rPr lang="en-US" altLang="ko-KR" b="1" dirty="0" err="1"/>
              <a:t>livelock</a:t>
            </a:r>
            <a:r>
              <a:rPr lang="en-US" altLang="ko-KR" dirty="0"/>
              <a:t> is still a possibility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39616" y="1539370"/>
            <a:ext cx="691276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AtomicIncrement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*value,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amount){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old = *value;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old,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old+amount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)==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51761259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More complex example</a:t>
            </a:r>
            <a:r>
              <a:rPr lang="en-US" altLang="ko-KR" dirty="0"/>
              <a:t>: list insertion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called by multiple threads at the “</a:t>
            </a:r>
            <a:r>
              <a:rPr lang="en-US" altLang="ko-KR" i="1" dirty="0"/>
              <a:t>same time</a:t>
            </a:r>
            <a:r>
              <a:rPr lang="en-US" altLang="ko-KR" dirty="0"/>
              <a:t>”, this code has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race condition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569940" y="1628800"/>
            <a:ext cx="6766420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 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	= value 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n-&gt;next 	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head 	= n;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73511487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Surrounding this code with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lock acquire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release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wait-free manner </a:t>
            </a:r>
            <a:r>
              <a:rPr lang="en-US" altLang="ko-KR" dirty="0"/>
              <a:t>using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compare-and-swap</a:t>
            </a:r>
            <a:r>
              <a:rPr lang="en-US" altLang="ko-KR" dirty="0"/>
              <a:t> instruction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7972" y="1916252"/>
            <a:ext cx="6766420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 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 = value 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lock(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begin critical section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n-&gt;next	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head 	= n;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unlock(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;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//end critical section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55640" y="4493438"/>
            <a:ext cx="6766420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 = value;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n-&gt;next 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while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(&amp;head, n-&gt;next, n));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992141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 Avoidance via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some scenarios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deadlock avoidance </a:t>
            </a:r>
            <a:r>
              <a:rPr lang="en-US" altLang="ko-KR" dirty="0"/>
              <a:t>is preferable</a:t>
            </a:r>
          </a:p>
          <a:p>
            <a:pPr lvl="1"/>
            <a:r>
              <a:rPr lang="en-US" altLang="ko-KR" b="1" dirty="0"/>
              <a:t>Global knowledge </a:t>
            </a:r>
            <a:r>
              <a:rPr lang="en-US" altLang="ko-KR" dirty="0"/>
              <a:t>is required:</a:t>
            </a:r>
          </a:p>
          <a:p>
            <a:pPr lvl="2"/>
            <a:r>
              <a:rPr lang="en-US" altLang="ko-KR" dirty="0"/>
              <a:t>Which locks various threads might grab during their execution</a:t>
            </a:r>
          </a:p>
          <a:p>
            <a:pPr lvl="2"/>
            <a:r>
              <a:rPr lang="en-US" altLang="ko-KR" dirty="0"/>
              <a:t>Subsequently schedules said threads in a way as </a:t>
            </a:r>
            <a:r>
              <a:rPr lang="en-US" altLang="ko-KR" u="sng" dirty="0"/>
              <a:t>to guarantee</a:t>
            </a:r>
            <a:r>
              <a:rPr lang="en-US" altLang="ko-KR" dirty="0"/>
              <a:t> no deadlock can occur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516292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Deadlock Avoidance via Scheduling 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have two processors and four threads</a:t>
            </a:r>
          </a:p>
          <a:p>
            <a:pPr lvl="1"/>
            <a:r>
              <a:rPr lang="en-US" altLang="ko-KR" dirty="0"/>
              <a:t>Lock acquisition demands of the threads: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smart scheduler could compute that as long as </a:t>
            </a:r>
            <a:r>
              <a:rPr lang="en-US" altLang="ko-KR" u="sng" dirty="0"/>
              <a:t>T1 and T2 are not run at the same time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deadlock </a:t>
            </a:r>
            <a:r>
              <a:rPr lang="en-US" altLang="ko-KR" dirty="0"/>
              <a:t>could ever arise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07035"/>
              </p:ext>
            </p:extLst>
          </p:nvPr>
        </p:nvGraphicFramePr>
        <p:xfrm>
          <a:off x="3215681" y="2082552"/>
          <a:ext cx="53285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32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L1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L2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4079776" y="4721822"/>
            <a:ext cx="3528392" cy="1011435"/>
            <a:chOff x="2483768" y="4509120"/>
            <a:chExt cx="3528392" cy="1011435"/>
          </a:xfrm>
        </p:grpSpPr>
        <p:sp>
          <p:nvSpPr>
            <p:cNvPr id="13" name="TextBox 12"/>
            <p:cNvSpPr txBox="1"/>
            <p:nvPr/>
          </p:nvSpPr>
          <p:spPr>
            <a:xfrm>
              <a:off x="2483769" y="4571256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1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3768" y="5095057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2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47864" y="4509120"/>
              <a:ext cx="1008112" cy="4320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T3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55976" y="4509120"/>
              <a:ext cx="1296144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T4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347864" y="5088507"/>
              <a:ext cx="1584176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T1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32040" y="5088507"/>
              <a:ext cx="108012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T2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045510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Deadlock Avoidance via Scheduling 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contention for the same resources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possible schedule that guarantees that </a:t>
            </a:r>
            <a:r>
              <a:rPr lang="en-US" altLang="ko-KR" i="1" dirty="0"/>
              <a:t>no deadlock </a:t>
            </a:r>
            <a:r>
              <a:rPr lang="en-US" altLang="ko-KR" dirty="0"/>
              <a:t>could ever occur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The total time to complete the jobs is lengthened considerably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82365"/>
              </p:ext>
            </p:extLst>
          </p:nvPr>
        </p:nvGraphicFramePr>
        <p:xfrm>
          <a:off x="3431706" y="1650504"/>
          <a:ext cx="53285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L1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L2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575720" y="3785718"/>
            <a:ext cx="4536504" cy="1011435"/>
            <a:chOff x="1979712" y="3645024"/>
            <a:chExt cx="4536504" cy="1011435"/>
          </a:xfrm>
        </p:grpSpPr>
        <p:sp>
          <p:nvSpPr>
            <p:cNvPr id="13" name="TextBox 12"/>
            <p:cNvSpPr txBox="1"/>
            <p:nvPr/>
          </p:nvSpPr>
          <p:spPr>
            <a:xfrm>
              <a:off x="1979713" y="3707160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1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4230961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2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08104" y="4224411"/>
              <a:ext cx="1008112" cy="4320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T3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3808" y="3645024"/>
              <a:ext cx="1296144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T4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43808" y="4224411"/>
              <a:ext cx="1584176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T1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27984" y="4224411"/>
              <a:ext cx="108012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T2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034414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 and Recover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Allow deadlock </a:t>
            </a:r>
            <a:r>
              <a:rPr lang="en-US" altLang="ko-KR" dirty="0"/>
              <a:t>to occasionally occur and then </a:t>
            </a:r>
            <a:r>
              <a:rPr lang="en-US" altLang="ko-KR" i="1" dirty="0"/>
              <a:t>take some action</a:t>
            </a:r>
            <a:endParaRPr lang="en-US" altLang="ko-KR" dirty="0"/>
          </a:p>
          <a:p>
            <a:pPr lvl="1"/>
            <a:r>
              <a:rPr lang="en-US" altLang="ko-KR" b="1" dirty="0"/>
              <a:t>Example</a:t>
            </a:r>
            <a:r>
              <a:rPr lang="en-US" altLang="ko-KR" dirty="0"/>
              <a:t>: if an OS froze, you would reboot it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Many database systems employ </a:t>
            </a:r>
            <a:r>
              <a:rPr lang="en-US" altLang="ko-KR" i="1" dirty="0"/>
              <a:t>deadlock detection</a:t>
            </a:r>
            <a:r>
              <a:rPr lang="en-US" altLang="ko-KR" dirty="0"/>
              <a:t> and </a:t>
            </a:r>
            <a:r>
              <a:rPr lang="en-US" altLang="ko-KR" i="1" dirty="0"/>
              <a:t>recovery technique</a:t>
            </a:r>
            <a:endParaRPr lang="en-US" altLang="ko-KR" dirty="0"/>
          </a:p>
          <a:p>
            <a:pPr lvl="1"/>
            <a:r>
              <a:rPr lang="en-US" altLang="ko-KR" dirty="0"/>
              <a:t>A deadlock detector </a:t>
            </a:r>
            <a:r>
              <a:rPr lang="en-US" altLang="ko-KR" b="1" dirty="0"/>
              <a:t>runs periodically</a:t>
            </a:r>
            <a:endParaRPr lang="en-US" altLang="ko-KR" dirty="0"/>
          </a:p>
          <a:p>
            <a:pPr lvl="1"/>
            <a:r>
              <a:rPr lang="en-US" altLang="ko-KR" dirty="0"/>
              <a:t>Building a </a:t>
            </a:r>
            <a:r>
              <a:rPr lang="en-US" altLang="ko-KR" b="1" dirty="0"/>
              <a:t>resource graph </a:t>
            </a:r>
            <a:r>
              <a:rPr lang="en-US" altLang="ko-KR" dirty="0"/>
              <a:t>and checking it for cycles</a:t>
            </a:r>
          </a:p>
          <a:p>
            <a:pPr lvl="1"/>
            <a:r>
              <a:rPr lang="en-US" altLang="ko-KR" dirty="0"/>
              <a:t>In deadlock, the system </a:t>
            </a:r>
            <a:r>
              <a:rPr lang="en-US" altLang="ko-KR" b="1" dirty="0"/>
              <a:t>need to be restarted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4510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32. Common Concurrency Problems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2820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Concurrency Problems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recent work focuses on studying other types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common concurrency bugs</a:t>
            </a:r>
            <a:endParaRPr lang="en-US" altLang="ko-KR" dirty="0"/>
          </a:p>
          <a:p>
            <a:pPr lvl="1"/>
            <a:r>
              <a:rPr lang="en-US" altLang="ko-KR" dirty="0"/>
              <a:t>Take a brief look at some example concurrency problems found in real code bases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49591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Types Of Bugs Exist?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Focus on four major open-source applications</a:t>
            </a:r>
          </a:p>
          <a:p>
            <a:pPr lvl="1"/>
            <a:r>
              <a:rPr lang="en-US" altLang="ko-KR" dirty="0"/>
              <a:t>MySQL, Apache, Mozilla, OpenOffice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15680" y="2276872"/>
          <a:ext cx="568863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Application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it does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Non-Deadlock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Deadlock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MySQL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 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Mozilla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Browser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 Office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Office Suite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Total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95800" y="4010422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Bugs In Modern Applications</a:t>
            </a:r>
          </a:p>
        </p:txBody>
      </p:sp>
    </p:spTree>
    <p:extLst>
      <p:ext uri="{BB962C8B-B14F-4D97-AF65-F5344CB8AC3E}">
        <p14:creationId xmlns:p14="http://schemas.microsoft.com/office/powerpoint/2010/main" val="62611591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Non-Deadlock Bugs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up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majority of concurrency </a:t>
            </a:r>
            <a:r>
              <a:rPr lang="en-US" altLang="ko-KR" dirty="0"/>
              <a:t>bugs</a:t>
            </a:r>
          </a:p>
          <a:p>
            <a:r>
              <a:rPr lang="en-US" altLang="ko-KR" dirty="0"/>
              <a:t>Two major types of non deadlock bugs:</a:t>
            </a:r>
          </a:p>
          <a:p>
            <a:pPr lvl="1"/>
            <a:r>
              <a:rPr lang="en-US" altLang="ko-KR" dirty="0"/>
              <a:t>Atomicity violation</a:t>
            </a:r>
          </a:p>
          <a:p>
            <a:pPr lvl="1"/>
            <a:r>
              <a:rPr lang="en-US" altLang="ko-KR" dirty="0"/>
              <a:t>Order violation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7891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Atomicity-Violation Bugs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desired </a:t>
            </a:r>
            <a:r>
              <a:rPr lang="en-US" altLang="ko-KR" b="1" dirty="0"/>
              <a:t>serializability</a:t>
            </a:r>
            <a:r>
              <a:rPr lang="en-US" altLang="ko-KR" dirty="0"/>
              <a:t> among multiple memory accesses is </a:t>
            </a:r>
            <a:r>
              <a:rPr lang="en-US" altLang="ko-KR" i="1" dirty="0"/>
              <a:t>violated</a:t>
            </a:r>
            <a:endParaRPr lang="en-US" altLang="ko-KR" dirty="0"/>
          </a:p>
          <a:p>
            <a:pPr lvl="1"/>
            <a:r>
              <a:rPr lang="en-US" altLang="ko-KR" dirty="0"/>
              <a:t>Simple Example found in MySQL:</a:t>
            </a:r>
          </a:p>
          <a:p>
            <a:pPr lvl="2"/>
            <a:r>
              <a:rPr lang="en-US" altLang="ko-KR" dirty="0"/>
              <a:t>Two different threads access the field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proc_info</a:t>
            </a:r>
            <a:r>
              <a:rPr lang="en-US" altLang="ko-KR" dirty="0"/>
              <a:t> in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43672" y="2946138"/>
            <a:ext cx="5976664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</a:t>
            </a:r>
            <a:r>
              <a:rPr lang="en-US" altLang="ko-KR" sz="1400" dirty="0">
                <a:solidFill>
                  <a:schemeClr val="accent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  	…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fputs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…);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…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  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   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   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969136-B682-43C1-A0D2-262904E44A5F}"/>
              </a:ext>
            </a:extLst>
          </p:cNvPr>
          <p:cNvCxnSpPr/>
          <p:nvPr/>
        </p:nvCxnSpPr>
        <p:spPr>
          <a:xfrm>
            <a:off x="2423592" y="3573016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962286-8182-4D54-9F4E-38C89C86E719}"/>
              </a:ext>
            </a:extLst>
          </p:cNvPr>
          <p:cNvSpPr txBox="1"/>
          <p:nvPr/>
        </p:nvSpPr>
        <p:spPr>
          <a:xfrm>
            <a:off x="190500" y="3367363"/>
            <a:ext cx="237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Oswald" pitchFamily="2" charset="0"/>
              </a:rPr>
              <a:t>What if </a:t>
            </a:r>
            <a:r>
              <a:rPr lang="en-PH" b="1" dirty="0">
                <a:latin typeface="Oswald" pitchFamily="2" charset="0"/>
              </a:rPr>
              <a:t>Thread2</a:t>
            </a:r>
            <a:r>
              <a:rPr lang="en-PH" dirty="0">
                <a:latin typeface="Oswald" pitchFamily="2" charset="0"/>
              </a:rPr>
              <a:t> gets the CPU at this point?!</a:t>
            </a:r>
          </a:p>
        </p:txBody>
      </p:sp>
    </p:spTree>
    <p:extLst>
      <p:ext uri="{BB962C8B-B14F-4D97-AF65-F5344CB8AC3E}">
        <p14:creationId xmlns:p14="http://schemas.microsoft.com/office/powerpoint/2010/main" val="234485583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Atomicity-Violation Bugs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 Simply add locks around the shared-variable references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23592" y="1689190"/>
            <a:ext cx="727280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lock = PTHREAD_MUTEX_INITIALIZER;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fputs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…);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9975243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33</TotalTime>
  <Words>1942</Words>
  <Application>Microsoft Office PowerPoint</Application>
  <PresentationFormat>Widescreen</PresentationFormat>
  <Paragraphs>358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Common Concurrency Problems</vt:lpstr>
      <vt:lpstr>What Types Of Bugs Exist?</vt:lpstr>
      <vt:lpstr>Non-Deadlock Bugs</vt:lpstr>
      <vt:lpstr>Atomicity-Violation Bugs </vt:lpstr>
      <vt:lpstr>Atomicity-Violation Bugs (Cont.)</vt:lpstr>
      <vt:lpstr>Order-Violation Bugs</vt:lpstr>
      <vt:lpstr>Order-Violation Bugs (Cont.)</vt:lpstr>
      <vt:lpstr>Order-Violation Bugs (Cont.)</vt:lpstr>
      <vt:lpstr>Deadlock Bugs</vt:lpstr>
      <vt:lpstr>Why Do Deadlocks Occur?</vt:lpstr>
      <vt:lpstr>Why Do Deadlocks Occur? (Cont.)</vt:lpstr>
      <vt:lpstr>Conditional for Deadlock</vt:lpstr>
      <vt:lpstr>Prevention – Circular Wait</vt:lpstr>
      <vt:lpstr>Prevention – Hold-and-wait</vt:lpstr>
      <vt:lpstr>Prevention – No Preemption</vt:lpstr>
      <vt:lpstr>Prevention – No Preemption (Cont.)</vt:lpstr>
      <vt:lpstr>Prevention – Mutual Exclusion</vt:lpstr>
      <vt:lpstr>Prevention – Mutual Exclusion (Cont.)</vt:lpstr>
      <vt:lpstr>Prevention – Mutual Exclusion (Cont.)</vt:lpstr>
      <vt:lpstr>Prevention – Mutual Exclusion (Cont.)</vt:lpstr>
      <vt:lpstr>Deadlock Avoidance via Scheduling</vt:lpstr>
      <vt:lpstr>Example of Deadlock Avoidance via Scheduling (1) </vt:lpstr>
      <vt:lpstr>Example of Deadlock Avoidance via Scheduling (2) </vt:lpstr>
      <vt:lpstr>Detect and Recover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38</cp:revision>
  <cp:lastPrinted>2015-03-03T01:48:46Z</cp:lastPrinted>
  <dcterms:created xsi:type="dcterms:W3CDTF">2021-07-20T09:00:45Z</dcterms:created>
  <dcterms:modified xsi:type="dcterms:W3CDTF">2021-12-29T07:42:14Z</dcterms:modified>
</cp:coreProperties>
</file>