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5"/>
  </p:notesMasterIdLst>
  <p:sldIdLst>
    <p:sldId id="298" r:id="rId2"/>
    <p:sldId id="297" r:id="rId3"/>
    <p:sldId id="27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99" r:id="rId1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Abstraction: Address Space(Cont.)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Where instructions live</a:t>
            </a:r>
          </a:p>
          <a:p>
            <a:r>
              <a:rPr lang="en-US" altLang="ko-KR" dirty="0"/>
              <a:t>Heap</a:t>
            </a:r>
          </a:p>
          <a:p>
            <a:pPr lvl="1"/>
            <a:r>
              <a:rPr lang="en-US" altLang="ko-KR" dirty="0"/>
              <a:t>Dynamically allocate memory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malloc()</a:t>
            </a:r>
            <a:r>
              <a:rPr lang="en-US" altLang="ko-KR" dirty="0"/>
              <a:t> in C language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dirty="0"/>
              <a:t> in object-oriented language</a:t>
            </a:r>
          </a:p>
          <a:p>
            <a:r>
              <a:rPr lang="en-US" altLang="ko-KR" dirty="0"/>
              <a:t>Stack</a:t>
            </a:r>
          </a:p>
          <a:p>
            <a:pPr lvl="1"/>
            <a:r>
              <a:rPr lang="en-US" altLang="ko-KR" dirty="0"/>
              <a:t>Stores </a:t>
            </a:r>
            <a:r>
              <a:rPr lang="en-US" altLang="ko-KR" u="sng" dirty="0"/>
              <a:t>return addresses</a:t>
            </a:r>
            <a:r>
              <a:rPr lang="en-US" altLang="ko-KR" dirty="0"/>
              <a:t> during function calls or </a:t>
            </a:r>
            <a:r>
              <a:rPr lang="en-US" altLang="ko-KR" u="sng" dirty="0"/>
              <a:t>return values</a:t>
            </a:r>
          </a:p>
          <a:p>
            <a:pPr lvl="1"/>
            <a:r>
              <a:rPr lang="en-US" altLang="ko-KR" dirty="0"/>
              <a:t>Contains </a:t>
            </a:r>
            <a:r>
              <a:rPr lang="en-US" altLang="ko-KR" u="sng" dirty="0"/>
              <a:t>local variables</a:t>
            </a:r>
            <a:r>
              <a:rPr lang="en-US" altLang="ko-KR" dirty="0"/>
              <a:t>, </a:t>
            </a:r>
            <a:r>
              <a:rPr lang="en-US" altLang="ko-KR" u="sng" dirty="0"/>
              <a:t>actual parameters</a:t>
            </a:r>
            <a:r>
              <a:rPr lang="en-US" altLang="ko-KR" dirty="0"/>
              <a:t> to functions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7980142" y="1484785"/>
            <a:ext cx="3156418" cy="3507623"/>
            <a:chOff x="3661031" y="2627524"/>
            <a:chExt cx="3156418" cy="3507623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6817449" y="5656015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661031" y="2627524"/>
              <a:ext cx="1332148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1031" y="3625277"/>
              <a:ext cx="1332148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4327105" y="4993431"/>
              <a:ext cx="0" cy="64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31" idx="0"/>
            </p:cNvCxnSpPr>
            <p:nvPr/>
          </p:nvCxnSpPr>
          <p:spPr>
            <a:xfrm>
              <a:off x="4327105" y="3625277"/>
              <a:ext cx="0" cy="49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3661031" y="312640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1031" y="563627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929703" y="5085185"/>
            <a:ext cx="143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71197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Virtual Address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Every address</a:t>
            </a:r>
            <a:r>
              <a:rPr lang="en-US" altLang="ko-KR" dirty="0"/>
              <a:t> in a running program(a process) is virtual!!</a:t>
            </a:r>
          </a:p>
          <a:p>
            <a:pPr lvl="1"/>
            <a:r>
              <a:rPr lang="en-US" altLang="ko-KR" dirty="0"/>
              <a:t>OS translates the </a:t>
            </a:r>
            <a:r>
              <a:rPr lang="en-US" altLang="ko-KR" u="sng" dirty="0">
                <a:solidFill>
                  <a:srgbClr val="FF0000"/>
                </a:solidFill>
              </a:rPr>
              <a:t>virtual address</a:t>
            </a:r>
            <a:r>
              <a:rPr lang="en-US" altLang="ko-KR" dirty="0"/>
              <a:t> to </a:t>
            </a:r>
            <a:r>
              <a:rPr lang="en-US" altLang="ko-KR" u="sng" dirty="0">
                <a:solidFill>
                  <a:schemeClr val="accent6">
                    <a:lumMod val="75000"/>
                  </a:schemeClr>
                </a:solidFill>
              </a:rPr>
              <a:t>physical address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2149674" y="2407528"/>
            <a:ext cx="7546726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code 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main);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heap 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stack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&amp;x);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srgbClr val="CCCC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7728" y="5158933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simple program that prints out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virtual addresses</a:t>
            </a:r>
          </a:p>
        </p:txBody>
      </p:sp>
    </p:spTree>
    <p:extLst>
      <p:ext uri="{BB962C8B-B14F-4D97-AF65-F5344CB8AC3E}">
        <p14:creationId xmlns:p14="http://schemas.microsoft.com/office/powerpoint/2010/main" val="97732360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Address(Cont.)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output in 64-bit Linux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610216"/>
            <a:ext cx="410445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code  : 0x40057d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heap  : 0xcf2010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stack : 0x7fff9ca45fcc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582411" y="2602937"/>
            <a:ext cx="1681939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82414" y="1275804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2410" y="5418659"/>
            <a:ext cx="168193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9" name="직선 화살표 연결선 28"/>
          <p:cNvCxnSpPr>
            <a:stCxn id="28" idx="0"/>
          </p:cNvCxnSpPr>
          <p:nvPr/>
        </p:nvCxnSpPr>
        <p:spPr>
          <a:xfrm flipH="1" flipV="1">
            <a:off x="8423377" y="4797153"/>
            <a:ext cx="2" cy="62150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0"/>
          </p:cNvCxnSpPr>
          <p:nvPr/>
        </p:nvCxnSpPr>
        <p:spPr>
          <a:xfrm flipH="1">
            <a:off x="8423378" y="2602938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63593" y="4489376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2198" y="3140969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08537" y="96802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2413" y="1796495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582412" y="2317185"/>
            <a:ext cx="168193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2409" y="5704411"/>
            <a:ext cx="1681939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16587" y="1137304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0x400000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6158" y="2183063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0xcf2000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94006" y="5561536"/>
            <a:ext cx="1260415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0x7fff9ca49000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2038" y="1639834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0x401000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06111" y="2490624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0xd13000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94002" y="5312242"/>
            <a:ext cx="1260415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0x7fff9ca28000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90714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2A81-8A3F-415F-A764-495D782B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a Virtual Memory system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5380A-DDA7-4668-AAD7-2AF2866B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Transparency</a:t>
            </a:r>
          </a:p>
          <a:p>
            <a:pPr marL="857250" lvl="1" indent="-457200"/>
            <a:r>
              <a:rPr lang="en-US" dirty="0"/>
              <a:t>implementation should be invisible to a process</a:t>
            </a:r>
          </a:p>
          <a:p>
            <a:pPr marL="857250" lvl="1" indent="-457200"/>
            <a:r>
              <a:rPr lang="en-US" dirty="0"/>
              <a:t>Process behaves as if it has its own private physical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Efficiency</a:t>
            </a:r>
          </a:p>
          <a:p>
            <a:pPr marL="857250" lvl="1" indent="-457200"/>
            <a:r>
              <a:rPr lang="en-US" dirty="0"/>
              <a:t>In terms of time(not make processes run slowly) and space(not much overhead in memory use)</a:t>
            </a:r>
          </a:p>
          <a:p>
            <a:pPr marL="857250" lvl="1" indent="-457200"/>
            <a:r>
              <a:rPr lang="en-US" dirty="0"/>
              <a:t>Will need to rely on hardware support (TLBs,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Protection and Isolation</a:t>
            </a:r>
          </a:p>
          <a:p>
            <a:pPr marL="857250" lvl="1" indent="-457200"/>
            <a:r>
              <a:rPr lang="en-US" dirty="0"/>
              <a:t>Prevent a user process from accessing other user processes, or the kernel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2756886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13. The Abstraction: Address Space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2314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b="1" dirty="0"/>
              <a:t>memory virtualization</a:t>
            </a:r>
            <a:r>
              <a:rPr lang="en-US" altLang="ko-KR" b="0" dirty="0"/>
              <a:t>?</a:t>
            </a:r>
          </a:p>
          <a:p>
            <a:pPr lvl="1"/>
            <a:r>
              <a:rPr lang="en-US" altLang="ko-KR" dirty="0"/>
              <a:t>OS virtualizes its physical memory</a:t>
            </a:r>
            <a:endParaRPr lang="en-US" altLang="ko-KR" b="0" dirty="0"/>
          </a:p>
          <a:p>
            <a:pPr lvl="1"/>
            <a:r>
              <a:rPr lang="en-US" altLang="ko-KR" dirty="0"/>
              <a:t>OS provides an </a:t>
            </a:r>
            <a:r>
              <a:rPr lang="en-US" altLang="ko-KR" dirty="0">
                <a:solidFill>
                  <a:schemeClr val="accent1"/>
                </a:solidFill>
              </a:rPr>
              <a:t>illusion memory space </a:t>
            </a:r>
            <a:r>
              <a:rPr lang="en-US" altLang="ko-KR" dirty="0"/>
              <a:t>per process</a:t>
            </a:r>
          </a:p>
          <a:p>
            <a:pPr lvl="1"/>
            <a:r>
              <a:rPr lang="en-US" altLang="ko-KR" dirty="0"/>
              <a:t>It seems to be seen like </a:t>
            </a:r>
            <a:r>
              <a:rPr lang="en-US" altLang="ko-KR" dirty="0">
                <a:solidFill>
                  <a:schemeClr val="accent1"/>
                </a:solidFill>
              </a:rPr>
              <a:t>each process uses the whole memory</a:t>
            </a:r>
            <a:r>
              <a:rPr lang="en-US" altLang="ko-KR" dirty="0"/>
              <a:t> 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00536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Benefits of 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Ease of use in programming</a:t>
            </a:r>
          </a:p>
          <a:p>
            <a:r>
              <a:rPr lang="en-US" altLang="ko-KR" dirty="0"/>
              <a:t>Memory efficiency in terms of </a:t>
            </a:r>
            <a:r>
              <a:rPr lang="en-US" altLang="ko-KR" dirty="0">
                <a:solidFill>
                  <a:schemeClr val="accent1"/>
                </a:solidFill>
              </a:rPr>
              <a:t>time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1"/>
                </a:solidFill>
              </a:rPr>
              <a:t>space</a:t>
            </a:r>
          </a:p>
          <a:p>
            <a:r>
              <a:rPr lang="en-US" altLang="ko-KR" dirty="0"/>
              <a:t>The guarantee of isolation for processes as well as OS</a:t>
            </a:r>
          </a:p>
          <a:p>
            <a:pPr lvl="1"/>
            <a:r>
              <a:rPr lang="en-US" altLang="ko-KR" dirty="0"/>
              <a:t>Protection from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errant accesses</a:t>
            </a:r>
            <a:r>
              <a:rPr lang="en-US" altLang="ko-KR" dirty="0"/>
              <a:t> of other processes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12647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in early systems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OS is just a library</a:t>
            </a:r>
          </a:p>
          <a:p>
            <a:r>
              <a:rPr lang="en-US" altLang="ko-KR" dirty="0"/>
              <a:t>Load </a:t>
            </a:r>
            <a:r>
              <a:rPr lang="en-US" altLang="ko-KR" u="sng" dirty="0"/>
              <a:t>only one process</a:t>
            </a:r>
            <a:r>
              <a:rPr lang="en-US" altLang="ko-KR" dirty="0"/>
              <a:t> in memory</a:t>
            </a:r>
          </a:p>
          <a:p>
            <a:pPr lvl="1"/>
            <a:r>
              <a:rPr lang="en-US" altLang="ko-KR" dirty="0"/>
              <a:t>Executes until completion</a:t>
            </a:r>
          </a:p>
          <a:p>
            <a:pPr lvl="1"/>
            <a:r>
              <a:rPr lang="en-US" altLang="ko-KR" dirty="0"/>
              <a:t>Poor CPU utilization and memory efficiency</a:t>
            </a:r>
          </a:p>
          <a:p>
            <a:pPr lvl="2"/>
            <a:r>
              <a:rPr lang="en-US" altLang="ko-KR" dirty="0"/>
              <a:t>CPU is idle when process is doing I/O</a:t>
            </a:r>
          </a:p>
          <a:p>
            <a:pPr lvl="2"/>
            <a:r>
              <a:rPr lang="en-US" altLang="ko-KR" dirty="0"/>
              <a:t>Other processes can fit in memory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850399" y="1268760"/>
            <a:ext cx="2376264" cy="4176464"/>
            <a:chOff x="581763" y="1412776"/>
            <a:chExt cx="1974013" cy="4176464"/>
          </a:xfrm>
        </p:grpSpPr>
        <p:sp>
          <p:nvSpPr>
            <p:cNvPr id="52" name="TextBox 51"/>
            <p:cNvSpPr txBox="1"/>
            <p:nvPr/>
          </p:nvSpPr>
          <p:spPr>
            <a:xfrm>
              <a:off x="647563" y="1412776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1763" y="2266999"/>
              <a:ext cx="61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1763" y="5281463"/>
              <a:ext cx="571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max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23628" y="1558946"/>
              <a:ext cx="1332148" cy="8619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23628" y="2420888"/>
              <a:ext cx="1332148" cy="3066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Current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</a:t>
              </a:r>
            </a:p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36160" y="535347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24698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and Time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Load multiple processes </a:t>
            </a:r>
            <a:r>
              <a:rPr lang="en-US" altLang="ko-KR" dirty="0"/>
              <a:t>in memory</a:t>
            </a:r>
          </a:p>
          <a:p>
            <a:pPr lvl="1"/>
            <a:r>
              <a:rPr lang="en-US" altLang="ko-KR" dirty="0"/>
              <a:t>Execute one for a short while</a:t>
            </a:r>
          </a:p>
          <a:p>
            <a:pPr lvl="1"/>
            <a:r>
              <a:rPr lang="en-US" altLang="ko-KR" dirty="0"/>
              <a:t>Switch between processes in memory</a:t>
            </a:r>
          </a:p>
          <a:p>
            <a:pPr lvl="1"/>
            <a:r>
              <a:rPr lang="en-US" altLang="ko-KR" dirty="0"/>
              <a:t>Result: Increases CPU utilization and memory efficiency</a:t>
            </a:r>
          </a:p>
          <a:p>
            <a:r>
              <a:rPr lang="en-US" altLang="ko-KR" dirty="0"/>
              <a:t>Systems became more interactive compared to doing just batch-processing</a:t>
            </a:r>
          </a:p>
          <a:p>
            <a:r>
              <a:rPr lang="en-US" altLang="ko-KR" dirty="0"/>
              <a:t>Introduces an important </a:t>
            </a:r>
            <a:r>
              <a:rPr lang="en-US" altLang="ko-KR" b="1" dirty="0"/>
              <a:t>protection issue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What if a user process accesses another user process, or the kernel??!!</a:t>
            </a:r>
          </a:p>
          <a:p>
            <a:pPr lvl="2"/>
            <a:endParaRPr lang="en-US" altLang="ko-KR" sz="1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7713643" y="1198333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0178" y="168264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78612" y="1352707"/>
            <a:ext cx="1533812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78612" y="2355640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C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78612" y="1851583"/>
            <a:ext cx="1533812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78612" y="2854517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8612" y="3353393"/>
            <a:ext cx="1533812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78612" y="3857450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56241" y="5466550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78611" y="4356326"/>
            <a:ext cx="1532978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78612" y="4860382"/>
            <a:ext cx="1533811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178" y="218512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0179" y="271601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192KB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80177" y="32148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0181" y="371895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80181" y="421782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384KB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80178" y="4725145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0177" y="5189551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512KB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2999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Abstraction: Address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3512" y="899815"/>
            <a:ext cx="8786812" cy="5501258"/>
          </a:xfrm>
        </p:spPr>
        <p:txBody>
          <a:bodyPr/>
          <a:lstStyle/>
          <a:p>
            <a:r>
              <a:rPr lang="en-US" altLang="ko-KR" dirty="0"/>
              <a:t>OS creates an </a:t>
            </a:r>
            <a:r>
              <a:rPr lang="en-US" altLang="ko-KR" b="1" dirty="0"/>
              <a:t>abstraction</a:t>
            </a:r>
            <a:r>
              <a:rPr lang="en-US" altLang="ko-KR" dirty="0"/>
              <a:t> of physical memory</a:t>
            </a:r>
          </a:p>
          <a:p>
            <a:pPr lvl="1"/>
            <a:r>
              <a:rPr lang="en-US" altLang="ko-KR" dirty="0"/>
              <a:t>The address space/mapping contains information all about a running process</a:t>
            </a:r>
          </a:p>
          <a:p>
            <a:pPr lvl="1"/>
            <a:r>
              <a:rPr lang="en-US" altLang="ko-KR" dirty="0"/>
              <a:t>A running program’s(process) </a:t>
            </a:r>
            <a:r>
              <a:rPr lang="en-US" altLang="ko-KR" dirty="0">
                <a:solidFill>
                  <a:srgbClr val="FF0000"/>
                </a:solidFill>
              </a:rPr>
              <a:t>own view</a:t>
            </a:r>
            <a:r>
              <a:rPr lang="en-US" altLang="ko-KR" dirty="0"/>
              <a:t> of memory, its </a:t>
            </a:r>
            <a:r>
              <a:rPr lang="en-US" altLang="ko-KR" u="sng" dirty="0"/>
              <a:t>memory state</a:t>
            </a:r>
          </a:p>
          <a:p>
            <a:pPr lvl="2"/>
            <a:r>
              <a:rPr lang="en-US" altLang="ko-KR" dirty="0"/>
              <a:t>Important: may not be actual locations in physical memory!!</a:t>
            </a:r>
          </a:p>
          <a:p>
            <a:pPr lvl="1"/>
            <a:r>
              <a:rPr lang="en-US" altLang="ko-KR" dirty="0"/>
              <a:t>Typically consists of </a:t>
            </a:r>
            <a:r>
              <a:rPr lang="en-US" altLang="ko-KR" u="sng" dirty="0"/>
              <a:t>program code</a:t>
            </a:r>
            <a:r>
              <a:rPr lang="en-US" altLang="ko-KR" dirty="0"/>
              <a:t>, </a:t>
            </a:r>
            <a:r>
              <a:rPr lang="en-US" altLang="ko-KR" u="sng" dirty="0"/>
              <a:t>heap</a:t>
            </a:r>
            <a:r>
              <a:rPr lang="en-US" altLang="ko-KR" dirty="0"/>
              <a:t>, </a:t>
            </a:r>
            <a:r>
              <a:rPr lang="en-US" altLang="ko-KR" u="sng" dirty="0"/>
              <a:t>stack</a:t>
            </a:r>
            <a:r>
              <a:rPr lang="en-US" altLang="ko-KR" dirty="0"/>
              <a:t>, etc.</a:t>
            </a:r>
            <a:endParaRPr lang="en-US" altLang="ko-KR" sz="1600" dirty="0"/>
          </a:p>
          <a:p>
            <a:endParaRPr lang="ko-KR" altLang="en-US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8603079" y="2060848"/>
            <a:ext cx="3757617" cy="3726409"/>
            <a:chOff x="3059832" y="2525414"/>
            <a:chExt cx="3757617" cy="3726409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6817449" y="5656015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14969" y="2525414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1031" y="2627524"/>
              <a:ext cx="1332148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1031" y="3625277"/>
              <a:ext cx="1332148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4327105" y="4993431"/>
              <a:ext cx="0" cy="64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37" idx="0"/>
            </p:cNvCxnSpPr>
            <p:nvPr/>
          </p:nvCxnSpPr>
          <p:spPr>
            <a:xfrm>
              <a:off x="4327105" y="3625277"/>
              <a:ext cx="0" cy="49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14969" y="2982379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92501" y="3471388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9832" y="5506053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9832" y="5944046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1031" y="312640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1031" y="563627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53838" y="5682040"/>
            <a:ext cx="143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 (16KB in total)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0323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60</TotalTime>
  <Words>726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Memory Virtualization</vt:lpstr>
      <vt:lpstr>Benefits of Memory Virtualization</vt:lpstr>
      <vt:lpstr>OS in early systems</vt:lpstr>
      <vt:lpstr>Multiprogramming and Time Sharing</vt:lpstr>
      <vt:lpstr>Abstraction: Address Space</vt:lpstr>
      <vt:lpstr>Abstraction: Address Space(Cont.)</vt:lpstr>
      <vt:lpstr>The Virtual Address</vt:lpstr>
      <vt:lpstr>Virtual Address(Cont.)</vt:lpstr>
      <vt:lpstr>Goals for a Virtual Memory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27</cp:revision>
  <cp:lastPrinted>2015-03-03T01:48:46Z</cp:lastPrinted>
  <dcterms:created xsi:type="dcterms:W3CDTF">2021-07-20T07:15:55Z</dcterms:created>
  <dcterms:modified xsi:type="dcterms:W3CDTF">2021-09-19T08:10:37Z</dcterms:modified>
</cp:coreProperties>
</file>