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6"/>
  </p:notesMasterIdLst>
  <p:sldIdLst>
    <p:sldId id="301" r:id="rId2"/>
    <p:sldId id="302" r:id="rId3"/>
    <p:sldId id="303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974334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PTHREAD_MUTEX_INITIALIZER;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 = PTHREAD_COND_INITIALIZER;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7513844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908721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}</a:t>
            </a:r>
          </a:p>
        </p:txBody>
      </p:sp>
    </p:spTree>
    <p:extLst>
      <p:ext uri="{BB962C8B-B14F-4D97-AF65-F5344CB8AC3E}">
        <p14:creationId xmlns:p14="http://schemas.microsoft.com/office/powerpoint/2010/main" val="271731862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/>
              <a:t>Parent:</a:t>
            </a:r>
          </a:p>
          <a:p>
            <a:pPr lvl="1"/>
            <a:r>
              <a:rPr lang="en-US" altLang="ko-KR" sz="1600" dirty="0"/>
              <a:t>Create the child thread and continues running itself</a:t>
            </a:r>
          </a:p>
          <a:p>
            <a:pPr lvl="1"/>
            <a:r>
              <a:rPr lang="en-US" altLang="ko-KR" sz="1600" dirty="0"/>
              <a:t>Call into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600" dirty="0"/>
              <a:t>to wait for the child thread to complete</a:t>
            </a:r>
          </a:p>
          <a:p>
            <a:pPr lvl="2"/>
            <a:r>
              <a:rPr lang="en-US" altLang="ko-KR" sz="1400" dirty="0"/>
              <a:t>Acquire the lock</a:t>
            </a:r>
          </a:p>
          <a:p>
            <a:pPr lvl="2"/>
            <a:r>
              <a:rPr lang="en-US" altLang="ko-KR" sz="1400" dirty="0"/>
              <a:t>Check if the child is done</a:t>
            </a:r>
          </a:p>
          <a:p>
            <a:pPr lvl="2"/>
            <a:r>
              <a:rPr lang="en-US" altLang="ko-KR" sz="1400" dirty="0"/>
              <a:t>Put itself to sleep by calling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2"/>
            <a:r>
              <a:rPr lang="en-US" altLang="ko-KR" sz="1400" dirty="0"/>
              <a:t>Release the lock</a:t>
            </a:r>
          </a:p>
          <a:p>
            <a:r>
              <a:rPr lang="en-US" altLang="ko-KR" sz="1800" b="1" dirty="0"/>
              <a:t>Child:</a:t>
            </a:r>
          </a:p>
          <a:p>
            <a:pPr lvl="1"/>
            <a:r>
              <a:rPr lang="en-US" altLang="ko-KR" sz="1600" dirty="0"/>
              <a:t>Print the message “child”</a:t>
            </a:r>
          </a:p>
          <a:p>
            <a:pPr lvl="1"/>
            <a:r>
              <a:rPr lang="en-US" altLang="ko-KR" sz="1600" dirty="0"/>
              <a:t>Call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thr_exit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sz="1600" dirty="0"/>
              <a:t> to wake the parent thread</a:t>
            </a:r>
          </a:p>
          <a:p>
            <a:pPr lvl="2"/>
            <a:r>
              <a:rPr lang="en-US" altLang="ko-KR" sz="1400" dirty="0"/>
              <a:t>Grab the lock</a:t>
            </a:r>
          </a:p>
          <a:p>
            <a:pPr lvl="2"/>
            <a:r>
              <a:rPr lang="en-US" altLang="ko-KR" sz="1400" dirty="0"/>
              <a:t>Set the state variable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lvl="2"/>
            <a:r>
              <a:rPr lang="en-US" altLang="ko-KR" sz="1400" dirty="0"/>
              <a:t>Signal the parent thus waking it</a:t>
            </a:r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446640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importance of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Imagine the case where the </a:t>
            </a:r>
            <a:r>
              <a:rPr lang="en-US" altLang="ko-KR" i="1" dirty="0"/>
              <a:t>child runs immediately</a:t>
            </a:r>
            <a:endParaRPr lang="en-US" altLang="ko-KR" dirty="0"/>
          </a:p>
          <a:p>
            <a:pPr lvl="2"/>
            <a:r>
              <a:rPr lang="en-US" altLang="ko-KR" dirty="0"/>
              <a:t>The child will signal, but there is </a:t>
            </a:r>
            <a:r>
              <a:rPr lang="en-US" altLang="ko-KR" u="sng" dirty="0"/>
              <a:t>no thread asleep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dirty="0"/>
              <a:t>When the parent runs, it will call wait and be </a:t>
            </a:r>
            <a:r>
              <a:rPr lang="en-US" altLang="ko-KR" b="1" dirty="0"/>
              <a:t>stuck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thread will ever wake it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1019051"/>
            <a:ext cx="7632848" cy="2462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7608" y="3481264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 variable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6698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poor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3068960"/>
            <a:ext cx="8786812" cy="3312368"/>
          </a:xfrm>
        </p:spPr>
        <p:txBody>
          <a:bodyPr/>
          <a:lstStyle/>
          <a:p>
            <a:pPr lvl="1"/>
            <a:r>
              <a:rPr lang="en-US" altLang="ko-KR" dirty="0"/>
              <a:t>The issue here is a subtle </a:t>
            </a:r>
            <a:r>
              <a:rPr lang="en-US" altLang="ko-KR" b="1" dirty="0"/>
              <a:t>race condition</a:t>
            </a:r>
            <a:endParaRPr lang="en-US" altLang="ko-KR" dirty="0"/>
          </a:p>
          <a:p>
            <a:pPr lvl="2"/>
            <a:r>
              <a:rPr lang="en-US" altLang="ko-KR" dirty="0"/>
              <a:t>The parent calls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dirty="0"/>
          </a:p>
          <a:p>
            <a:pPr lvl="3"/>
            <a:r>
              <a:rPr lang="en-US" altLang="ko-KR" dirty="0"/>
              <a:t>The parent checks the value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endParaRPr lang="en-US" altLang="ko-KR" dirty="0"/>
          </a:p>
          <a:p>
            <a:pPr lvl="3"/>
            <a:r>
              <a:rPr lang="en-US" altLang="ko-KR" dirty="0"/>
              <a:t>It will see that it is 0 and try to go to sleep</a:t>
            </a:r>
          </a:p>
          <a:p>
            <a:pPr lvl="3"/>
            <a:r>
              <a:rPr lang="en-US" altLang="ko-KR" i="1" dirty="0"/>
              <a:t>Just before </a:t>
            </a:r>
            <a:r>
              <a:rPr lang="en-US" altLang="ko-KR" dirty="0"/>
              <a:t>it calls wait to go to sleep, the parent is </a:t>
            </a:r>
            <a:r>
              <a:rPr lang="en-US" altLang="ko-KR" u="sng" dirty="0"/>
              <a:t>interrupted</a:t>
            </a:r>
            <a:r>
              <a:rPr lang="en-US" altLang="ko-KR" dirty="0"/>
              <a:t> and the child runs</a:t>
            </a:r>
          </a:p>
          <a:p>
            <a:pPr lvl="2"/>
            <a:r>
              <a:rPr lang="en-US" altLang="ko-KR" dirty="0"/>
              <a:t>The child changes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r>
              <a:rPr lang="en-US" altLang="ko-KR" dirty="0"/>
              <a:t> to 1 and signals</a:t>
            </a:r>
          </a:p>
          <a:p>
            <a:pPr lvl="3"/>
            <a:r>
              <a:rPr lang="en-US" altLang="ko-KR" dirty="0"/>
              <a:t>But no thread is waiting and thus no thread is woken</a:t>
            </a:r>
          </a:p>
          <a:p>
            <a:pPr lvl="3"/>
            <a:r>
              <a:rPr lang="en-US" altLang="ko-KR" dirty="0"/>
              <a:t>When the parent runs again, it sleeps forever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965628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}</a:t>
            </a:r>
          </a:p>
        </p:txBody>
      </p:sp>
    </p:spTree>
    <p:extLst>
      <p:ext uri="{BB962C8B-B14F-4D97-AF65-F5344CB8AC3E}">
        <p14:creationId xmlns:p14="http://schemas.microsoft.com/office/powerpoint/2010/main" val="289462706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 / Consumer (Bounded 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Produce</a:t>
            </a:r>
            <a:r>
              <a:rPr lang="en-US" altLang="ko-KR" dirty="0"/>
              <a:t> data items</a:t>
            </a:r>
          </a:p>
          <a:p>
            <a:pPr lvl="1"/>
            <a:r>
              <a:rPr lang="en-US" altLang="ko-KR" dirty="0"/>
              <a:t>Wish to place data items in a buffer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Consumer</a:t>
            </a:r>
          </a:p>
          <a:p>
            <a:pPr lvl="1"/>
            <a:r>
              <a:rPr lang="en-US" altLang="ko-KR" dirty="0"/>
              <a:t>Grab data items out of the buffer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consume</a:t>
            </a:r>
            <a:r>
              <a:rPr lang="en-US" altLang="ko-KR" dirty="0"/>
              <a:t> them in some way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Example:</a:t>
            </a:r>
            <a:r>
              <a:rPr lang="en-US" altLang="ko-KR" b="1" dirty="0"/>
              <a:t> </a:t>
            </a:r>
            <a:r>
              <a:rPr lang="en-US" altLang="ko-KR" dirty="0"/>
              <a:t>Multi-threaded web server</a:t>
            </a:r>
          </a:p>
          <a:p>
            <a:pPr lvl="1"/>
            <a:r>
              <a:rPr lang="en-US" altLang="ko-KR" i="1" dirty="0"/>
              <a:t>A producer </a:t>
            </a:r>
            <a:r>
              <a:rPr lang="en-US" altLang="ko-KR" dirty="0"/>
              <a:t>puts HTTP requests into a work queue</a:t>
            </a:r>
          </a:p>
          <a:p>
            <a:pPr lvl="1"/>
            <a:r>
              <a:rPr lang="en-US" altLang="ko-KR" i="1" dirty="0"/>
              <a:t>Consumer threads </a:t>
            </a:r>
            <a:r>
              <a:rPr lang="en-US" altLang="ko-KR" dirty="0"/>
              <a:t>take requests out of this queue and process them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22755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Bounded 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bounded buffer is used when you </a:t>
            </a:r>
            <a:r>
              <a:rPr lang="en-US" altLang="ko-KR" u="sng" dirty="0"/>
              <a:t>pipe the output</a:t>
            </a:r>
            <a:r>
              <a:rPr lang="en-US" altLang="ko-KR" dirty="0"/>
              <a:t> of one program into another</a:t>
            </a:r>
          </a:p>
          <a:p>
            <a:pPr lvl="1"/>
            <a:r>
              <a:rPr lang="en-US" altLang="ko-KR" dirty="0"/>
              <a:t>Example: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foo file.txt |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/>
              <a:t> process is the producer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altLang="ko-KR" dirty="0"/>
              <a:t> process is the consumer</a:t>
            </a:r>
          </a:p>
          <a:p>
            <a:pPr lvl="2"/>
            <a:r>
              <a:rPr lang="en-US" altLang="ko-KR" dirty="0"/>
              <a:t>Between them is an in-kernel </a:t>
            </a:r>
            <a:r>
              <a:rPr lang="en-US" altLang="ko-KR" u="sng" dirty="0"/>
              <a:t>bounded buffer (a pipe)</a:t>
            </a:r>
            <a:endParaRPr lang="en-US" altLang="ko-KR" dirty="0"/>
          </a:p>
          <a:p>
            <a:pPr lvl="1"/>
            <a:r>
              <a:rPr lang="en-US" altLang="ko-KR" dirty="0"/>
              <a:t>Bounded buffer is shared resource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/>
              <a:t>Synchronized access </a:t>
            </a:r>
            <a:r>
              <a:rPr lang="en-US" altLang="ko-KR" dirty="0"/>
              <a:t>is required</a:t>
            </a:r>
          </a:p>
        </p:txBody>
      </p:sp>
    </p:spTree>
    <p:extLst>
      <p:ext uri="{BB962C8B-B14F-4D97-AF65-F5344CB8AC3E}">
        <p14:creationId xmlns:p14="http://schemas.microsoft.com/office/powerpoint/2010/main" val="282778228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Put and Get Routines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Only put data into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zero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empty</a:t>
            </a:r>
            <a:endParaRPr lang="en-US" altLang="ko-KR" dirty="0"/>
          </a:p>
          <a:p>
            <a:pPr lvl="1"/>
            <a:r>
              <a:rPr lang="en-US" altLang="ko-KR" dirty="0"/>
              <a:t>Only get data from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one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full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1040538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initially, empty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buffer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</p:spTree>
    <p:extLst>
      <p:ext uri="{BB962C8B-B14F-4D97-AF65-F5344CB8AC3E}">
        <p14:creationId xmlns:p14="http://schemas.microsoft.com/office/powerpoint/2010/main" val="217345962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 Threads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puts an integer into the shared buffer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loops</a:t>
            </a:r>
            <a:r>
              <a:rPr lang="en-US" altLang="ko-KR" dirty="0"/>
              <a:t> number of times</a:t>
            </a:r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gets the data out of that shared buffer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932816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</p:spTree>
    <p:extLst>
      <p:ext uri="{BB962C8B-B14F-4D97-AF65-F5344CB8AC3E}">
        <p14:creationId xmlns:p14="http://schemas.microsoft.com/office/powerpoint/2010/main" val="213222723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single condition variable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ko-KR" dirty="0"/>
              <a:t> and associated lock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mutex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79576" y="1619504"/>
            <a:ext cx="763284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int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</p:txBody>
      </p:sp>
    </p:spTree>
    <p:extLst>
      <p:ext uri="{BB962C8B-B14F-4D97-AF65-F5344CB8AC3E}">
        <p14:creationId xmlns:p14="http://schemas.microsoft.com/office/powerpoint/2010/main" val="55142783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p1-p3: A producer waits for the buffer to be empty</a:t>
            </a:r>
          </a:p>
          <a:p>
            <a:pPr lvl="1"/>
            <a:r>
              <a:rPr lang="en-US" altLang="ko-KR" dirty="0"/>
              <a:t>c1-c3: A consumer waits for the buffer to be full</a:t>
            </a:r>
          </a:p>
          <a:p>
            <a:pPr lvl="1"/>
            <a:r>
              <a:rPr lang="en-US" altLang="ko-KR" dirty="0"/>
              <a:t>With just </a:t>
            </a:r>
            <a:r>
              <a:rPr lang="en-US" altLang="ko-KR" i="1" dirty="0"/>
              <a:t>a single producer </a:t>
            </a:r>
            <a:r>
              <a:rPr lang="en-US" altLang="ko-KR" dirty="0"/>
              <a:t>and </a:t>
            </a:r>
            <a:r>
              <a:rPr lang="en-US" altLang="ko-KR" i="1" dirty="0"/>
              <a:t>a single consumer</a:t>
            </a:r>
            <a:r>
              <a:rPr lang="en-US" altLang="ko-KR" dirty="0"/>
              <a:t>, the code works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79576" y="1037054"/>
            <a:ext cx="763284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567608" y="4941168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have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more than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of producer and consumer?</a:t>
            </a:r>
          </a:p>
        </p:txBody>
      </p:sp>
    </p:spTree>
    <p:extLst>
      <p:ext uri="{BB962C8B-B14F-4D97-AF65-F5344CB8AC3E}">
        <p14:creationId xmlns:p14="http://schemas.microsoft.com/office/powerpoint/2010/main" val="3452629990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08721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sneaks in 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08721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717778" r="-368" b="-10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191304" r="-368" b="-5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8848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455319" r="-368" b="-20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082299-CEE7-40A4-9C2D-9AA35DC63B49}"/>
              </a:ext>
            </a:extLst>
          </p:cNvPr>
          <p:cNvCxnSpPr/>
          <p:nvPr/>
        </p:nvCxnSpPr>
        <p:spPr>
          <a:xfrm>
            <a:off x="1847528" y="4509120"/>
            <a:ext cx="230425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213C0F-9A88-4D5D-B9A5-2A7D5DEB4A8C}"/>
              </a:ext>
            </a:extLst>
          </p:cNvPr>
          <p:cNvSpPr txBox="1"/>
          <p:nvPr/>
        </p:nvSpPr>
        <p:spPr>
          <a:xfrm>
            <a:off x="496402" y="4068361"/>
            <a:ext cx="206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c3 is skipped since count is 1</a:t>
            </a:r>
          </a:p>
        </p:txBody>
      </p:sp>
    </p:spTree>
    <p:extLst>
      <p:ext uri="{BB962C8B-B14F-4D97-AF65-F5344CB8AC3E}">
        <p14:creationId xmlns:p14="http://schemas.microsoft.com/office/powerpoint/2010/main" val="412271537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problem arises for a simple reason:</a:t>
                </a:r>
              </a:p>
              <a:p>
                <a:pPr lvl="1"/>
                <a:r>
                  <a:rPr lang="en-US" altLang="ko-KR" dirty="0"/>
                  <a:t>After the producer woke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but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ever ran, the state of the bounded buffer </a:t>
                </a:r>
                <a:r>
                  <a:rPr lang="en-US" altLang="ko-KR" i="1" dirty="0"/>
                  <a:t>changed by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There is no guarantee that when the woken thread runs, the state will still be as desired </a:t>
                </a:r>
                <a:r>
                  <a:rPr lang="en-US" altLang="ko-KR" dirty="0">
                    <a:sym typeface="Wingdings" pitchFamily="2" charset="2"/>
                  </a:rPr>
                  <a:t> </a:t>
                </a:r>
                <a:r>
                  <a:rPr lang="en-US" altLang="ko-KR" u="sng" dirty="0">
                    <a:sym typeface="Wingdings" pitchFamily="2" charset="2"/>
                  </a:rPr>
                  <a:t>Mesa semantics</a:t>
                </a:r>
                <a:endParaRPr lang="en-US" altLang="ko-KR" dirty="0">
                  <a:sym typeface="Wingdings" pitchFamily="2" charset="2"/>
                </a:endParaRPr>
              </a:p>
              <a:p>
                <a:pPr lvl="2"/>
                <a:r>
                  <a:rPr lang="en-US" altLang="ko-KR" dirty="0"/>
                  <a:t>Virtually every system ever built employs </a:t>
                </a:r>
                <a:r>
                  <a:rPr lang="en-US" altLang="ko-KR" i="1" dirty="0"/>
                  <a:t>Mesa semantics</a:t>
                </a:r>
                <a:endParaRPr lang="en-US" altLang="ko-KR" dirty="0"/>
              </a:p>
              <a:p>
                <a:pPr lvl="2"/>
                <a:endParaRPr lang="ko-KR" altLang="en-US" dirty="0"/>
              </a:p>
              <a:p>
                <a:pPr lvl="1"/>
                <a:r>
                  <a:rPr lang="en-US" altLang="ko-KR" u="sng" dirty="0"/>
                  <a:t>Hoare semantics</a:t>
                </a:r>
                <a:r>
                  <a:rPr lang="en-US" altLang="ko-KR" dirty="0"/>
                  <a:t> provides a stronger guarantee that the woken thread will run immediately upon being woken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6613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Consumer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wakes up and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re-checks</a:t>
                </a:r>
                <a:r>
                  <a:rPr lang="en-US" altLang="ko-KR" dirty="0"/>
                  <a:t> the state of the shared variable</a:t>
                </a:r>
              </a:p>
              <a:p>
                <a:pPr lvl="1"/>
                <a:r>
                  <a:rPr lang="en-US" altLang="ko-KR" dirty="0"/>
                  <a:t>If the buffer is empty, the consumer simply goes back to sleep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2279576" y="1988841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707159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 simple rule to remember with condition variables is to </a:t>
            </a:r>
            <a:r>
              <a:rPr lang="en-US" altLang="ko-KR" b="1" dirty="0"/>
              <a:t>always use while loops</a:t>
            </a:r>
            <a:endParaRPr lang="en-US" altLang="ko-KR" dirty="0"/>
          </a:p>
          <a:p>
            <a:pPr lvl="1"/>
            <a:r>
              <a:rPr lang="en-US" altLang="ko-KR" dirty="0"/>
              <a:t>However, this code still has a bug (</a:t>
            </a:r>
            <a:r>
              <a:rPr lang="en-US" altLang="ko-KR" i="1" dirty="0"/>
              <a:t>next page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980728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380531152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2619050"/>
                  </p:ext>
                </p:extLst>
              </p:nvPr>
            </p:nvGraphicFramePr>
            <p:xfrm>
              <a:off x="2567610" y="98072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Oops! Woke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𝒄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2619050"/>
                  </p:ext>
                </p:extLst>
              </p:nvPr>
            </p:nvGraphicFramePr>
            <p:xfrm>
              <a:off x="2567610" y="98072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020000" r="-368" b="-7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622222" r="-368" b="-1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722222" r="-368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64CCE34-9599-49A4-B6C2-59F7968C3C96}"/>
              </a:ext>
            </a:extLst>
          </p:cNvPr>
          <p:cNvSpPr/>
          <p:nvPr/>
        </p:nvSpPr>
        <p:spPr>
          <a:xfrm>
            <a:off x="4007768" y="2708920"/>
            <a:ext cx="432046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PH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E23B56-2108-4DBB-848C-0F9095C5E9E8}"/>
              </a:ext>
            </a:extLst>
          </p:cNvPr>
          <p:cNvSpPr/>
          <p:nvPr/>
        </p:nvSpPr>
        <p:spPr>
          <a:xfrm>
            <a:off x="2567610" y="1844824"/>
            <a:ext cx="432046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PH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2918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A consumer should not wake other consumers, only producers, and vice-versa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764211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</a:rPr>
              <a:t>two </a:t>
            </a:r>
            <a:r>
              <a:rPr lang="en-US" altLang="ko-KR" dirty="0"/>
              <a:t>condition variables and while</a:t>
            </a:r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threads wait on the condition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altLang="ko-KR" dirty="0"/>
              <a:t>, and signals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endParaRPr lang="en-US" altLang="ko-KR" dirty="0"/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threads wait 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altLang="ko-KR" dirty="0"/>
              <a:t> and signal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481278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fill;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69974719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124163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267856186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</a:t>
            </a:r>
            <a:r>
              <a:rPr lang="en-US" altLang="ko-KR" b="1" dirty="0"/>
              <a:t>concurrency</a:t>
            </a:r>
            <a:r>
              <a:rPr lang="en-US" altLang="ko-KR" dirty="0"/>
              <a:t> and </a:t>
            </a:r>
            <a:r>
              <a:rPr lang="en-US" altLang="ko-KR" b="1" dirty="0"/>
              <a:t>efficiency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/>
              <a:t>Add more buffer slots</a:t>
            </a:r>
          </a:p>
          <a:p>
            <a:pPr lvl="1"/>
            <a:r>
              <a:rPr lang="en-US" altLang="ko-KR" dirty="0"/>
              <a:t>Allow concurrent production or consuming to take place</a:t>
            </a:r>
          </a:p>
          <a:p>
            <a:pPr lvl="1"/>
            <a:r>
              <a:rPr lang="en-US" altLang="ko-KR" dirty="0"/>
              <a:t>Reduce context switches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348880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buffer[MAX];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buffer[fill]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count++;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buffer[use];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count--;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3" y="6090404"/>
            <a:ext cx="285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Put and Get Routines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39981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17022"/>
            <a:ext cx="763284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fill;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MAX)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while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</p:txBody>
      </p:sp>
    </p:spTree>
    <p:extLst>
      <p:ext uri="{BB962C8B-B14F-4D97-AF65-F5344CB8AC3E}">
        <p14:creationId xmlns:p14="http://schemas.microsoft.com/office/powerpoint/2010/main" val="16001595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p2: </a:t>
            </a:r>
            <a:r>
              <a:rPr lang="en-US" altLang="ko-KR" b="1" dirty="0"/>
              <a:t>A producer</a:t>
            </a:r>
            <a:r>
              <a:rPr lang="en-US" altLang="ko-KR" dirty="0"/>
              <a:t> only sleeps if all buffers are currently filled</a:t>
            </a:r>
          </a:p>
          <a:p>
            <a:pPr lvl="1"/>
            <a:r>
              <a:rPr lang="en-US" altLang="ko-KR" dirty="0"/>
              <a:t>c2: </a:t>
            </a:r>
            <a:r>
              <a:rPr lang="en-US" altLang="ko-KR" b="1" dirty="0"/>
              <a:t>A consumer </a:t>
            </a:r>
            <a:r>
              <a:rPr lang="en-US" altLang="ko-KR" dirty="0"/>
              <a:t>only sleeps if all buffers are currently empty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17023"/>
            <a:ext cx="763284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541" y="2401144"/>
            <a:ext cx="316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Working Solution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34783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Assume there are zero bytes free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wait on the condition and go to sleep.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free(50)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2567608" y="3717032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Which waiting thread should be woken up?</a:t>
            </a:r>
          </a:p>
        </p:txBody>
      </p:sp>
    </p:spTree>
    <p:extLst>
      <p:ext uri="{BB962C8B-B14F-4D97-AF65-F5344CB8AC3E}">
        <p14:creationId xmlns:p14="http://schemas.microsoft.com/office/powerpoint/2010/main" val="3749542593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974334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how many bytes of the heap are free?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MAX_HEAP_SIZE;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need lock and condition too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allocate(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size)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...;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heap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whom to signal??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}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73688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 (Suggested by Lampson and </a:t>
            </a:r>
            <a:r>
              <a:rPr lang="en-US" altLang="ko-KR" dirty="0" err="1"/>
              <a:t>Redell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Replace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altLang="ko-KR" dirty="0"/>
              <a:t>Wake up </a:t>
            </a:r>
            <a:r>
              <a:rPr lang="en-US" altLang="ko-KR" b="1" dirty="0"/>
              <a:t>all waiting threads</a:t>
            </a:r>
          </a:p>
          <a:p>
            <a:pPr lvl="2"/>
            <a:r>
              <a:rPr lang="en-US" altLang="ko-KR" u="sng" dirty="0"/>
              <a:t>Cost</a:t>
            </a:r>
            <a:r>
              <a:rPr lang="en-US" altLang="ko-KR" dirty="0"/>
              <a:t>: too many threads might be woken</a:t>
            </a:r>
          </a:p>
          <a:p>
            <a:pPr lvl="2"/>
            <a:r>
              <a:rPr lang="en-US" altLang="ko-KR" dirty="0"/>
              <a:t>Threads that shouldn’t be awake will simply wake up, re-check the condition, and then go back to sleep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9201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30. Condition Variables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990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many cases where a thread wishes to </a:t>
            </a:r>
            <a:r>
              <a:rPr lang="en-US" altLang="ko-KR" u="sng" dirty="0"/>
              <a:t>check</a:t>
            </a:r>
            <a:r>
              <a:rPr lang="en-US" altLang="ko-KR" dirty="0"/>
              <a:t> whether a </a:t>
            </a:r>
            <a:r>
              <a:rPr lang="en-US" altLang="ko-KR" b="1" dirty="0"/>
              <a:t>condition</a:t>
            </a:r>
            <a:r>
              <a:rPr lang="en-US" altLang="ko-KR" dirty="0"/>
              <a:t> is true before continuing its execution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parent thread might wish to check whether a child thread has </a:t>
            </a:r>
            <a:r>
              <a:rPr lang="en-US" altLang="ko-KR" i="1" dirty="0"/>
              <a:t>completed</a:t>
            </a:r>
            <a:endParaRPr lang="en-US" altLang="ko-KR" dirty="0"/>
          </a:p>
          <a:p>
            <a:pPr lvl="1"/>
            <a:r>
              <a:rPr lang="en-US" altLang="ko-KR" dirty="0"/>
              <a:t>This is often called a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join()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43953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256562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indicate we are done?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wait for child?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79576" y="5045114"/>
            <a:ext cx="7632848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9576" y="90872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9576" y="4674622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What we would like to see here is: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45715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fore child: Spin-based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is hugely </a:t>
            </a:r>
            <a:r>
              <a:rPr lang="en-US" altLang="ko-KR" u="sng" dirty="0"/>
              <a:t>inefficient</a:t>
            </a:r>
            <a:r>
              <a:rPr lang="en-US" altLang="ko-KR" dirty="0"/>
              <a:t> as the parent spins and </a:t>
            </a:r>
            <a:r>
              <a:rPr lang="en-US" altLang="ko-KR" b="1" dirty="0"/>
              <a:t>wastes CPU time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124744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</p:spTree>
    <p:extLst>
      <p:ext uri="{BB962C8B-B14F-4D97-AF65-F5344CB8AC3E}">
        <p14:creationId xmlns:p14="http://schemas.microsoft.com/office/powerpoint/2010/main" val="221491473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wait for a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a Condition Variable?</a:t>
            </a:r>
          </a:p>
          <a:p>
            <a:pPr lvl="1"/>
            <a:r>
              <a:rPr lang="en-US" altLang="ko-KR" dirty="0"/>
              <a:t>An </a:t>
            </a:r>
            <a:r>
              <a:rPr lang="en-US" altLang="ko-KR" b="1" dirty="0"/>
              <a:t>explicit queue</a:t>
            </a:r>
            <a:r>
              <a:rPr lang="en-US" altLang="ko-KR" dirty="0"/>
              <a:t> that threads can put themselves on when some state of execution( the </a:t>
            </a:r>
            <a:r>
              <a:rPr lang="en-US" altLang="ko-KR" b="1" dirty="0"/>
              <a:t>condition</a:t>
            </a:r>
            <a:r>
              <a:rPr lang="en-US" altLang="ko-KR" dirty="0"/>
              <a:t>) is not as desired (by waiting on the condition)</a:t>
            </a:r>
          </a:p>
          <a:p>
            <a:pPr lvl="2"/>
            <a:r>
              <a:rPr lang="en-US" altLang="ko-KR" b="1" dirty="0"/>
              <a:t>Waiting</a:t>
            </a:r>
            <a:r>
              <a:rPr lang="en-US" altLang="ko-KR" dirty="0"/>
              <a:t> on the condition</a:t>
            </a:r>
          </a:p>
          <a:p>
            <a:pPr lvl="3"/>
            <a:r>
              <a:rPr lang="en-US" altLang="ko-KR" dirty="0"/>
              <a:t>A threads put itself in the queue until another thread signals, ensures that thread does not spin</a:t>
            </a:r>
          </a:p>
          <a:p>
            <a:pPr lvl="2"/>
            <a:r>
              <a:rPr lang="en-US" altLang="ko-KR" b="1" dirty="0"/>
              <a:t>Signaling</a:t>
            </a:r>
            <a:r>
              <a:rPr lang="en-US" altLang="ko-KR" dirty="0"/>
              <a:t> on the condition</a:t>
            </a:r>
          </a:p>
          <a:p>
            <a:pPr lvl="3"/>
            <a:r>
              <a:rPr lang="en-US" altLang="ko-KR" dirty="0"/>
              <a:t>Some other thread, </a:t>
            </a:r>
            <a:r>
              <a:rPr lang="en-US" altLang="ko-KR" i="1" dirty="0"/>
              <a:t>when it changes said state(condition)</a:t>
            </a:r>
            <a:r>
              <a:rPr lang="en-US" altLang="ko-KR" dirty="0"/>
              <a:t>, can wake one of those waiting threads and allow them to continue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60811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and Routines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Declare condition variable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Proper initialization is required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Operation (the POSIX calls)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wait() call takes a </a:t>
            </a:r>
            <a:r>
              <a:rPr lang="en-US" altLang="ko-KR" u="sng" dirty="0"/>
              <a:t>mutex</a:t>
            </a:r>
            <a:r>
              <a:rPr lang="en-US" altLang="ko-KR" dirty="0"/>
              <a:t> as a parameter(assumed to be locked) because</a:t>
            </a:r>
          </a:p>
          <a:p>
            <a:pPr lvl="2"/>
            <a:r>
              <a:rPr lang="en-US" altLang="ko-KR" dirty="0"/>
              <a:t>The wait() call releases the lock and puts the calling thread to sleep</a:t>
            </a:r>
          </a:p>
          <a:p>
            <a:pPr lvl="2"/>
            <a:r>
              <a:rPr lang="en-US" altLang="ko-KR" dirty="0"/>
              <a:t>When the thread wakes up, it must re-acquire the lock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537048"/>
            <a:ext cx="244827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 c;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79576" y="3625860"/>
            <a:ext cx="792088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wait()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*c);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signal()</a:t>
            </a:r>
          </a:p>
        </p:txBody>
      </p:sp>
    </p:spTree>
    <p:extLst>
      <p:ext uri="{BB962C8B-B14F-4D97-AF65-F5344CB8AC3E}">
        <p14:creationId xmlns:p14="http://schemas.microsoft.com/office/powerpoint/2010/main" val="399019733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177</TotalTime>
  <Words>3948</Words>
  <Application>Microsoft Office PowerPoint</Application>
  <PresentationFormat>Widescreen</PresentationFormat>
  <Paragraphs>722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Condition Variables</vt:lpstr>
      <vt:lpstr>Condition Variables (Cont.)</vt:lpstr>
      <vt:lpstr>Parent waiting fore child: Spin-based Approach</vt:lpstr>
      <vt:lpstr>How to wait for a condition</vt:lpstr>
      <vt:lpstr>Definition and Routines</vt:lpstr>
      <vt:lpstr>Parent waiting for Child: Use a condition variable</vt:lpstr>
      <vt:lpstr>Parent waiting for Child: Use a condition variable</vt:lpstr>
      <vt:lpstr>Parent waiting for Child: Use a condition variable</vt:lpstr>
      <vt:lpstr>The importance of the state variable done</vt:lpstr>
      <vt:lpstr>Another poor implementation</vt:lpstr>
      <vt:lpstr>The Producer / Consumer (Bounded Buffer) Problem</vt:lpstr>
      <vt:lpstr>Bounded Buffer</vt:lpstr>
      <vt:lpstr>The Put and Get Routines (Version 1)</vt:lpstr>
      <vt:lpstr>Producer/Consumer Threads (Version 1)</vt:lpstr>
      <vt:lpstr>Producer/Consumer: Single CV and If Statement</vt:lpstr>
      <vt:lpstr>Producer/Consumer: Single CV and If Statement</vt:lpstr>
      <vt:lpstr>Thread Trace: Broken Solution (Version 1)</vt:lpstr>
      <vt:lpstr>Thread Trace: Broken Solution (Version 1)</vt:lpstr>
      <vt:lpstr>Producer/Consumer: Single CV and While</vt:lpstr>
      <vt:lpstr>Producer/Consumer: Single CV and While</vt:lpstr>
      <vt:lpstr>Thread Trace: Broken Solution (Version 2)</vt:lpstr>
      <vt:lpstr>Thread Trace: Broken Solution (Version 2) (Cont.)</vt:lpstr>
      <vt:lpstr>The single Buffer Producer/Consumer Solution</vt:lpstr>
      <vt:lpstr>The single Buffer Producer/Consumer Solution</vt:lpstr>
      <vt:lpstr>The Final Producer/Consumer Solution</vt:lpstr>
      <vt:lpstr>The Final Producer/Consumer Solution (Cont.)</vt:lpstr>
      <vt:lpstr>The Final Producer/Consumer Solution (Cont.)</vt:lpstr>
      <vt:lpstr>Covering Conditions</vt:lpstr>
      <vt:lpstr>Covering Conditions (Cont.)</vt:lpstr>
      <vt:lpstr>Covering Conditions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36</cp:revision>
  <cp:lastPrinted>2015-03-03T01:48:46Z</cp:lastPrinted>
  <dcterms:created xsi:type="dcterms:W3CDTF">2021-07-20T08:45:43Z</dcterms:created>
  <dcterms:modified xsi:type="dcterms:W3CDTF">2021-12-14T12:00:57Z</dcterms:modified>
</cp:coreProperties>
</file>