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31"/>
  </p:notesMasterIdLst>
  <p:sldIdLst>
    <p:sldId id="298" r:id="rId2"/>
    <p:sldId id="297" r:id="rId3"/>
    <p:sldId id="296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1841" autoAdjust="0"/>
  </p:normalViewPr>
  <p:slideViewPr>
    <p:cSldViewPr>
      <p:cViewPr varScale="1">
        <p:scale>
          <a:sx n="65" d="100"/>
          <a:sy n="65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308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the CPU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system has a very large number of virtual CPUs.</a:t>
            </a:r>
          </a:p>
          <a:p>
            <a:pPr lvl="1"/>
            <a:r>
              <a:rPr lang="en-US" altLang="ko-KR" dirty="0"/>
              <a:t>Turning a single CPU into a </a:t>
            </a:r>
            <a:r>
              <a:rPr lang="en-US" altLang="ko-KR" u="sng" dirty="0"/>
              <a:t>seemingly infinite number</a:t>
            </a:r>
            <a:r>
              <a:rPr lang="en-US" altLang="ko-KR" dirty="0"/>
              <a:t> of CPUs.</a:t>
            </a:r>
          </a:p>
          <a:p>
            <a:pPr lvl="1"/>
            <a:r>
              <a:rPr lang="en-US" altLang="ko-KR" dirty="0"/>
              <a:t>Allowing many programs to </a:t>
            </a:r>
            <a:r>
              <a:rPr lang="en-US" altLang="ko-KR" u="sng" dirty="0"/>
              <a:t>seemingly run at once</a:t>
            </a:r>
            <a:r>
              <a:rPr lang="en-US" altLang="ko-KR" dirty="0"/>
              <a:t>                                                  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Virtualizing the CPU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824905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the CPU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5560" y="945015"/>
            <a:ext cx="7992888" cy="46166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#include &lt;sys/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time.h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assert.h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#include "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common.h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endParaRPr lang="en-US" altLang="ko-KR" sz="14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!=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"usage: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cpu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&lt;string&gt;\n");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		Spin(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Repeatedly checks the time and 					returns once it has run for a second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("%s\n",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}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96104" y="5589241"/>
            <a:ext cx="4704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Simple Example(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cpu.c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): Code That Loops and Prints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710642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the CPU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Execution result 1.</a:t>
            </a:r>
            <a:endParaRPr lang="ko-KR" altLang="en-US" dirty="0">
              <a:cs typeface="Courier New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31704" y="1484784"/>
            <a:ext cx="5256584" cy="1600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gcc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-o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cpu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cpu.c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-Wall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cpu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"A"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ˆC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1664" y="3284985"/>
            <a:ext cx="6408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Run forever;  Only by pressing “Control-c” can we halt the program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5436974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the CPU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Execution result 2.</a:t>
            </a:r>
            <a:endParaRPr lang="ko-KR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90874" y="1484784"/>
            <a:ext cx="6264696" cy="3970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./cpu A &amp; ; ./cpu B &amp; ; ./cpu C &amp; ; ./cpu D &amp;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[1] 7353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[2] 7354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[3] 7355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[4] 7356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...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639616" y="5589240"/>
            <a:ext cx="6840760" cy="79208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 though we have only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 processor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all four of programs seem to be running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 the same time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04090629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physical memory is </a:t>
            </a:r>
            <a:r>
              <a:rPr lang="en-US" altLang="ko-KR" i="1" u="sng" dirty="0"/>
              <a:t>an array of bytes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 program keeps all of its data structures in memory.</a:t>
            </a:r>
          </a:p>
          <a:p>
            <a:pPr lvl="1"/>
            <a:r>
              <a:rPr lang="en-US" altLang="ko-KR" b="1" dirty="0"/>
              <a:t>Read</a:t>
            </a:r>
            <a:r>
              <a:rPr lang="en-US" altLang="ko-KR" dirty="0"/>
              <a:t> </a:t>
            </a:r>
            <a:r>
              <a:rPr lang="en-US" altLang="ko-KR" b="1" dirty="0"/>
              <a:t>memory </a:t>
            </a:r>
            <a:r>
              <a:rPr lang="en-US" altLang="ko-KR" dirty="0"/>
              <a:t>(load):</a:t>
            </a:r>
          </a:p>
          <a:p>
            <a:pPr lvl="2"/>
            <a:r>
              <a:rPr lang="en-US" altLang="ko-KR" dirty="0"/>
              <a:t>Specify an </a:t>
            </a:r>
            <a:r>
              <a:rPr lang="en-US" altLang="ko-KR" u="sng" dirty="0"/>
              <a:t>address</a:t>
            </a:r>
            <a:r>
              <a:rPr lang="en-US" altLang="ko-KR" dirty="0"/>
              <a:t> to be able to access the data</a:t>
            </a:r>
          </a:p>
          <a:p>
            <a:pPr lvl="1"/>
            <a:r>
              <a:rPr lang="en-US" altLang="ko-KR" b="1" dirty="0"/>
              <a:t>Write</a:t>
            </a:r>
            <a:r>
              <a:rPr lang="en-US" altLang="ko-KR" dirty="0"/>
              <a:t> </a:t>
            </a:r>
            <a:r>
              <a:rPr lang="en-US" altLang="ko-KR" b="1" dirty="0"/>
              <a:t>memory </a:t>
            </a:r>
            <a:r>
              <a:rPr lang="en-US" altLang="ko-KR" dirty="0"/>
              <a:t>(store):</a:t>
            </a:r>
          </a:p>
          <a:p>
            <a:pPr lvl="2"/>
            <a:r>
              <a:rPr lang="en-US" altLang="ko-KR" dirty="0"/>
              <a:t>Specify the data to be written to the given address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507775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Memory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program that Accesses Memory (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mem.c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03512" y="1477228"/>
            <a:ext cx="8640960" cy="48320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#include "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common.h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endParaRPr lang="en-US" altLang="ko-KR" sz="14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a1: allocate some 							memory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assert(p !=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("(%d) address of p: %08x\n",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(), (unsigned) p);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a2: print out the 							address of the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memmory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*p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a3: put zero into the first slot of the memory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	Spin(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		*p = *p +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("(%d) p: 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(), *p);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}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917875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Memory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output of the program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mem.c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ko-KR" dirty="0">
                <a:cs typeface="Courier New" pitchFamily="49" charset="0"/>
              </a:rPr>
              <a:t>The newly allocated memory is at address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00200000</a:t>
            </a:r>
            <a:r>
              <a:rPr lang="en-US" altLang="ko-KR" dirty="0">
                <a:cs typeface="Courier New" pitchFamily="49" charset="0"/>
              </a:rPr>
              <a:t>.</a:t>
            </a:r>
          </a:p>
          <a:p>
            <a:pPr lvl="1"/>
            <a:r>
              <a:rPr lang="en-US" altLang="ko-KR" dirty="0">
                <a:cs typeface="Courier New" pitchFamily="49" charset="0"/>
              </a:rPr>
              <a:t>It updates the value and prints out the result.</a:t>
            </a: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71664" y="1484784"/>
            <a:ext cx="5832648" cy="1815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mem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(2134) memory address of p: 00200000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(2134) p: 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(2134) p: 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(2134) p: 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(2134) p: 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(2134) p: 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ˆC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549509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Memory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cs typeface="Courier New" pitchFamily="49" charset="0"/>
              </a:rPr>
              <a:t>Running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mem.c</a:t>
            </a:r>
            <a:r>
              <a:rPr lang="en-US" altLang="ko-KR" dirty="0">
                <a:cs typeface="Courier New" pitchFamily="49" charset="0"/>
              </a:rPr>
              <a:t> multiple times</a:t>
            </a:r>
          </a:p>
          <a:p>
            <a:endParaRPr lang="en-US" altLang="ko-KR" dirty="0">
              <a:cs typeface="Courier New" pitchFamily="49" charset="0"/>
            </a:endParaRPr>
          </a:p>
          <a:p>
            <a:endParaRPr lang="en-US" altLang="ko-KR" dirty="0">
              <a:cs typeface="Courier New" pitchFamily="49" charset="0"/>
            </a:endParaRPr>
          </a:p>
          <a:p>
            <a:endParaRPr lang="en-US" altLang="ko-KR" dirty="0">
              <a:cs typeface="Courier New" pitchFamily="49" charset="0"/>
            </a:endParaRPr>
          </a:p>
          <a:p>
            <a:endParaRPr lang="en-US" altLang="ko-KR" dirty="0">
              <a:cs typeface="Courier New" pitchFamily="49" charset="0"/>
            </a:endParaRPr>
          </a:p>
          <a:p>
            <a:endParaRPr lang="en-US" altLang="ko-KR" dirty="0">
              <a:cs typeface="Courier New" pitchFamily="49" charset="0"/>
            </a:endParaRPr>
          </a:p>
          <a:p>
            <a:endParaRPr lang="en-US" altLang="ko-KR" dirty="0">
              <a:cs typeface="Courier New" pitchFamily="49" charset="0"/>
            </a:endParaRPr>
          </a:p>
          <a:p>
            <a:pPr lvl="1"/>
            <a:r>
              <a:rPr lang="en-US" altLang="ko-KR" dirty="0">
                <a:cs typeface="Courier New" pitchFamily="49" charset="0"/>
              </a:rPr>
              <a:t>It is as if each running program has its </a:t>
            </a:r>
            <a:r>
              <a:rPr lang="en-US" altLang="ko-KR" b="1" dirty="0">
                <a:cs typeface="Courier New" pitchFamily="49" charset="0"/>
              </a:rPr>
              <a:t>own private memory</a:t>
            </a:r>
            <a:r>
              <a:rPr lang="en-US" altLang="ko-KR" dirty="0">
                <a:cs typeface="Courier New" pitchFamily="49" charset="0"/>
              </a:rPr>
              <a:t>.</a:t>
            </a:r>
          </a:p>
          <a:p>
            <a:pPr lvl="2"/>
            <a:r>
              <a:rPr lang="en-US" altLang="ko-KR" dirty="0">
                <a:cs typeface="Courier New" pitchFamily="49" charset="0"/>
              </a:rPr>
              <a:t>Each running program has allocated memory at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 </a:t>
            </a:r>
            <a:r>
              <a:rPr lang="en-US" altLang="ko-KR" u="sng" dirty="0">
                <a:cs typeface="Courier New" pitchFamily="49" charset="0"/>
              </a:rPr>
              <a:t>the same address</a:t>
            </a:r>
            <a:r>
              <a:rPr lang="en-US" altLang="ko-KR" dirty="0">
                <a:cs typeface="Courier New" pitchFamily="49" charset="0"/>
              </a:rPr>
              <a:t>.</a:t>
            </a:r>
          </a:p>
          <a:p>
            <a:pPr lvl="2"/>
            <a:r>
              <a:rPr lang="en-US" altLang="ko-KR" dirty="0">
                <a:cs typeface="Courier New" pitchFamily="49" charset="0"/>
              </a:rPr>
              <a:t>Each seems to be updating the value at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00200000 </a:t>
            </a:r>
            <a:r>
              <a:rPr lang="en-US" altLang="ko-KR" dirty="0">
                <a:cs typeface="Courier New" pitchFamily="49" charset="0"/>
              </a:rPr>
              <a:t>independently.</a:t>
            </a:r>
            <a:endParaRPr lang="ko-KR" altLang="en-US" dirty="0"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71664" y="1628800"/>
            <a:ext cx="5832648" cy="26776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mem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&amp;; ./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mem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[1] 24113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[2] 24114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(24113) memory address of p: 00200000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(24114) memory address of p: 00200000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(24113) p: 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(24114) p: 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(24114) p: 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(24113) p: 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(24113) p: 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(24114) p: 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...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306793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Memory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process accesses its own private </a:t>
            </a:r>
            <a:r>
              <a:rPr lang="en-US" altLang="ko-KR" b="1" dirty="0"/>
              <a:t>virtual address space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OS maps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address space </a:t>
            </a:r>
            <a:r>
              <a:rPr lang="en-US" altLang="ko-KR" dirty="0"/>
              <a:t>onto the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physical memory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 memory reference within one running program </a:t>
            </a:r>
            <a:r>
              <a:rPr lang="en-US" altLang="ko-KR" u="sng" dirty="0"/>
              <a:t>does not affect</a:t>
            </a:r>
            <a:r>
              <a:rPr lang="en-US" altLang="ko-KR" dirty="0"/>
              <a:t> the address space of other processes.</a:t>
            </a:r>
          </a:p>
          <a:p>
            <a:pPr lvl="1"/>
            <a:r>
              <a:rPr lang="en-US" altLang="ko-KR" dirty="0"/>
              <a:t>Physical memory is a </a:t>
            </a:r>
            <a:r>
              <a:rPr lang="en-US" altLang="ko-KR" u="sng" dirty="0"/>
              <a:t>shared resource</a:t>
            </a:r>
            <a:r>
              <a:rPr lang="en-US" altLang="ko-KR" dirty="0"/>
              <a:t>, managed by the OS.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917347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problem of Concurrency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is juggling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many things at once</a:t>
            </a:r>
            <a:r>
              <a:rPr lang="en-US" altLang="ko-KR" dirty="0"/>
              <a:t>, first running one process, then another, and so forth.</a:t>
            </a:r>
          </a:p>
          <a:p>
            <a:endParaRPr lang="en-US" altLang="ko-KR" dirty="0"/>
          </a:p>
          <a:p>
            <a:r>
              <a:rPr lang="en-US" altLang="ko-KR" dirty="0"/>
              <a:t>Modern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multi-threaded programs</a:t>
            </a:r>
            <a:r>
              <a:rPr lang="en-US" altLang="ko-KR" dirty="0"/>
              <a:t> also exhibit the concurrency problem.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46906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Concurrency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Multi-threaded Program (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thread.c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63552" y="1484784"/>
            <a:ext cx="7992888" cy="48320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#include "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common.h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volatile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loops;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*worker(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	counter++;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endParaRPr lang="en-US" altLang="ko-KR" sz="14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!=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"usage: threads &lt;value&gt;\n");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		}</a:t>
            </a:r>
          </a:p>
        </p:txBody>
      </p:sp>
    </p:spTree>
    <p:extLst>
      <p:ext uri="{BB962C8B-B14F-4D97-AF65-F5344CB8AC3E}">
        <p14:creationId xmlns:p14="http://schemas.microsoft.com/office/powerpoint/2010/main" val="2281827012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Concurrency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Multi-threaded Program (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thread.c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63552" y="1628801"/>
            <a:ext cx="7992888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#include "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common.h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volatile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loops;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*worker(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	counter++;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AutoNum type="arabicPlain" startAt="14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  <a:p>
            <a:pPr marL="342900" indent="-342900">
              <a:buAutoNum type="arabicPlain" startAt="14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80702638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Concurrency Example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4725144"/>
            <a:ext cx="8786812" cy="2664296"/>
          </a:xfrm>
        </p:spPr>
        <p:txBody>
          <a:bodyPr/>
          <a:lstStyle/>
          <a:p>
            <a:pPr lvl="1"/>
            <a:r>
              <a:rPr lang="en-US" altLang="ko-KR" dirty="0"/>
              <a:t>The main program creates </a:t>
            </a:r>
            <a:r>
              <a:rPr lang="en-US" altLang="ko-KR" b="1" dirty="0"/>
              <a:t>two threads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u="sng" dirty="0"/>
              <a:t>Thread</a:t>
            </a:r>
            <a:r>
              <a:rPr lang="en-US" altLang="ko-KR" dirty="0"/>
              <a:t>: a function running within the same memory space. Each thread start running in a routine called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worker()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worker()</a:t>
            </a:r>
            <a:r>
              <a:rPr lang="en-US" altLang="ko-KR" dirty="0"/>
              <a:t>: increments a counter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291" y="836712"/>
            <a:ext cx="7704856" cy="3970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endParaRPr lang="en-US" altLang="ko-KR" sz="14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!=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"usage: threads &lt;value&gt;\n");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	loops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atoi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p1, p2;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("Initial value : %d\n", counter);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(&amp;p1,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worker,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28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(&amp;p2,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worker,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29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Pthread_join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(p1,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30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Pthread_join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(p2,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31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("Final value : %d\n", counter);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32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33 	}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652999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Concurrency Example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loops </a:t>
            </a:r>
            <a:r>
              <a:rPr lang="en-US" altLang="ko-KR" dirty="0"/>
              <a:t>determines how many times each of the two workers will </a:t>
            </a:r>
            <a:r>
              <a:rPr lang="en-US" altLang="ko-KR" b="1" dirty="0"/>
              <a:t>increment the shared counter </a:t>
            </a:r>
            <a:r>
              <a:rPr lang="en-US" altLang="ko-KR" dirty="0"/>
              <a:t>in a loop.</a:t>
            </a: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loops</a:t>
            </a:r>
            <a:r>
              <a:rPr lang="en-US" altLang="ko-KR" dirty="0">
                <a:cs typeface="Courier New" pitchFamily="49" charset="0"/>
              </a:rPr>
              <a:t>:</a:t>
            </a:r>
            <a:r>
              <a:rPr lang="en-US" altLang="ko-KR" dirty="0"/>
              <a:t> 1000.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loops</a:t>
            </a:r>
            <a:r>
              <a:rPr lang="en-US" altLang="ko-KR" dirty="0">
                <a:cs typeface="Courier New" pitchFamily="49" charset="0"/>
              </a:rPr>
              <a:t>:</a:t>
            </a:r>
            <a:r>
              <a:rPr lang="en-US" altLang="ko-KR" dirty="0"/>
              <a:t> 100000.</a:t>
            </a:r>
          </a:p>
          <a:p>
            <a:pPr lvl="1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2060848"/>
            <a:ext cx="7488832" cy="954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gcc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-o thread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thread.c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-Wall -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./thread 1000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Initial value :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Final value : 2000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79576" y="4276254"/>
            <a:ext cx="7488832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./thread 100000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Initial value :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Final value : 143012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huh??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./thread 100000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Initial value :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Final value : 137298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what the??</a:t>
            </a:r>
            <a:endParaRPr lang="ko-KR" altLang="en-US" sz="1400" dirty="0">
              <a:solidFill>
                <a:srgbClr val="FF000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159946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is this happening?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Increment a shared counter </a:t>
            </a:r>
            <a:r>
              <a:rPr lang="en-US" altLang="ko-KR" dirty="0">
                <a:sym typeface="Wingdings" pitchFamily="2" charset="2"/>
              </a:rPr>
              <a:t> take three instructions.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sym typeface="Wingdings" pitchFamily="2" charset="2"/>
              </a:rPr>
              <a:t>Load the value of the counter from memory into register.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sym typeface="Wingdings" pitchFamily="2" charset="2"/>
              </a:rPr>
              <a:t>Increment it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sym typeface="Wingdings" pitchFamily="2" charset="2"/>
              </a:rPr>
              <a:t>Store it back into memory</a:t>
            </a: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These three instructions do not execute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atomically</a:t>
            </a:r>
            <a:r>
              <a:rPr lang="en-US" altLang="ko-KR" dirty="0">
                <a:sym typeface="Wingdings" pitchFamily="2" charset="2"/>
              </a:rPr>
              <a:t>.  Problem of </a:t>
            </a:r>
            <a:r>
              <a:rPr lang="en-US" altLang="ko-KR" b="1" dirty="0">
                <a:sym typeface="Wingdings" pitchFamily="2" charset="2"/>
              </a:rPr>
              <a:t>concurrency </a:t>
            </a:r>
            <a:r>
              <a:rPr lang="en-US" altLang="ko-KR" dirty="0">
                <a:sym typeface="Wingdings" pitchFamily="2" charset="2"/>
              </a:rPr>
              <a:t>happen.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805329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Persistence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Devices such as DRAM store values in a </a:t>
            </a:r>
            <a:r>
              <a:rPr lang="en-US" altLang="ko-KR" u="sng" dirty="0"/>
              <a:t>volatile</a:t>
            </a:r>
            <a:r>
              <a:rPr lang="en-US" altLang="ko-KR" dirty="0"/>
              <a:t>.</a:t>
            </a:r>
          </a:p>
          <a:p>
            <a:r>
              <a:rPr lang="en-US" altLang="ko-KR" i="1" dirty="0"/>
              <a:t>Hardware</a:t>
            </a:r>
            <a:r>
              <a:rPr lang="en-US" altLang="ko-KR" dirty="0"/>
              <a:t> and </a:t>
            </a:r>
            <a:r>
              <a:rPr lang="en-US" altLang="ko-KR" i="1" dirty="0"/>
              <a:t>software</a:t>
            </a:r>
            <a:r>
              <a:rPr lang="en-US" altLang="ko-KR" dirty="0"/>
              <a:t> are needed to store data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persistently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/>
              <a:t>Hardware</a:t>
            </a:r>
            <a:r>
              <a:rPr lang="en-US" altLang="ko-KR" dirty="0"/>
              <a:t>: I/O device such as a hard drive, solid-state drives(SSDs)</a:t>
            </a:r>
          </a:p>
          <a:p>
            <a:pPr lvl="1"/>
            <a:r>
              <a:rPr lang="en-US" altLang="ko-KR" b="1" dirty="0"/>
              <a:t>Software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File system manages the disk.</a:t>
            </a:r>
          </a:p>
          <a:p>
            <a:pPr lvl="2"/>
            <a:r>
              <a:rPr lang="en-US" altLang="ko-KR" dirty="0"/>
              <a:t>File system is responsible for </a:t>
            </a:r>
            <a:r>
              <a:rPr lang="en-US" altLang="ko-KR" u="sng" dirty="0"/>
              <a:t>storing any files</a:t>
            </a:r>
            <a:r>
              <a:rPr lang="en-US" altLang="ko-KR" dirty="0"/>
              <a:t> the user creates.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962694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Persistence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a file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(/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/file</a:t>
            </a:r>
            <a:r>
              <a:rPr lang="en-US" altLang="ko-KR" dirty="0"/>
              <a:t>) that contains the string “hello world”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2495600" y="1402318"/>
            <a:ext cx="7272808" cy="37548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assert.h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fcntl.h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#include &lt;sys/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types.h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endParaRPr lang="en-US" altLang="ko-KR" sz="14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open("/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/file", O_WRONLY | O_CREAT               			     | O_TRUNC, S_IRWXU);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assert(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&gt; -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write(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"hello world\n",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assert(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close(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}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2740" y="5220490"/>
            <a:ext cx="7295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open()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write()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and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close()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system calls are routed to the part of OS called the file system, which handles the requests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786614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Persistence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OS does in order to write to disk?</a:t>
            </a:r>
          </a:p>
          <a:p>
            <a:pPr lvl="1"/>
            <a:r>
              <a:rPr lang="en-US" altLang="ko-KR" dirty="0"/>
              <a:t>Figure out </a:t>
            </a:r>
            <a:r>
              <a:rPr lang="en-US" altLang="ko-KR" b="1" dirty="0"/>
              <a:t>where </a:t>
            </a:r>
            <a:r>
              <a:rPr lang="en-US" altLang="ko-KR" dirty="0"/>
              <a:t>on disk this new data will reside</a:t>
            </a:r>
          </a:p>
          <a:p>
            <a:pPr lvl="1"/>
            <a:r>
              <a:rPr lang="en-US" altLang="ko-KR" b="1" dirty="0"/>
              <a:t>Issue I/O </a:t>
            </a:r>
            <a:r>
              <a:rPr lang="en-US" altLang="ko-KR" dirty="0"/>
              <a:t>requests to the underlying storage device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File system handles system crashes during write.</a:t>
            </a:r>
          </a:p>
          <a:p>
            <a:pPr lvl="1"/>
            <a:r>
              <a:rPr lang="en-US" altLang="ko-KR" b="1" dirty="0"/>
              <a:t>Journaling</a:t>
            </a:r>
            <a:r>
              <a:rPr lang="en-US" altLang="ko-KR" dirty="0"/>
              <a:t> or </a:t>
            </a:r>
            <a:r>
              <a:rPr lang="en-US" altLang="ko-KR" b="1" dirty="0"/>
              <a:t>copy-on-write</a:t>
            </a:r>
          </a:p>
          <a:p>
            <a:pPr lvl="1"/>
            <a:r>
              <a:rPr lang="en-US" altLang="ko-KR" dirty="0"/>
              <a:t>Carefully </a:t>
            </a:r>
            <a:r>
              <a:rPr lang="en-US" altLang="ko-KR" u="sng" dirty="0"/>
              <a:t>ordering</a:t>
            </a:r>
            <a:r>
              <a:rPr lang="en-US" altLang="ko-KR" dirty="0"/>
              <a:t> writes to disk</a:t>
            </a:r>
          </a:p>
        </p:txBody>
      </p:sp>
    </p:spTree>
    <p:extLst>
      <p:ext uri="{BB962C8B-B14F-4D97-AF65-F5344CB8AC3E}">
        <p14:creationId xmlns:p14="http://schemas.microsoft.com/office/powerpoint/2010/main" val="1434766802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Goals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Build up </a:t>
            </a:r>
            <a:r>
              <a:rPr lang="en-US" altLang="ko-KR" b="1" dirty="0"/>
              <a:t>abstraction</a:t>
            </a:r>
          </a:p>
          <a:p>
            <a:pPr lvl="1"/>
            <a:r>
              <a:rPr lang="en-US" altLang="ko-KR" dirty="0"/>
              <a:t>Make the system convenient and easy to use.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Provide high </a:t>
            </a:r>
            <a:r>
              <a:rPr lang="en-US" altLang="ko-KR" b="1" dirty="0"/>
              <a:t>performance</a:t>
            </a:r>
          </a:p>
          <a:p>
            <a:pPr lvl="1"/>
            <a:r>
              <a:rPr lang="en-US" altLang="ko-KR" dirty="0"/>
              <a:t>Minimize the overhead of the OS.</a:t>
            </a:r>
          </a:p>
          <a:p>
            <a:pPr lvl="1"/>
            <a:r>
              <a:rPr lang="en-US" altLang="ko-KR" dirty="0"/>
              <a:t>OS must strive to provide virtualization </a:t>
            </a:r>
            <a:r>
              <a:rPr lang="en-US" altLang="ko-KR" u="sng" dirty="0"/>
              <a:t>without excessive overhead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Protection </a:t>
            </a:r>
            <a:r>
              <a:rPr lang="en-US" altLang="ko-KR" dirty="0"/>
              <a:t>between applications</a:t>
            </a:r>
          </a:p>
          <a:p>
            <a:pPr lvl="1"/>
            <a:r>
              <a:rPr lang="en-US" altLang="ko-KR" u="sng" dirty="0"/>
              <a:t>Isolation</a:t>
            </a:r>
            <a:r>
              <a:rPr lang="en-US" altLang="ko-KR" dirty="0"/>
              <a:t>: Bad behavior of one does not harm other and the OS itself.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483503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Goals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High degree of </a:t>
            </a:r>
            <a:r>
              <a:rPr lang="en-US" altLang="ko-KR" b="1" dirty="0"/>
              <a:t>reliability</a:t>
            </a:r>
          </a:p>
          <a:p>
            <a:pPr lvl="1"/>
            <a:r>
              <a:rPr lang="en-US" altLang="ko-KR" dirty="0"/>
              <a:t>The OS must also run non-stop.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Other issues</a:t>
            </a:r>
          </a:p>
          <a:p>
            <a:pPr lvl="1"/>
            <a:r>
              <a:rPr lang="en-US" altLang="ko-KR" dirty="0"/>
              <a:t>Energy-efficiency</a:t>
            </a:r>
          </a:p>
          <a:p>
            <a:pPr lvl="1"/>
            <a:r>
              <a:rPr lang="en-US" altLang="ko-KR" dirty="0"/>
              <a:t>Security</a:t>
            </a:r>
          </a:p>
          <a:p>
            <a:pPr lvl="1"/>
            <a:r>
              <a:rPr lang="en-US" altLang="ko-KR" dirty="0"/>
              <a:t>Mobility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690875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81944042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2. Introduction to Operating Systems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286435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a happens when a program runs?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running program executes instructions.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The processor</a:t>
            </a:r>
            <a:r>
              <a:rPr lang="en-US" altLang="ko-KR" b="1" dirty="0"/>
              <a:t> fetches </a:t>
            </a:r>
            <a:r>
              <a:rPr lang="en-US" altLang="ko-KR" dirty="0"/>
              <a:t>an instruction from memory.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b="1" dirty="0"/>
              <a:t>Decode</a:t>
            </a:r>
            <a:r>
              <a:rPr lang="en-US" altLang="ko-KR" dirty="0"/>
              <a:t>: Figure out which instruction this 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b="1" dirty="0"/>
              <a:t>Execute</a:t>
            </a:r>
            <a:r>
              <a:rPr lang="en-US" altLang="ko-KR" dirty="0"/>
              <a:t>: i.e., add two numbers, access memory, check a condition, jump to function, and so forth.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The processor moves on to the </a:t>
            </a:r>
            <a:r>
              <a:rPr lang="en-US" altLang="ko-KR" b="1" dirty="0"/>
              <a:t>next instruction </a:t>
            </a:r>
            <a:r>
              <a:rPr lang="en-US" altLang="ko-KR" dirty="0"/>
              <a:t>and so 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131220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Operating System (OS)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Responsible for</a:t>
            </a:r>
          </a:p>
          <a:p>
            <a:pPr lvl="1"/>
            <a:r>
              <a:rPr lang="en-US" altLang="ko-KR" dirty="0"/>
              <a:t>Making it easy to </a:t>
            </a:r>
            <a:r>
              <a:rPr lang="en-US" altLang="ko-KR" b="1" dirty="0"/>
              <a:t>run </a:t>
            </a:r>
            <a:r>
              <a:rPr lang="en-US" altLang="ko-KR" dirty="0"/>
              <a:t>programs</a:t>
            </a:r>
          </a:p>
          <a:p>
            <a:pPr lvl="1"/>
            <a:r>
              <a:rPr lang="en-US" altLang="ko-KR" dirty="0"/>
              <a:t>Allowing programs to </a:t>
            </a:r>
            <a:r>
              <a:rPr lang="en-US" altLang="ko-KR" b="1" dirty="0"/>
              <a:t>share</a:t>
            </a:r>
            <a:r>
              <a:rPr lang="en-US" altLang="ko-KR" dirty="0"/>
              <a:t> memory</a:t>
            </a:r>
          </a:p>
          <a:p>
            <a:pPr lvl="1"/>
            <a:r>
              <a:rPr lang="en-US" altLang="ko-KR" dirty="0"/>
              <a:t>Enabling programs to </a:t>
            </a:r>
            <a:r>
              <a:rPr lang="en-US" altLang="ko-KR" b="1" dirty="0"/>
              <a:t>interact</a:t>
            </a:r>
            <a:r>
              <a:rPr lang="en-US" altLang="ko-KR" dirty="0"/>
              <a:t> with devices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639616" y="3284984"/>
            <a:ext cx="6840760" cy="936104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 is in charge of making sure the system operates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correctly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and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efficiently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5597113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takes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 physical resource </a:t>
            </a:r>
            <a:r>
              <a:rPr lang="en-US" altLang="ko-KR" dirty="0"/>
              <a:t>and transforms it into 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virtual form </a:t>
            </a:r>
            <a:r>
              <a:rPr lang="en-US" altLang="ko-KR" dirty="0"/>
              <a:t>of itself.</a:t>
            </a:r>
          </a:p>
          <a:p>
            <a:pPr lvl="2"/>
            <a:r>
              <a:rPr lang="en-US" altLang="ko-KR" b="1" dirty="0"/>
              <a:t>Physical resource</a:t>
            </a:r>
            <a:r>
              <a:rPr lang="en-US" altLang="ko-KR" dirty="0"/>
              <a:t>: Processor, Memory, Disk …</a:t>
            </a:r>
          </a:p>
          <a:p>
            <a:pPr lvl="1"/>
            <a:r>
              <a:rPr lang="en-US" altLang="ko-KR" dirty="0"/>
              <a:t>The virtual form is more </a:t>
            </a:r>
            <a:r>
              <a:rPr lang="en-US" altLang="ko-KR" u="sng" dirty="0"/>
              <a:t>general</a:t>
            </a:r>
            <a:r>
              <a:rPr lang="en-US" altLang="ko-KR" dirty="0"/>
              <a:t>, </a:t>
            </a:r>
            <a:r>
              <a:rPr lang="en-US" altLang="ko-KR" u="sng" dirty="0"/>
              <a:t>powerful</a:t>
            </a:r>
            <a:r>
              <a:rPr lang="en-US" altLang="ko-KR" dirty="0"/>
              <a:t> and </a:t>
            </a:r>
            <a:r>
              <a:rPr lang="en-US" altLang="ko-KR" u="sng" dirty="0"/>
              <a:t>easy-to-use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Sometimes, we refer to the OS as a </a:t>
            </a:r>
            <a:r>
              <a:rPr lang="en-US" altLang="ko-KR" b="1" dirty="0">
                <a:solidFill>
                  <a:schemeClr val="accent1"/>
                </a:solidFill>
              </a:rPr>
              <a:t>virtual machine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887795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System call allows user </a:t>
            </a:r>
            <a:r>
              <a:rPr lang="en-US" altLang="ko-KR" b="1" dirty="0"/>
              <a:t>to tell the OS what to do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OS provides some interface (APIs, standard library).</a:t>
            </a:r>
          </a:p>
          <a:p>
            <a:pPr lvl="1"/>
            <a:r>
              <a:rPr lang="en-US" altLang="ko-KR" dirty="0"/>
              <a:t>A typical OS exports a few hundred system calls.</a:t>
            </a:r>
          </a:p>
          <a:p>
            <a:pPr lvl="2"/>
            <a:r>
              <a:rPr lang="en-US" altLang="ko-KR" dirty="0"/>
              <a:t>Run programs</a:t>
            </a:r>
          </a:p>
          <a:p>
            <a:pPr lvl="2"/>
            <a:r>
              <a:rPr lang="en-US" altLang="ko-KR" dirty="0"/>
              <a:t>Access memory</a:t>
            </a:r>
          </a:p>
          <a:p>
            <a:pPr lvl="2"/>
            <a:r>
              <a:rPr lang="en-US" altLang="ko-KR" dirty="0"/>
              <a:t>Access devices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023082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OS is a resource manager.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</a:t>
            </a:r>
            <a:r>
              <a:rPr lang="en-US" altLang="ko-KR" b="1" dirty="0"/>
              <a:t>manage resources </a:t>
            </a:r>
            <a:r>
              <a:rPr lang="en-US" altLang="ko-KR" dirty="0"/>
              <a:t>such as </a:t>
            </a:r>
            <a:r>
              <a:rPr lang="en-US" altLang="ko-KR" i="1" dirty="0"/>
              <a:t>CPU</a:t>
            </a:r>
            <a:r>
              <a:rPr lang="en-US" altLang="ko-KR" dirty="0"/>
              <a:t>, </a:t>
            </a:r>
            <a:r>
              <a:rPr lang="en-US" altLang="ko-KR" i="1" dirty="0"/>
              <a:t>memory</a:t>
            </a:r>
            <a:r>
              <a:rPr lang="en-US" altLang="ko-KR" dirty="0"/>
              <a:t> and </a:t>
            </a:r>
            <a:r>
              <a:rPr lang="en-US" altLang="ko-KR" i="1" dirty="0"/>
              <a:t>disk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The OS allows</a:t>
            </a:r>
          </a:p>
          <a:p>
            <a:pPr lvl="1"/>
            <a:r>
              <a:rPr lang="en-US" altLang="ko-KR" dirty="0"/>
              <a:t>Many programs to run </a:t>
            </a:r>
            <a:r>
              <a:rPr lang="en-US" altLang="ko-KR" dirty="0">
                <a:sym typeface="Wingdings" pitchFamily="2" charset="2"/>
              </a:rPr>
              <a:t> Sharing the </a:t>
            </a:r>
            <a:r>
              <a:rPr lang="en-US" altLang="ko-KR" u="sng" dirty="0">
                <a:sym typeface="Wingdings" pitchFamily="2" charset="2"/>
              </a:rPr>
              <a:t>CPU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Many programs to </a:t>
            </a:r>
            <a:r>
              <a:rPr lang="en-US" altLang="ko-KR" i="1" dirty="0">
                <a:sym typeface="Wingdings" pitchFamily="2" charset="2"/>
              </a:rPr>
              <a:t>concurrently</a:t>
            </a:r>
            <a:r>
              <a:rPr lang="en-US" altLang="ko-KR" dirty="0">
                <a:sym typeface="Wingdings" pitchFamily="2" charset="2"/>
              </a:rPr>
              <a:t> access their own instructions and data  Sharing </a:t>
            </a:r>
            <a:r>
              <a:rPr lang="en-US" altLang="ko-KR" u="sng" dirty="0">
                <a:sym typeface="Wingdings" pitchFamily="2" charset="2"/>
              </a:rPr>
              <a:t>memory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Many programs to access devices  Sharing </a:t>
            </a:r>
            <a:r>
              <a:rPr lang="en-US" altLang="ko-KR" u="sng" dirty="0">
                <a:sym typeface="Wingdings" pitchFamily="2" charset="2"/>
              </a:rPr>
              <a:t>disks</a:t>
            </a:r>
            <a:endParaRPr lang="en-US" altLang="ko-KR" u="sng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406089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30</TotalTime>
  <Words>2279</Words>
  <Application>Microsoft Office PowerPoint</Application>
  <PresentationFormat>Widescreen</PresentationFormat>
  <Paragraphs>325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맑은 고딕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What a happens when a program runs?</vt:lpstr>
      <vt:lpstr>Operating System (OS)</vt:lpstr>
      <vt:lpstr>Virtualization</vt:lpstr>
      <vt:lpstr>System call</vt:lpstr>
      <vt:lpstr>The OS is a resource manager.</vt:lpstr>
      <vt:lpstr>Virtualizing the CPU</vt:lpstr>
      <vt:lpstr>Virtualizing the CPU (Cont.)</vt:lpstr>
      <vt:lpstr>Virtualizing the CPU (Cont.)</vt:lpstr>
      <vt:lpstr>Virtualizing the CPU (Cont.)</vt:lpstr>
      <vt:lpstr>Virtualizing Memory</vt:lpstr>
      <vt:lpstr>Virtualizing Memory (Cont.)</vt:lpstr>
      <vt:lpstr>Virtualizing Memory (Cont.)</vt:lpstr>
      <vt:lpstr>Virtualizing Memory (Cont.)</vt:lpstr>
      <vt:lpstr>Virtualizing Memory (Cont.)</vt:lpstr>
      <vt:lpstr>The problem of Concurrency</vt:lpstr>
      <vt:lpstr>Concurrency Example</vt:lpstr>
      <vt:lpstr>Concurrency Example</vt:lpstr>
      <vt:lpstr>Concurrency Example (Cont.)</vt:lpstr>
      <vt:lpstr>Concurrency Example (Cont.)</vt:lpstr>
      <vt:lpstr>Why is this happening?</vt:lpstr>
      <vt:lpstr>Persistence</vt:lpstr>
      <vt:lpstr>Persistence (Cont.)</vt:lpstr>
      <vt:lpstr>Persistence (Cont.)</vt:lpstr>
      <vt:lpstr>Design Goals</vt:lpstr>
      <vt:lpstr>Design Goals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8</cp:revision>
  <cp:lastPrinted>2015-03-03T01:48:46Z</cp:lastPrinted>
  <dcterms:created xsi:type="dcterms:W3CDTF">2021-07-20T11:08:56Z</dcterms:created>
  <dcterms:modified xsi:type="dcterms:W3CDTF">2021-07-20T14:48:54Z</dcterms:modified>
</cp:coreProperties>
</file>