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2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Limited Direction Execution Protocol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7568" y="96388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boot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1904" y="98072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2207568" y="1487105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7568" y="1580122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initialize trap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1904" y="1753652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remember address of …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handler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7568" y="270892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31904" y="270892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207568" y="3232140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12224" y="270892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84232" y="5067182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Run main()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Call system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trap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into OS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31904" y="4472533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from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07568" y="3250139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Create entry for process list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Allocate memory for program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Load program into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Setup user stack with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argv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Fill kernel stack with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/PC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 -trap</a:t>
            </a:r>
          </a:p>
        </p:txBody>
      </p:sp>
    </p:spTree>
    <p:extLst>
      <p:ext uri="{BB962C8B-B14F-4D97-AF65-F5344CB8AC3E}">
        <p14:creationId xmlns:p14="http://schemas.microsoft.com/office/powerpoint/2010/main" val="315531584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Limited Direction Execution Protocol (Cont.)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9576" y="506602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Free memory of process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Remove from process list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2" y="4418528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 from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trap (via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exit()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1904" y="3717032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from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PC after trap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9576" y="3140968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Handle trap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Do work of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return-from-trap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1904" y="2492896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kernel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trap handler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7568" y="134076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31904" y="134076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207568" y="1863988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12224" y="134076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9648" y="2041104"/>
            <a:ext cx="11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910561403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2: Switching Between Processes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can the OS </a:t>
            </a:r>
            <a:r>
              <a:rPr lang="en-US" altLang="ko-KR" dirty="0">
                <a:solidFill>
                  <a:srgbClr val="FF0000"/>
                </a:solidFill>
              </a:rPr>
              <a:t>regain control</a:t>
            </a:r>
            <a:r>
              <a:rPr lang="en-US" altLang="ko-KR" dirty="0"/>
              <a:t> of the CPU so that it can switch between </a:t>
            </a:r>
            <a:r>
              <a:rPr lang="en-US" altLang="ko-KR" i="1" dirty="0"/>
              <a:t>processes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 cooperative Approach: </a:t>
            </a:r>
            <a:r>
              <a:rPr lang="en-US" altLang="ko-KR" b="1" dirty="0"/>
              <a:t>Wait for system calls</a:t>
            </a:r>
          </a:p>
          <a:p>
            <a:pPr lvl="1"/>
            <a:r>
              <a:rPr lang="en-US" altLang="ko-KR" dirty="0"/>
              <a:t>A Non-Cooperative Approach: </a:t>
            </a:r>
            <a:r>
              <a:rPr lang="en-US" altLang="ko-KR" b="1" dirty="0"/>
              <a:t>The OS takes control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96525698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cooperative Approach: Wait for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Processes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periodically give up the CPU </a:t>
            </a:r>
            <a:r>
              <a:rPr lang="en-US" altLang="ko-KR" dirty="0"/>
              <a:t>by making </a:t>
            </a:r>
            <a:r>
              <a:rPr lang="en-US" altLang="ko-KR" b="1" dirty="0"/>
              <a:t>system calls </a:t>
            </a:r>
            <a:r>
              <a:rPr lang="en-US" altLang="ko-KR" dirty="0"/>
              <a:t>such as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decides to run some other task.</a:t>
            </a:r>
          </a:p>
          <a:p>
            <a:pPr lvl="1"/>
            <a:r>
              <a:rPr lang="en-US" altLang="ko-KR" dirty="0"/>
              <a:t>Application also transfer control to the OS when they do something illegal.</a:t>
            </a:r>
          </a:p>
          <a:p>
            <a:pPr lvl="2"/>
            <a:r>
              <a:rPr lang="en-US" altLang="ko-KR" dirty="0"/>
              <a:t>Divide by zero</a:t>
            </a:r>
          </a:p>
          <a:p>
            <a:pPr lvl="2"/>
            <a:r>
              <a:rPr lang="en-US" altLang="ko-KR" dirty="0"/>
              <a:t>Try to access memory that it shouldn’t be able to access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Ex) Early versions of the Macintosh OS, The old Xerox Alto system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71664" y="4797152"/>
            <a:ext cx="6192688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gets stuck in an infinite loop. 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Reboot the machine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71676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Non-Cooperative Approach: OS Takes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timer interrupt</a:t>
            </a:r>
          </a:p>
          <a:p>
            <a:pPr lvl="1"/>
            <a:r>
              <a:rPr lang="en-US" altLang="ko-KR" dirty="0"/>
              <a:t>During the boot sequence, the OS start the </a:t>
            </a:r>
            <a:r>
              <a:rPr lang="en-US" altLang="ko-KR" u="sng" dirty="0"/>
              <a:t>timer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timer </a:t>
            </a:r>
            <a:r>
              <a:rPr lang="en-US" altLang="ko-KR" u="sng" dirty="0"/>
              <a:t>raise an interrupt</a:t>
            </a:r>
            <a:r>
              <a:rPr lang="en-US" altLang="ko-KR" dirty="0"/>
              <a:t> every so many milliseconds.</a:t>
            </a:r>
          </a:p>
          <a:p>
            <a:pPr lvl="1"/>
            <a:r>
              <a:rPr lang="en-US" altLang="ko-KR" dirty="0"/>
              <a:t>When the interrupt is raised :</a:t>
            </a:r>
          </a:p>
          <a:p>
            <a:pPr lvl="2"/>
            <a:r>
              <a:rPr lang="en-US" altLang="ko-KR" dirty="0"/>
              <a:t>The currently running process is halted.</a:t>
            </a:r>
          </a:p>
          <a:p>
            <a:pPr lvl="2"/>
            <a:r>
              <a:rPr lang="en-US" altLang="ko-KR" dirty="0"/>
              <a:t>Save enough of the state of the program</a:t>
            </a:r>
          </a:p>
          <a:p>
            <a:pPr lvl="2"/>
            <a:r>
              <a:rPr lang="en-US" altLang="ko-KR" dirty="0"/>
              <a:t>A pre-configured interrupt handler in the OS runs.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71664" y="4581128"/>
            <a:ext cx="6192688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timer interrupt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gives OS the ability to 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 again on a CPU.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531253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Saving and Restoring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Scheduler</a:t>
            </a:r>
            <a:r>
              <a:rPr lang="en-US" altLang="ko-KR" dirty="0"/>
              <a:t> makes a decision:</a:t>
            </a:r>
          </a:p>
          <a:p>
            <a:pPr lvl="1"/>
            <a:r>
              <a:rPr lang="en-US" altLang="ko-KR" dirty="0"/>
              <a:t>Whether to continue running the </a:t>
            </a:r>
            <a:r>
              <a:rPr lang="en-US" altLang="ko-KR" b="1" dirty="0"/>
              <a:t>current process</a:t>
            </a:r>
            <a:r>
              <a:rPr lang="en-US" altLang="ko-KR" dirty="0"/>
              <a:t>, or switch to a </a:t>
            </a:r>
            <a:r>
              <a:rPr lang="en-US" altLang="ko-KR" b="1" dirty="0"/>
              <a:t>different one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the decision is made to switch, the OS executes </a:t>
            </a:r>
            <a:r>
              <a:rPr lang="en-US" altLang="ko-KR" u="sng" dirty="0"/>
              <a:t>context switch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900701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low-level piece of assembly code</a:t>
            </a:r>
          </a:p>
          <a:p>
            <a:pPr lvl="1"/>
            <a:r>
              <a:rPr lang="en-US" altLang="ko-KR" b="1" dirty="0"/>
              <a:t>Save a few register values </a:t>
            </a:r>
            <a:r>
              <a:rPr lang="en-US" altLang="ko-KR" dirty="0"/>
              <a:t>for the current process onto its kernel stack</a:t>
            </a:r>
          </a:p>
          <a:p>
            <a:pPr lvl="2"/>
            <a:r>
              <a:rPr lang="en-US" altLang="ko-KR" dirty="0"/>
              <a:t>General purpose registers</a:t>
            </a:r>
          </a:p>
          <a:p>
            <a:pPr lvl="2"/>
            <a:r>
              <a:rPr lang="en-US" altLang="ko-KR" dirty="0"/>
              <a:t>PC</a:t>
            </a:r>
          </a:p>
          <a:p>
            <a:pPr lvl="2"/>
            <a:r>
              <a:rPr lang="en-US" altLang="ko-KR" dirty="0"/>
              <a:t>kernel stack pointer</a:t>
            </a:r>
          </a:p>
          <a:p>
            <a:pPr lvl="1"/>
            <a:r>
              <a:rPr lang="en-US" altLang="ko-KR" b="1" dirty="0"/>
              <a:t>Restore a few </a:t>
            </a:r>
            <a:r>
              <a:rPr lang="en-US" altLang="ko-KR" dirty="0"/>
              <a:t>for the soon-to-be-executing process from its kernel stack</a:t>
            </a:r>
          </a:p>
          <a:p>
            <a:pPr lvl="1"/>
            <a:r>
              <a:rPr lang="en-US" altLang="ko-KR" b="1" dirty="0"/>
              <a:t>Switch to the kernel stack </a:t>
            </a:r>
            <a:r>
              <a:rPr lang="en-US" altLang="ko-KR" dirty="0"/>
              <a:t>for the soon-to-be-executing process </a:t>
            </a:r>
          </a:p>
        </p:txBody>
      </p:sp>
    </p:spTree>
    <p:extLst>
      <p:ext uri="{BB962C8B-B14F-4D97-AF65-F5344CB8AC3E}">
        <p14:creationId xmlns:p14="http://schemas.microsoft.com/office/powerpoint/2010/main" val="766525580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Limited Direction Execution Protocol (Timer interrupt)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07568" y="96388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boot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1904" y="105273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207568" y="1487105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7568" y="1580122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initialize trap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31904" y="1772816"/>
            <a:ext cx="2312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remember address of …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handler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handler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366302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1904" y="376929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207568" y="4186247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12224" y="3663027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07568" y="2444218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start interrupt timer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31904" y="2690336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start timer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interrupt CPU in X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31904" y="4777989"/>
            <a:ext cx="2312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interrupt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 to k-stack(A)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kernel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trap handler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03840" y="4201924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76898195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Limited Direction Execution Protocol (Timer interrupt)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7568" y="98072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1904" y="108699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207568" y="1503948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12224" y="98072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59648" y="1609056"/>
            <a:ext cx="11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(Cont.)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71192" y="1969677"/>
            <a:ext cx="3464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Handle the trap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Call switch() routine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 to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proc-struct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 from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proc-struct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switch to k-stack(B)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return-from-trap (into 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23520" y="3284984"/>
            <a:ext cx="3464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 from k-stack(B)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B’s PC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12224" y="4057908"/>
            <a:ext cx="202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72819506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xv6 Context Switch Code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974334"/>
            <a:ext cx="7992888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void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 **old,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 *new);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Save current register context in old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and then load register context from new.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5 .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globl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Save old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put old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into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popl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save the old IP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and stack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and other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12(%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16(%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Load new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put new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into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restore other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16(%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12(%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stack is switched here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pushl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return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put in place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ret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finally return into new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ctxt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967157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Worried About Concurrency?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happens if, during interrupt or trap handling, another interrupt occurs?</a:t>
            </a:r>
          </a:p>
          <a:p>
            <a:r>
              <a:rPr lang="en-US" altLang="ko-KR" dirty="0"/>
              <a:t>OS handles these situations:</a:t>
            </a:r>
          </a:p>
          <a:p>
            <a:pPr lvl="1"/>
            <a:r>
              <a:rPr lang="en-US" altLang="ko-KR" b="1" dirty="0"/>
              <a:t>Disable interrupts </a:t>
            </a:r>
            <a:r>
              <a:rPr lang="en-US" altLang="ko-KR" dirty="0"/>
              <a:t>during interrupt processing</a:t>
            </a:r>
          </a:p>
          <a:p>
            <a:pPr lvl="1"/>
            <a:r>
              <a:rPr lang="en-US" altLang="ko-KR" dirty="0"/>
              <a:t>Use a number of sophisticate </a:t>
            </a:r>
            <a:r>
              <a:rPr lang="en-US" altLang="ko-KR" b="1" dirty="0"/>
              <a:t>locking </a:t>
            </a:r>
            <a:r>
              <a:rPr lang="en-US" altLang="ko-KR" dirty="0"/>
              <a:t>schemes to protect concurrent access to internal data structures.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916810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6. Mechanism: Limited Direct Execution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76810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efficiently virtualize the CPU with control?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needs to share the physical CPU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sharing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Issue</a:t>
            </a:r>
          </a:p>
          <a:p>
            <a:pPr lvl="1"/>
            <a:r>
              <a:rPr lang="en-US" altLang="ko-KR" b="1" dirty="0"/>
              <a:t>Performance</a:t>
            </a:r>
            <a:r>
              <a:rPr lang="en-US" altLang="ko-KR" dirty="0"/>
              <a:t>: How can we implement virtualization without adding excessive overhead to the system?</a:t>
            </a:r>
          </a:p>
          <a:p>
            <a:pPr lvl="1"/>
            <a:r>
              <a:rPr lang="en-US" altLang="ko-KR" b="1" dirty="0"/>
              <a:t>Control</a:t>
            </a:r>
            <a:r>
              <a:rPr lang="en-US" altLang="ko-KR" dirty="0"/>
              <a:t>: How can we run processes efficiently while retaining control over the CPU?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39681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738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Just run the program directly on the CPU.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 Execution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2207568" y="1519664"/>
          <a:ext cx="7850708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5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OS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Program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1. Create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entry for process list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2. Allocate memory for program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3. Load program into memory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4. Set up stack with </a:t>
                      </a:r>
                      <a:r>
                        <a:rPr lang="en-US" altLang="ko-KR" baseline="0" dirty="0" err="1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argc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en-US" altLang="ko-KR" baseline="0" dirty="0" err="1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argv</a:t>
                      </a:r>
                      <a:endParaRPr lang="en-US" altLang="ko-KR" baseline="0" dirty="0"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5. Clear registers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6. Execute call </a:t>
                      </a:r>
                      <a:r>
                        <a:rPr lang="en-US" altLang="ko-KR" baseline="0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9. Free memory of process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10. Remove from process list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7. Run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8. Execute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return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from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  <a:endParaRPr lang="ko-KR" altLang="en-US" dirty="0"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279576" y="5085184"/>
            <a:ext cx="7848872" cy="1008112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Without </a:t>
            </a:r>
            <a:r>
              <a:rPr lang="en-US" altLang="ko-KR" b="1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limits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on running programs,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OS wouldn’t be in control of anything and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thus would be “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just a library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038016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1: Restricted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if a process wishes to perform some kind of restricted operation such as …</a:t>
            </a:r>
          </a:p>
          <a:p>
            <a:pPr lvl="1"/>
            <a:r>
              <a:rPr lang="en-US" altLang="ko-KR" dirty="0"/>
              <a:t>Issuing an I/O request to a disk</a:t>
            </a:r>
          </a:p>
          <a:p>
            <a:pPr lvl="1"/>
            <a:r>
              <a:rPr lang="en-US" altLang="ko-KR" dirty="0"/>
              <a:t>Gaining access to more system resources such as CPU or memory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Solution</a:t>
            </a:r>
            <a:r>
              <a:rPr lang="en-US" altLang="ko-KR" dirty="0"/>
              <a:t>: Using protected control transfer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User mode</a:t>
            </a:r>
            <a:r>
              <a:rPr lang="en-US" altLang="ko-KR" dirty="0"/>
              <a:t>: Applications do not have full access to hardware resources.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Kernel mode</a:t>
            </a:r>
            <a:r>
              <a:rPr lang="en-US" altLang="ko-KR" dirty="0"/>
              <a:t>: The OS has access to the full resources of the machine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568307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Allow the kernel to </a:t>
            </a:r>
            <a:r>
              <a:rPr lang="en-US" altLang="ko-KR" dirty="0">
                <a:solidFill>
                  <a:srgbClr val="FF0000"/>
                </a:solidFill>
              </a:rPr>
              <a:t>carefully expose </a:t>
            </a:r>
            <a:r>
              <a:rPr lang="en-US" altLang="ko-KR" dirty="0"/>
              <a:t>certain </a:t>
            </a:r>
            <a:r>
              <a:rPr lang="en-US" altLang="ko-KR" u="sng" dirty="0"/>
              <a:t>key pieces of functionality </a:t>
            </a:r>
            <a:r>
              <a:rPr lang="en-US" altLang="ko-KR" dirty="0"/>
              <a:t>to user program, such as …</a:t>
            </a:r>
          </a:p>
          <a:p>
            <a:pPr lvl="1"/>
            <a:r>
              <a:rPr lang="en-US" altLang="ko-KR" dirty="0"/>
              <a:t>Accessing the file system</a:t>
            </a:r>
          </a:p>
          <a:p>
            <a:pPr lvl="1"/>
            <a:r>
              <a:rPr lang="en-US" altLang="ko-KR" dirty="0"/>
              <a:t>Creating and destroying processes</a:t>
            </a:r>
          </a:p>
          <a:p>
            <a:pPr lvl="1"/>
            <a:r>
              <a:rPr lang="en-US" altLang="ko-KR" dirty="0"/>
              <a:t>Communicating with other processes</a:t>
            </a:r>
          </a:p>
          <a:p>
            <a:pPr lvl="1"/>
            <a:r>
              <a:rPr lang="en-US" altLang="ko-KR" dirty="0"/>
              <a:t>Allocating more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737273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Trap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Jump into the kernel</a:t>
            </a:r>
          </a:p>
          <a:p>
            <a:pPr lvl="1"/>
            <a:r>
              <a:rPr lang="en-US" altLang="ko-KR" dirty="0"/>
              <a:t>Raise the privilege level to kernel mode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Return-from-trap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Return into the calling user program</a:t>
            </a:r>
          </a:p>
          <a:p>
            <a:pPr lvl="1"/>
            <a:r>
              <a:rPr lang="en-US" altLang="ko-KR" dirty="0"/>
              <a:t>Reduce the privilege level back to user mode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520311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3</TotalTime>
  <Words>1346</Words>
  <Application>Microsoft Office PowerPoint</Application>
  <PresentationFormat>Widescreen</PresentationFormat>
  <Paragraphs>222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How to efficiently virtualize the CPU with control?</vt:lpstr>
      <vt:lpstr>Direct Execution</vt:lpstr>
      <vt:lpstr>Problem 1: Restricted Operation</vt:lpstr>
      <vt:lpstr>System Call</vt:lpstr>
      <vt:lpstr>System Call (Cont.)</vt:lpstr>
      <vt:lpstr>Limited Direction Execution Protocol</vt:lpstr>
      <vt:lpstr>Limited Direction Execution Protocol (Cont.)</vt:lpstr>
      <vt:lpstr>Problem 2: Switching Between Processes</vt:lpstr>
      <vt:lpstr>A cooperative Approach: Wait for system calls</vt:lpstr>
      <vt:lpstr>A Non-Cooperative Approach: OS Takes Control</vt:lpstr>
      <vt:lpstr>Saving and Restoring Context</vt:lpstr>
      <vt:lpstr>Context Switch</vt:lpstr>
      <vt:lpstr>Limited Direction Execution Protocol (Timer interrupt)</vt:lpstr>
      <vt:lpstr>Limited Direction Execution Protocol (Timer interrupt)</vt:lpstr>
      <vt:lpstr>The xv6 Context Switch Code</vt:lpstr>
      <vt:lpstr>Worried About Concurrency?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3</cp:revision>
  <cp:lastPrinted>2015-03-03T01:48:46Z</cp:lastPrinted>
  <dcterms:created xsi:type="dcterms:W3CDTF">2021-07-20T06:56:27Z</dcterms:created>
  <dcterms:modified xsi:type="dcterms:W3CDTF">2021-07-20T14:51:53Z</dcterms:modified>
</cp:coreProperties>
</file>