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4"/>
  </p:notesMasterIdLst>
  <p:sldIdLst>
    <p:sldId id="298" r:id="rId2"/>
    <p:sldId id="297" r:id="rId3"/>
    <p:sldId id="299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841" autoAdjust="0"/>
  </p:normalViewPr>
  <p:slideViewPr>
    <p:cSldViewPr>
      <p:cViewPr varScale="1">
        <p:scale>
          <a:sx n="65" d="100"/>
          <a:sy n="65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0.pn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Don’t forget synchronization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accessing shared data across CPUs,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mutual exclusion</a:t>
            </a:r>
            <a:r>
              <a:rPr lang="en-US" altLang="ko-KR" dirty="0"/>
              <a:t> primitives should likely be used to </a:t>
            </a:r>
            <a:r>
              <a:rPr lang="en-US" altLang="ko-KR" u="sng" dirty="0"/>
              <a:t>guarantee correctness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35560" y="2132856"/>
            <a:ext cx="7992888" cy="23083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*next;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}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List_Pop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head;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remember old head ...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 = head-&gt;value;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... and its value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head = head-&gt;next;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advance head to next pointer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free(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free old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return value at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05790" y="4441181"/>
            <a:ext cx="369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Simple List Delete Code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5910332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Don’t forget synchronization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35560" y="1484784"/>
            <a:ext cx="7992888" cy="28623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pthread_mtuex_t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*next;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}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List_Pop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		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lock(&amp;m)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head;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remember old head ...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 = head-&gt;value;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... and its value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head = head-&gt;next;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advance head to next pointer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free(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free old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		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unlock(&amp;m)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return value at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05790" y="4338395"/>
            <a:ext cx="369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Simple List Delete Code with lock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2695038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Affinity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Keep a process 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the same CPU </a:t>
            </a:r>
            <a:r>
              <a:rPr lang="en-US" altLang="ko-KR" dirty="0"/>
              <a:t>if at all possible</a:t>
            </a:r>
          </a:p>
          <a:p>
            <a:pPr lvl="1"/>
            <a:r>
              <a:rPr lang="en-US" altLang="ko-KR" dirty="0"/>
              <a:t>A process builds up a fair bit of state </a:t>
            </a:r>
            <a:r>
              <a:rPr lang="en-US" altLang="ko-KR" u="sng" dirty="0"/>
              <a:t>in the cache</a:t>
            </a:r>
            <a:r>
              <a:rPr lang="en-US" altLang="ko-KR" dirty="0"/>
              <a:t> of a CPU.</a:t>
            </a:r>
          </a:p>
          <a:p>
            <a:pPr lvl="1"/>
            <a:r>
              <a:rPr lang="en-US" altLang="ko-KR" dirty="0"/>
              <a:t>The next time the process run, it will run faster if some of its state is </a:t>
            </a:r>
            <a:r>
              <a:rPr lang="en-US" altLang="ko-KR" i="1" dirty="0"/>
              <a:t>already present </a:t>
            </a:r>
            <a:r>
              <a:rPr lang="en-US" altLang="ko-KR" dirty="0"/>
              <a:t>in the cache on that CPU.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67608" y="3212976"/>
            <a:ext cx="6984776" cy="936104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multiprocessor scheduler should consider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cache affinity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when making its scheduling decision.</a:t>
            </a:r>
          </a:p>
        </p:txBody>
      </p:sp>
    </p:spTree>
    <p:extLst>
      <p:ext uri="{BB962C8B-B14F-4D97-AF65-F5344CB8AC3E}">
        <p14:creationId xmlns:p14="http://schemas.microsoft.com/office/powerpoint/2010/main" val="3278422111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queue Multiprocessor Scheduling (SQMS)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Put all jobs that need to be scheduled into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 single queue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CPU simply picks the next job from the globally shared queue.</a:t>
            </a:r>
          </a:p>
          <a:p>
            <a:pPr lvl="1"/>
            <a:r>
              <a:rPr lang="en-US" altLang="ko-KR" dirty="0"/>
              <a:t>Cons:</a:t>
            </a:r>
          </a:p>
          <a:p>
            <a:pPr lvl="2"/>
            <a:r>
              <a:rPr lang="en-US" altLang="ko-KR" dirty="0"/>
              <a:t>Some form of </a:t>
            </a:r>
            <a:r>
              <a:rPr lang="en-US" altLang="ko-KR" b="1" dirty="0"/>
              <a:t>locking</a:t>
            </a:r>
            <a:r>
              <a:rPr lang="en-US" altLang="ko-KR" dirty="0"/>
              <a:t> have to be inserted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>
                <a:solidFill>
                  <a:srgbClr val="FF0000"/>
                </a:solidFill>
              </a:rPr>
              <a:t>Lack of scalability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Cache affinity</a:t>
            </a:r>
          </a:p>
          <a:p>
            <a:pPr lvl="2"/>
            <a:r>
              <a:rPr lang="en-US" altLang="ko-KR" dirty="0"/>
              <a:t>Example: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Possible job scheduler across CPUs: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3359696" y="3629394"/>
            <a:ext cx="5725374" cy="375670"/>
            <a:chOff x="1331640" y="3701402"/>
            <a:chExt cx="5725374" cy="375670"/>
          </a:xfrm>
        </p:grpSpPr>
        <p:sp>
          <p:nvSpPr>
            <p:cNvPr id="7" name="TextBox 6"/>
            <p:cNvSpPr txBox="1"/>
            <p:nvPr/>
          </p:nvSpPr>
          <p:spPr>
            <a:xfrm>
              <a:off x="1331640" y="3717032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Queue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056735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632799" y="3701787"/>
              <a:ext cx="359944" cy="3599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003454" y="3892502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375417" y="3712482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5868144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3347864" y="3701498"/>
              <a:ext cx="359944" cy="35994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371851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4067944" y="3701402"/>
              <a:ext cx="359944" cy="35994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4438599" y="3892117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4788024" y="3701498"/>
              <a:ext cx="359944" cy="3599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D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515867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5508104" y="3717128"/>
              <a:ext cx="359944" cy="35994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864758" y="4512599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4625119" y="4501305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864758" y="4944647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5119" y="4933353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863752" y="5376695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4624113" y="5365401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864758" y="5805758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CPU3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4625119" y="5794464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751887" y="4509120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66725" y="4941168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82355" y="5373216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2355" y="5826750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427810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 Example with Cache affinity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u="sng" dirty="0"/>
              <a:t>Preserving affinity</a:t>
            </a:r>
            <a:r>
              <a:rPr lang="en-US" altLang="ko-KR" dirty="0"/>
              <a:t> for most</a:t>
            </a:r>
            <a:endParaRPr lang="ko-KR" altLang="en-US" dirty="0"/>
          </a:p>
          <a:p>
            <a:pPr lvl="2"/>
            <a:r>
              <a:rPr lang="en-US" altLang="ko-KR" dirty="0"/>
              <a:t>Jobs A through D are not moved across processors.</a:t>
            </a:r>
          </a:p>
          <a:p>
            <a:pPr lvl="2"/>
            <a:r>
              <a:rPr lang="en-US" altLang="ko-KR" dirty="0"/>
              <a:t>Only job e Migrating from CPU to CPU.</a:t>
            </a:r>
          </a:p>
          <a:p>
            <a:pPr lvl="1"/>
            <a:r>
              <a:rPr lang="en-US" altLang="ko-KR" dirty="0"/>
              <a:t>Implementing such a scheme can be </a:t>
            </a:r>
            <a:r>
              <a:rPr lang="en-US" altLang="ko-KR" b="1" dirty="0"/>
              <a:t>complex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359696" y="1253130"/>
            <a:ext cx="5725374" cy="375670"/>
            <a:chOff x="1331640" y="3701402"/>
            <a:chExt cx="5725374" cy="375670"/>
          </a:xfrm>
        </p:grpSpPr>
        <p:sp>
          <p:nvSpPr>
            <p:cNvPr id="7" name="TextBox 6"/>
            <p:cNvSpPr txBox="1"/>
            <p:nvPr/>
          </p:nvSpPr>
          <p:spPr>
            <a:xfrm>
              <a:off x="1331640" y="3717032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Queue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056735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632799" y="3701787"/>
              <a:ext cx="359944" cy="3599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003454" y="3892502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375417" y="3712482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5868144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3347864" y="3701498"/>
              <a:ext cx="359944" cy="35994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371851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4067944" y="3701402"/>
              <a:ext cx="359944" cy="35994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4438599" y="3892117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4788024" y="3701498"/>
              <a:ext cx="359944" cy="3599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D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515867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5508104" y="3717128"/>
              <a:ext cx="359944" cy="35994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072967" y="2000134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4833328" y="1988840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072967" y="243218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833328" y="2420888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071961" y="2864230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4832322" y="2852936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072967" y="3293293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CPU3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833328" y="3281999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960096" y="1996655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74934" y="2428703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90564" y="2860751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90564" y="3314285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983497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Multi-queue Multiprocessor Scheduling (MQMS)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MQMS consists of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multiple scheduling queues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queue will follow a particular scheduling discipline.</a:t>
            </a:r>
          </a:p>
          <a:p>
            <a:pPr lvl="1"/>
            <a:r>
              <a:rPr lang="en-US" altLang="ko-KR" dirty="0"/>
              <a:t>When a job enters the system, it is placed on </a:t>
            </a:r>
            <a:r>
              <a:rPr lang="en-US" altLang="ko-KR" b="1" dirty="0"/>
              <a:t>exactly one </a:t>
            </a:r>
            <a:r>
              <a:rPr lang="en-US" altLang="ko-KR" dirty="0"/>
              <a:t>scheduling queue.</a:t>
            </a:r>
          </a:p>
          <a:p>
            <a:pPr lvl="1"/>
            <a:r>
              <a:rPr lang="en-US" altLang="ko-KR" dirty="0"/>
              <a:t>Avoid the problems of </a:t>
            </a:r>
            <a:r>
              <a:rPr lang="en-US" altLang="ko-KR" u="sng" dirty="0"/>
              <a:t>information sharing</a:t>
            </a:r>
            <a:r>
              <a:rPr lang="en-US" altLang="ko-KR" dirty="0"/>
              <a:t> and </a:t>
            </a:r>
            <a:r>
              <a:rPr lang="en-US" altLang="ko-KR" u="sng" dirty="0"/>
              <a:t>synchronization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253560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MQMS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With </a:t>
            </a:r>
            <a:r>
              <a:rPr lang="en-US" altLang="ko-KR" b="1" dirty="0"/>
              <a:t>round robin</a:t>
            </a:r>
            <a:r>
              <a:rPr lang="en-US" altLang="ko-KR" dirty="0"/>
              <a:t>, the system might produce a schedule that looks like this: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3712" y="2341065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940871" y="2521181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4516935" y="2325820"/>
            <a:ext cx="359944" cy="3599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6936715" y="2516246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7499418" y="2325435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7870073" y="2516150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8219498" y="2325531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39616" y="315226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9616" y="370140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02920" y="2341065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3431708" y="3140968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3431704" y="3706232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모서리가 둥근 직사각형 35"/>
          <p:cNvSpPr/>
          <p:nvPr/>
        </p:nvSpPr>
        <p:spPr>
          <a:xfrm>
            <a:off x="2766151" y="5085184"/>
            <a:ext cx="6582780" cy="720080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MQMS provides more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scalability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and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cache affinity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760296" y="309044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60296" y="366651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4879679" y="2516150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5229104" y="2325531"/>
            <a:ext cx="359944" cy="35994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687972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 Imbalance issue of MQMS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After job C in Q0 finishes: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After job A in Q0 finishes: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03712" y="150041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940871" y="1680530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4516935" y="1485169"/>
            <a:ext cx="359944" cy="3599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936715" y="1675595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499418" y="1484784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7870073" y="1675499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8219498" y="1484880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39616" y="2050656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39616" y="2477266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2920" y="150041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431708" y="2039362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3431704" y="2482096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760296" y="198884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60296" y="2442374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91744" y="2874422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gets twice as much CPU as 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and 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03712" y="416471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3940871" y="4344826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6936715" y="4339891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7499418" y="4149080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870073" y="4339795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8219498" y="4149176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39616" y="471495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39616" y="514156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02920" y="416471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3431704" y="5146392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8760296" y="465313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760296" y="510667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91744" y="5538718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 will be left idle!</a:t>
            </a:r>
          </a:p>
        </p:txBody>
      </p:sp>
    </p:spTree>
    <p:extLst>
      <p:ext uri="{BB962C8B-B14F-4D97-AF65-F5344CB8AC3E}">
        <p14:creationId xmlns:p14="http://schemas.microsoft.com/office/powerpoint/2010/main" val="1237311281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deal with load imbalance?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answer is to move jobs (</a:t>
            </a:r>
            <a:r>
              <a:rPr lang="en-US" altLang="ko-KR" b="1" dirty="0"/>
              <a:t>Migration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Example: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87688" y="222049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724847" y="2400610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6529795" y="2395675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7092498" y="2204864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7463153" y="2395579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7812578" y="2204960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222049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99398" y="366065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736557" y="3840770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541505" y="3835835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7104208" y="3645024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295800" y="3645120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07710" y="366065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87688" y="4812782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724847" y="4992898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6529795" y="4987963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4324817" y="4802087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098260" y="4812926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6000" y="4812782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999656" y="2060848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999656" y="3501008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999656" y="4653136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59896" y="42210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Or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5465978" y="2852936"/>
            <a:ext cx="269982" cy="504056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54010" y="2884299"/>
            <a:ext cx="4662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The OS moves one of </a:t>
            </a:r>
            <a:r>
              <a:rPr lang="en-US" altLang="ko-KR" sz="1600" b="1" dirty="0">
                <a:solidFill>
                  <a:srgbClr val="1F497D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 or </a:t>
            </a:r>
            <a:r>
              <a:rPr lang="en-US" altLang="ko-KR" sz="1600" b="1" dirty="0">
                <a:solidFill>
                  <a:srgbClr val="1F497D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</a:t>
            </a:r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 to CPU 0</a:t>
            </a:r>
            <a:endParaRPr lang="ko-KR" altLang="en-US" sz="1600" b="1" dirty="0">
              <a:solidFill>
                <a:srgbClr val="1F497D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3261324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deal with load imbalance?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more tricky case: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possible migration pattern:</a:t>
            </a:r>
          </a:p>
          <a:p>
            <a:pPr lvl="1"/>
            <a:r>
              <a:rPr lang="en-US" altLang="ko-KR" dirty="0"/>
              <a:t>Keep switching jobs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87688" y="178844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724847" y="1968562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6529795" y="1963627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7092498" y="1772816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7463153" y="1963531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7812578" y="1772912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178844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99656" y="1628800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303615" y="1796261"/>
            <a:ext cx="359944" cy="3599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39616" y="3706840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39616" y="4205458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3431708" y="3695546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431704" y="4210288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760296" y="3645024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60296" y="417056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4766923" y="4614061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19737" y="4941169"/>
            <a:ext cx="208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Migrate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to CPU0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6978602" y="4609946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31416" y="4937054"/>
            <a:ext cx="208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Migrate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to CPU1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2386666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 Stealing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Move jobs between queues</a:t>
            </a:r>
          </a:p>
          <a:p>
            <a:pPr lvl="1"/>
            <a:r>
              <a:rPr lang="en-US" altLang="ko-KR" dirty="0"/>
              <a:t>Implementation:</a:t>
            </a:r>
          </a:p>
          <a:p>
            <a:pPr lvl="2"/>
            <a:r>
              <a:rPr lang="en-US" altLang="ko-KR" dirty="0"/>
              <a:t>A source queue that is </a:t>
            </a:r>
            <a:r>
              <a:rPr lang="en-US" altLang="ko-KR" u="sng" dirty="0"/>
              <a:t>low on jobs</a:t>
            </a:r>
            <a:r>
              <a:rPr lang="en-US" altLang="ko-KR" dirty="0"/>
              <a:t> is picked.</a:t>
            </a:r>
          </a:p>
          <a:p>
            <a:pPr lvl="2"/>
            <a:r>
              <a:rPr lang="en-US" altLang="ko-KR" dirty="0"/>
              <a:t>The source queue occasionally peeks at another target queue.</a:t>
            </a:r>
          </a:p>
          <a:p>
            <a:pPr lvl="2"/>
            <a:r>
              <a:rPr lang="en-US" altLang="ko-KR" dirty="0"/>
              <a:t>If the target queue is </a:t>
            </a:r>
            <a:r>
              <a:rPr lang="en-US" altLang="ko-KR" u="sng" dirty="0"/>
              <a:t>more full than</a:t>
            </a:r>
            <a:r>
              <a:rPr lang="en-US" altLang="ko-KR" dirty="0"/>
              <a:t> the source queue, the source will “</a:t>
            </a:r>
            <a:r>
              <a:rPr lang="en-US" altLang="ko-KR" b="1" dirty="0"/>
              <a:t>steal</a:t>
            </a:r>
            <a:r>
              <a:rPr lang="en-US" altLang="ko-KR" dirty="0"/>
              <a:t>” one or more jobs from the target queue.</a:t>
            </a:r>
          </a:p>
          <a:p>
            <a:pPr lvl="1"/>
            <a:r>
              <a:rPr lang="en-US" altLang="ko-KR" dirty="0"/>
              <a:t>Cons:</a:t>
            </a:r>
          </a:p>
          <a:p>
            <a:pPr lvl="2"/>
            <a:r>
              <a:rPr lang="en-US" altLang="ko-KR" i="1" dirty="0"/>
              <a:t>High overhead</a:t>
            </a:r>
            <a:r>
              <a:rPr lang="en-US" altLang="ko-KR" dirty="0"/>
              <a:t> and trouble </a:t>
            </a:r>
            <a:r>
              <a:rPr lang="en-US" altLang="ko-KR" i="1" dirty="0"/>
              <a:t>scaling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879672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Multiprocessor Schedulers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O(1)</a:t>
            </a:r>
          </a:p>
          <a:p>
            <a:pPr lvl="1"/>
            <a:r>
              <a:rPr lang="en-US" altLang="ko-KR" dirty="0"/>
              <a:t>A Priority-based scheduler</a:t>
            </a:r>
          </a:p>
          <a:p>
            <a:pPr lvl="1"/>
            <a:r>
              <a:rPr lang="en-US" altLang="ko-KR" dirty="0"/>
              <a:t>Use Multiple queues</a:t>
            </a:r>
          </a:p>
          <a:p>
            <a:pPr lvl="1"/>
            <a:r>
              <a:rPr lang="en-US" altLang="ko-KR" dirty="0"/>
              <a:t>Change a process’s priority over time</a:t>
            </a:r>
          </a:p>
          <a:p>
            <a:pPr lvl="1"/>
            <a:r>
              <a:rPr lang="en-US" altLang="ko-KR" dirty="0"/>
              <a:t>Schedule those with highest priority</a:t>
            </a:r>
          </a:p>
          <a:p>
            <a:pPr lvl="1"/>
            <a:r>
              <a:rPr lang="en-US" altLang="ko-KR" dirty="0"/>
              <a:t>Interactivity is a particular focus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Completely Fair Scheduler (CFS)</a:t>
            </a:r>
          </a:p>
          <a:p>
            <a:pPr lvl="1"/>
            <a:r>
              <a:rPr lang="en-US" altLang="ko-KR" dirty="0"/>
              <a:t>Deterministic proportional-share approach</a:t>
            </a:r>
          </a:p>
          <a:p>
            <a:pPr lvl="1"/>
            <a:r>
              <a:rPr lang="en-US" altLang="ko-KR" dirty="0"/>
              <a:t>Multiple queues</a:t>
            </a:r>
          </a:p>
        </p:txBody>
      </p:sp>
    </p:spTree>
    <p:extLst>
      <p:ext uri="{BB962C8B-B14F-4D97-AF65-F5344CB8AC3E}">
        <p14:creationId xmlns:p14="http://schemas.microsoft.com/office/powerpoint/2010/main" val="1497241850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Multiprocessor Schedulers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BF Scheduler (BFS)</a:t>
            </a:r>
          </a:p>
          <a:p>
            <a:pPr lvl="1"/>
            <a:r>
              <a:rPr lang="en-US" altLang="ko-KR" dirty="0"/>
              <a:t>A single queue approach</a:t>
            </a:r>
          </a:p>
          <a:p>
            <a:pPr lvl="1"/>
            <a:r>
              <a:rPr lang="en-US" altLang="ko-KR" dirty="0"/>
              <a:t>Proportional-share</a:t>
            </a:r>
          </a:p>
          <a:p>
            <a:pPr lvl="1"/>
            <a:r>
              <a:rPr lang="en-US" altLang="ko-KR" dirty="0"/>
              <a:t>Based on Earliest Eligible Virtual Deadline First(EEVDF)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57158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10. Multiprocessor Scheduling (Advanced)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417426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Multiprocessor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rise of the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multicore processor </a:t>
            </a:r>
            <a:r>
              <a:rPr lang="en-US" altLang="ko-KR" dirty="0"/>
              <a:t>is the source of multiprocessor-scheduling proliferation.</a:t>
            </a:r>
          </a:p>
          <a:p>
            <a:pPr lvl="1"/>
            <a:r>
              <a:rPr lang="en-US" altLang="ko-KR" b="1" dirty="0"/>
              <a:t>Multicore</a:t>
            </a:r>
            <a:r>
              <a:rPr lang="en-US" altLang="ko-KR" dirty="0"/>
              <a:t>: Multiple CPU cores are packed onto a single chip.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Adding more CPUs </a:t>
            </a:r>
            <a:r>
              <a:rPr lang="en-US" altLang="ko-KR" u="sng" dirty="0"/>
              <a:t>does not</a:t>
            </a:r>
            <a:r>
              <a:rPr lang="en-US" altLang="ko-KR" dirty="0"/>
              <a:t> make that single application run faster. </a:t>
            </a:r>
            <a:r>
              <a:rPr lang="en-US" altLang="ko-KR" dirty="0">
                <a:sym typeface="Wingdings" pitchFamily="2" charset="2"/>
              </a:rPr>
              <a:t> You’ll have to rewrite application to run in parallel, using </a:t>
            </a:r>
            <a:r>
              <a:rPr lang="en-US" altLang="ko-KR" b="1" dirty="0">
                <a:sym typeface="Wingdings" pitchFamily="2" charset="2"/>
              </a:rPr>
              <a:t>threads</a:t>
            </a:r>
            <a:r>
              <a:rPr lang="en-US" altLang="ko-KR" dirty="0">
                <a:sym typeface="Wingdings" pitchFamily="2" charset="2"/>
              </a:rPr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75720" y="4221088"/>
            <a:ext cx="5112568" cy="720080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 to schedule jobs on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Multiple CPUs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8706778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CPU with cache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23592" y="1340768"/>
            <a:ext cx="1368152" cy="11521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CPU</a:t>
            </a:r>
            <a:endParaRPr lang="ko-KR" altLang="en-US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23592" y="2492896"/>
            <a:ext cx="136815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Cache</a:t>
            </a:r>
            <a:endParaRPr lang="ko-KR" altLang="en-US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592" y="3212976"/>
            <a:ext cx="1368152" cy="9361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Memory</a:t>
            </a:r>
            <a:endParaRPr lang="ko-KR" altLang="en-US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106301" y="2924944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2747628" y="4941168"/>
            <a:ext cx="6804756" cy="936104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By keeping data in cache, the system can make slow memory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appear to be a fast 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11824" y="1772817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Small, fast memories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Hold copies of </a:t>
            </a:r>
            <a:r>
              <a:rPr lang="en-US" altLang="ko-KR" u="sng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popular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data that is found in the main memory.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Utilize </a:t>
            </a:r>
            <a:r>
              <a:rPr lang="en-US" altLang="ko-KR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temporal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and </a:t>
            </a:r>
            <a:r>
              <a:rPr lang="en-US" altLang="ko-KR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spatial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locality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11824" y="364676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Holds all of the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Access to main memory is slower than cache.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11824" y="1412776"/>
            <a:ext cx="109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Cache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11824" y="327569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Main Memory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꺾인 연결선 17"/>
          <p:cNvCxnSpPr>
            <a:stCxn id="7" idx="3"/>
            <a:endCxn id="15" idx="1"/>
          </p:cNvCxnSpPr>
          <p:nvPr/>
        </p:nvCxnSpPr>
        <p:spPr>
          <a:xfrm flipV="1">
            <a:off x="3791744" y="1597442"/>
            <a:ext cx="720080" cy="1111478"/>
          </a:xfrm>
          <a:prstGeom prst="bentConnector3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8" idx="3"/>
            <a:endCxn id="16" idx="1"/>
          </p:cNvCxnSpPr>
          <p:nvPr/>
        </p:nvCxnSpPr>
        <p:spPr>
          <a:xfrm flipV="1">
            <a:off x="3791744" y="3460358"/>
            <a:ext cx="720080" cy="22067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250432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coherence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Consistency of shared resource data stored in multiple caches.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xfrm>
            <a:off x="7964934" y="6592713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2674253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542990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620944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664886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65830" y="3952102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/>
            </p:nvGraphicFramePr>
            <p:xfrm>
              <a:off x="2721886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/>
            </p:nvGraphicFramePr>
            <p:xfrm>
              <a:off x="2721886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351" t="-1639" r="-20270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/>
          <p:cNvSpPr txBox="1"/>
          <p:nvPr/>
        </p:nvSpPr>
        <p:spPr>
          <a:xfrm>
            <a:off x="4527454" y="4477644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83632" y="4832609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46940" y="483504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04106" y="483504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51784" y="483504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6023992" y="1628800"/>
            <a:ext cx="0" cy="460851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03512" y="1700808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0. Two CPUs with caches sharing memory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12024" y="1708623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CPU0 reads a data at address 1.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872646" y="2564904"/>
            <a:ext cx="1368153" cy="1323004"/>
            <a:chOff x="467544" y="2420888"/>
            <a:chExt cx="1368153" cy="1323004"/>
          </a:xfrm>
        </p:grpSpPr>
        <p:sp>
          <p:nvSpPr>
            <p:cNvPr id="6" name="직사각형 5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746527" y="2564904"/>
            <a:ext cx="1368153" cy="1323004"/>
            <a:chOff x="467544" y="2420888"/>
            <a:chExt cx="1368153" cy="1323004"/>
          </a:xfrm>
        </p:grpSpPr>
        <p:sp>
          <p:nvSpPr>
            <p:cNvPr id="47" name="직사각형 46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cxnSp>
        <p:nvCxnSpPr>
          <p:cNvPr id="51" name="직선 연결선 50"/>
          <p:cNvCxnSpPr/>
          <p:nvPr/>
        </p:nvCxnSpPr>
        <p:spPr>
          <a:xfrm>
            <a:off x="7498789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67526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445480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489422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390366" y="3952102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표 55"/>
              <p:cNvGraphicFramePr>
                <a:graphicFrameLocks noGrp="1"/>
              </p:cNvGraphicFramePr>
              <p:nvPr/>
            </p:nvGraphicFramePr>
            <p:xfrm>
              <a:off x="7546422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표 55"/>
              <p:cNvGraphicFramePr>
                <a:graphicFrameLocks noGrp="1"/>
              </p:cNvGraphicFramePr>
              <p:nvPr/>
            </p:nvGraphicFramePr>
            <p:xfrm>
              <a:off x="7546422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639" r="-2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7" name="TextBox 56"/>
          <p:cNvSpPr txBox="1"/>
          <p:nvPr/>
        </p:nvSpPr>
        <p:spPr>
          <a:xfrm>
            <a:off x="9351990" y="4477644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608168" y="4832609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71476" y="483504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528642" y="483504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976320" y="483504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6697182" y="2564904"/>
            <a:ext cx="1368153" cy="1323004"/>
            <a:chOff x="467544" y="2420888"/>
            <a:chExt cx="1368153" cy="1323004"/>
          </a:xfrm>
        </p:grpSpPr>
        <p:sp>
          <p:nvSpPr>
            <p:cNvPr id="63" name="직사각형 62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8571063" y="2564904"/>
            <a:ext cx="1368153" cy="1323004"/>
            <a:chOff x="467544" y="2420888"/>
            <a:chExt cx="1368153" cy="1323004"/>
          </a:xfrm>
        </p:grpSpPr>
        <p:sp>
          <p:nvSpPr>
            <p:cNvPr id="68" name="직사각형 67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888088" y="343778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088" y="3437782"/>
                <a:ext cx="57606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꺾인 연결선 38"/>
          <p:cNvCxnSpPr>
            <a:stCxn id="56" idx="0"/>
          </p:cNvCxnSpPr>
          <p:nvPr/>
        </p:nvCxnSpPr>
        <p:spPr>
          <a:xfrm rot="16200000" flipV="1">
            <a:off x="7683265" y="3705368"/>
            <a:ext cx="580148" cy="94636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727786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coherence (Cont.)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674253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542990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620944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664886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65830" y="3952102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/>
            </p:nvGraphicFramePr>
            <p:xfrm>
              <a:off x="2721886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/>
            </p:nvGraphicFramePr>
            <p:xfrm>
              <a:off x="2721886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351" t="-1639" r="-20270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/>
          <p:cNvSpPr txBox="1"/>
          <p:nvPr/>
        </p:nvSpPr>
        <p:spPr>
          <a:xfrm>
            <a:off x="4527454" y="4477644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83632" y="4832609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46940" y="483504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04106" y="483504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51784" y="483504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6023992" y="1628800"/>
            <a:ext cx="0" cy="460851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03512" y="1700808"/>
                <a:ext cx="4176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</a:rPr>
                      <m:t>𝐷</m:t>
                    </m:r>
                  </m:oMath>
                </a14:m>
                <a:r>
                  <a:rPr lang="ko-KR" altLang="en-US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is updated and CPU1 is scheduled.</a:t>
                </a:r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1700808"/>
                <a:ext cx="4176464" cy="338554"/>
              </a:xfrm>
              <a:prstGeom prst="rect">
                <a:avLst/>
              </a:prstGeom>
              <a:blipFill>
                <a:blip r:embed="rId3"/>
                <a:stretch>
                  <a:fillRect l="-729" t="-5357" b="-214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6312024" y="1708623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3. CPU1 re-reads the value at address A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872646" y="2564904"/>
            <a:ext cx="1368153" cy="1323004"/>
            <a:chOff x="467544" y="2420888"/>
            <a:chExt cx="1368153" cy="1323004"/>
          </a:xfrm>
        </p:grpSpPr>
        <p:sp>
          <p:nvSpPr>
            <p:cNvPr id="6" name="직사각형 5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746527" y="2564904"/>
            <a:ext cx="1368153" cy="1323004"/>
            <a:chOff x="467544" y="2420888"/>
            <a:chExt cx="1368153" cy="1323004"/>
          </a:xfrm>
        </p:grpSpPr>
        <p:sp>
          <p:nvSpPr>
            <p:cNvPr id="47" name="직사각형 46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cxnSp>
        <p:nvCxnSpPr>
          <p:cNvPr id="51" name="직선 연결선 50"/>
          <p:cNvCxnSpPr/>
          <p:nvPr/>
        </p:nvCxnSpPr>
        <p:spPr>
          <a:xfrm>
            <a:off x="7498789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67526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445480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489422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390366" y="3952102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표 55"/>
              <p:cNvGraphicFramePr>
                <a:graphicFrameLocks noGrp="1"/>
              </p:cNvGraphicFramePr>
              <p:nvPr/>
            </p:nvGraphicFramePr>
            <p:xfrm>
              <a:off x="7546422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표 55"/>
              <p:cNvGraphicFramePr>
                <a:graphicFrameLocks noGrp="1"/>
              </p:cNvGraphicFramePr>
              <p:nvPr/>
            </p:nvGraphicFramePr>
            <p:xfrm>
              <a:off x="7546422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39" r="-2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7" name="TextBox 56"/>
          <p:cNvSpPr txBox="1"/>
          <p:nvPr/>
        </p:nvSpPr>
        <p:spPr>
          <a:xfrm>
            <a:off x="9351990" y="4477644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608168" y="4832609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71476" y="483504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528642" y="483504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976320" y="483504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6697182" y="2564904"/>
            <a:ext cx="1368153" cy="1323004"/>
            <a:chOff x="467544" y="2420888"/>
            <a:chExt cx="1368153" cy="1323004"/>
          </a:xfrm>
        </p:grpSpPr>
        <p:sp>
          <p:nvSpPr>
            <p:cNvPr id="63" name="직사각형 62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8571063" y="2564904"/>
            <a:ext cx="1368153" cy="1323004"/>
            <a:chOff x="467544" y="2420888"/>
            <a:chExt cx="1368153" cy="1323004"/>
          </a:xfrm>
        </p:grpSpPr>
        <p:sp>
          <p:nvSpPr>
            <p:cNvPr id="68" name="직사각형 67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888088" y="343778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088" y="3437782"/>
                <a:ext cx="5760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꺾인 연결선 38"/>
          <p:cNvCxnSpPr>
            <a:stCxn id="56" idx="0"/>
          </p:cNvCxnSpPr>
          <p:nvPr/>
        </p:nvCxnSpPr>
        <p:spPr>
          <a:xfrm rot="5400000" flipH="1" flipV="1">
            <a:off x="8612873" y="3713743"/>
            <a:ext cx="588532" cy="92123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085831" y="343778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831" y="3437782"/>
                <a:ext cx="57606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8760296" y="342900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296" y="3429000"/>
                <a:ext cx="57606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모서리가 둥근 직사각형 74"/>
              <p:cNvSpPr/>
              <p:nvPr/>
            </p:nvSpPr>
            <p:spPr>
              <a:xfrm>
                <a:off x="6456040" y="5357472"/>
                <a:ext cx="3994072" cy="936104"/>
              </a:xfrm>
              <a:prstGeom prst="roundRect">
                <a:avLst>
                  <a:gd name="adj" fmla="val 14582"/>
                </a:avLst>
              </a:prstGeom>
              <a:solidFill>
                <a:srgbClr val="FFC000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CPU1 gets the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old value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/>
                        <a:ea typeface="맑은 고딕" panose="020B0503020000020004" pitchFamily="50" charset="-127"/>
                      </a:rPr>
                      <m:t>𝑫</m:t>
                    </m:r>
                  </m:oMath>
                </a14:m>
                <a:r>
                  <a:rPr lang="en-US" altLang="ko-KR" sz="16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  <a:p>
                <a:pPr algn="ctr"/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instead of the correct value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solidFill>
                          <a:prstClr val="black"/>
                        </a:solidFill>
                        <a:latin typeface="Cambria Math"/>
                        <a:ea typeface="맑은 고딕" panose="020B0503020000020004" pitchFamily="50" charset="-127"/>
                      </a:rPr>
                      <m:t>𝑫</m:t>
                    </m:r>
                    <m:r>
                      <a:rPr lang="en-US" altLang="ko-KR" sz="1600" b="1" i="1">
                        <a:solidFill>
                          <a:prstClr val="black"/>
                        </a:solidFill>
                        <a:latin typeface="Cambria Math"/>
                        <a:ea typeface="맑은 고딕" panose="020B0503020000020004" pitchFamily="50" charset="-127"/>
                      </a:rPr>
                      <m:t>′</m:t>
                    </m:r>
                  </m:oMath>
                </a14:m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75" name="모서리가 둥근 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040" y="5357472"/>
                <a:ext cx="3994072" cy="936104"/>
              </a:xfrm>
              <a:prstGeom prst="roundRect">
                <a:avLst>
                  <a:gd name="adj" fmla="val 14582"/>
                </a:avLst>
              </a:prstGeom>
              <a:blipFill>
                <a:blip r:embed="rId8"/>
                <a:stretch>
                  <a:fillRect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228484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coherence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Bus snooping</a:t>
            </a:r>
          </a:p>
          <a:p>
            <a:pPr lvl="1"/>
            <a:r>
              <a:rPr lang="en-US" altLang="ko-KR" dirty="0"/>
              <a:t>Each cache pays attention to memory updates by </a:t>
            </a:r>
            <a:r>
              <a:rPr lang="en-US" altLang="ko-KR" b="1" dirty="0"/>
              <a:t>observing the bus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When a CPU sees an update for a data item it holds in its cache, it will notice the change and either </a:t>
            </a:r>
            <a:r>
              <a:rPr lang="en-US" altLang="ko-KR" u="sng" dirty="0"/>
              <a:t>invalidate</a:t>
            </a:r>
            <a:r>
              <a:rPr lang="en-US" altLang="ko-KR" dirty="0"/>
              <a:t> its copy or </a:t>
            </a:r>
            <a:r>
              <a:rPr lang="en-US" altLang="ko-KR" u="sng" dirty="0"/>
              <a:t>update</a:t>
            </a:r>
            <a:r>
              <a:rPr lang="en-US" altLang="ko-KR" dirty="0"/>
              <a:t> it.</a:t>
            </a:r>
          </a:p>
        </p:txBody>
      </p:sp>
    </p:spTree>
    <p:extLst>
      <p:ext uri="{BB962C8B-B14F-4D97-AF65-F5344CB8AC3E}">
        <p14:creationId xmlns:p14="http://schemas.microsoft.com/office/powerpoint/2010/main" val="3351613183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3</TotalTime>
  <Words>1412</Words>
  <Application>Microsoft Office PowerPoint</Application>
  <PresentationFormat>Widescreen</PresentationFormat>
  <Paragraphs>408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굴림</vt:lpstr>
      <vt:lpstr>맑은 고딕</vt:lpstr>
      <vt:lpstr>Arial</vt:lpstr>
      <vt:lpstr>Cambria Math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Multiprocessor Scheduling</vt:lpstr>
      <vt:lpstr>Single CPU with cache</vt:lpstr>
      <vt:lpstr>Cache coherence</vt:lpstr>
      <vt:lpstr>Cache coherence (Cont.)</vt:lpstr>
      <vt:lpstr>Cache coherence solution</vt:lpstr>
      <vt:lpstr>Don’t forget synchronization</vt:lpstr>
      <vt:lpstr>Don’t forget synchronization (Cont.)</vt:lpstr>
      <vt:lpstr>Cache Affinity</vt:lpstr>
      <vt:lpstr>Single queue Multiprocessor Scheduling (SQMS)</vt:lpstr>
      <vt:lpstr>Scheduling Example with Cache affinity</vt:lpstr>
      <vt:lpstr>Multi-queue Multiprocessor Scheduling (MQMS)</vt:lpstr>
      <vt:lpstr>MQMS Example</vt:lpstr>
      <vt:lpstr>Load Imbalance issue of MQMS</vt:lpstr>
      <vt:lpstr>How to deal with load imbalance?</vt:lpstr>
      <vt:lpstr>How to deal with load imbalance? (Cont.)</vt:lpstr>
      <vt:lpstr>Work Stealing</vt:lpstr>
      <vt:lpstr>Linux Multiprocessor Schedulers</vt:lpstr>
      <vt:lpstr>Linux Multiprocessor Schedulers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2</cp:revision>
  <cp:lastPrinted>2015-03-03T01:48:46Z</cp:lastPrinted>
  <dcterms:created xsi:type="dcterms:W3CDTF">2021-07-20T07:11:27Z</dcterms:created>
  <dcterms:modified xsi:type="dcterms:W3CDTF">2021-07-20T14:54:20Z</dcterms:modified>
</cp:coreProperties>
</file>