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4"/>
  </p:notesMasterIdLst>
  <p:sldIdLst>
    <p:sldId id="298" r:id="rId2"/>
    <p:sldId id="297" r:id="rId3"/>
    <p:sldId id="27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Where instructions live</a:t>
            </a:r>
          </a:p>
          <a:p>
            <a:r>
              <a:rPr lang="en-US" altLang="ko-KR" dirty="0"/>
              <a:t>Heap</a:t>
            </a:r>
          </a:p>
          <a:p>
            <a:pPr lvl="1"/>
            <a:r>
              <a:rPr lang="en-US" altLang="ko-KR" dirty="0"/>
              <a:t>Dynamically allocate memory.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 in C language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dirty="0"/>
              <a:t> in object-oriented language</a:t>
            </a:r>
          </a:p>
          <a:p>
            <a:r>
              <a:rPr lang="en-US" altLang="ko-KR" dirty="0"/>
              <a:t>Stack</a:t>
            </a:r>
          </a:p>
          <a:p>
            <a:pPr lvl="1"/>
            <a:r>
              <a:rPr lang="en-US" altLang="ko-KR" dirty="0"/>
              <a:t>Store return addresses or values.</a:t>
            </a:r>
          </a:p>
          <a:p>
            <a:pPr lvl="1"/>
            <a:r>
              <a:rPr lang="en-US" altLang="ko-KR" dirty="0"/>
              <a:t>Contain local variables arguments to routines.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980142" y="1484785"/>
            <a:ext cx="3156418" cy="3507623"/>
            <a:chOff x="3661031" y="2627524"/>
            <a:chExt cx="3156418" cy="3507623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29703" y="5085185"/>
            <a:ext cx="143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71197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Every address</a:t>
            </a:r>
            <a:r>
              <a:rPr lang="en-US" altLang="ko-KR" dirty="0"/>
              <a:t> in a running program is virtual.</a:t>
            </a:r>
          </a:p>
          <a:p>
            <a:pPr lvl="1"/>
            <a:r>
              <a:rPr lang="en-US" altLang="ko-KR" dirty="0"/>
              <a:t>OS translates the virtual address to physical address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149674" y="2407528"/>
            <a:ext cx="7546726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code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main);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heap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stack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&amp;x);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srgbClr val="CCCC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7728" y="5158933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simple program that prints out addresses</a:t>
            </a:r>
          </a:p>
        </p:txBody>
      </p:sp>
    </p:spTree>
    <p:extLst>
      <p:ext uri="{BB962C8B-B14F-4D97-AF65-F5344CB8AC3E}">
        <p14:creationId xmlns:p14="http://schemas.microsoft.com/office/powerpoint/2010/main" val="97732360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output in 64-bit Linux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610216"/>
            <a:ext cx="410445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code  : 0x40057d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heap  : 0xcf2010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stack : 0x7fff9ca45fcc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582411" y="2602937"/>
            <a:ext cx="1681939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82414" y="1275804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2410" y="5418659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9" name="직선 화살표 연결선 28"/>
          <p:cNvCxnSpPr>
            <a:stCxn id="28" idx="0"/>
          </p:cNvCxnSpPr>
          <p:nvPr/>
        </p:nvCxnSpPr>
        <p:spPr>
          <a:xfrm flipH="1" flipV="1">
            <a:off x="8423377" y="4797153"/>
            <a:ext cx="2" cy="62150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0"/>
          </p:cNvCxnSpPr>
          <p:nvPr/>
        </p:nvCxnSpPr>
        <p:spPr>
          <a:xfrm flipH="1">
            <a:off x="8423378" y="2602938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63593" y="4489376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2198" y="3140969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08537" y="96802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2413" y="1796495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582412" y="2317185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2409" y="5704411"/>
            <a:ext cx="1681939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6587" y="1137304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0x400000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6158" y="2183063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0xcf2000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94006" y="5561536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0x7fff9ca49000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2038" y="1639834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0x401000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06111" y="2490624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0xd13000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94002" y="5312242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0x7fff9ca28000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90714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13. The Abstraction: Address Space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2314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b="1" dirty="0"/>
              <a:t>memory virtualization</a:t>
            </a:r>
            <a:r>
              <a:rPr lang="en-US" altLang="ko-KR" b="0" dirty="0"/>
              <a:t>?</a:t>
            </a:r>
          </a:p>
          <a:p>
            <a:pPr lvl="1"/>
            <a:r>
              <a:rPr lang="en-US" altLang="ko-KR" dirty="0"/>
              <a:t>OS virtualizes its physical memory.</a:t>
            </a:r>
            <a:endParaRPr lang="en-US" altLang="ko-KR" b="0" dirty="0"/>
          </a:p>
          <a:p>
            <a:pPr lvl="1"/>
            <a:r>
              <a:rPr lang="en-US" altLang="ko-KR" dirty="0"/>
              <a:t>OS provides an </a:t>
            </a:r>
            <a:r>
              <a:rPr lang="en-US" altLang="ko-KR" dirty="0">
                <a:solidFill>
                  <a:schemeClr val="accent1"/>
                </a:solidFill>
              </a:rPr>
              <a:t>illusion memory space </a:t>
            </a:r>
            <a:r>
              <a:rPr lang="en-US" altLang="ko-KR" dirty="0"/>
              <a:t>per each process.</a:t>
            </a:r>
          </a:p>
          <a:p>
            <a:pPr lvl="1"/>
            <a:r>
              <a:rPr lang="en-US" altLang="ko-KR" dirty="0"/>
              <a:t>It seems to be seen like </a:t>
            </a:r>
            <a:r>
              <a:rPr lang="en-US" altLang="ko-KR" dirty="0">
                <a:solidFill>
                  <a:schemeClr val="accent1"/>
                </a:solidFill>
              </a:rPr>
              <a:t>each process uses the whole memory</a:t>
            </a:r>
            <a:r>
              <a:rPr lang="en-US" altLang="ko-KR" dirty="0"/>
              <a:t> .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00536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 of 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Ease of use in programming</a:t>
            </a:r>
          </a:p>
          <a:p>
            <a:r>
              <a:rPr lang="en-US" altLang="ko-KR" dirty="0"/>
              <a:t>Memory efficiency in terms of </a:t>
            </a:r>
            <a:r>
              <a:rPr lang="en-US" altLang="ko-KR" dirty="0">
                <a:solidFill>
                  <a:schemeClr val="accent1"/>
                </a:solidFill>
              </a:rPr>
              <a:t>times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1"/>
                </a:solidFill>
              </a:rPr>
              <a:t>space</a:t>
            </a:r>
          </a:p>
          <a:p>
            <a:r>
              <a:rPr lang="en-US" altLang="ko-KR" dirty="0"/>
              <a:t>The guarantee of isolation for processes as well as OS</a:t>
            </a:r>
          </a:p>
          <a:p>
            <a:pPr lvl="1"/>
            <a:r>
              <a:rPr lang="en-US" altLang="ko-KR" dirty="0"/>
              <a:t>Protection from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errant accesses</a:t>
            </a:r>
            <a:r>
              <a:rPr lang="en-US" altLang="ko-KR" dirty="0"/>
              <a:t> of other processes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2647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in The Early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Load only one process in memory.</a:t>
            </a:r>
          </a:p>
          <a:p>
            <a:pPr lvl="1"/>
            <a:r>
              <a:rPr lang="en-US" altLang="ko-KR" dirty="0"/>
              <a:t>Poor utilization and efficiency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4511824" y="1988840"/>
            <a:ext cx="2376264" cy="4176464"/>
            <a:chOff x="581763" y="1412776"/>
            <a:chExt cx="1974013" cy="4176464"/>
          </a:xfrm>
        </p:grpSpPr>
        <p:sp>
          <p:nvSpPr>
            <p:cNvPr id="52" name="TextBox 51"/>
            <p:cNvSpPr txBox="1"/>
            <p:nvPr/>
          </p:nvSpPr>
          <p:spPr>
            <a:xfrm>
              <a:off x="647563" y="1412776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1763" y="2266999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1763" y="5281463"/>
              <a:ext cx="571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max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23628" y="1558946"/>
              <a:ext cx="1332148" cy="8619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23628" y="2420888"/>
              <a:ext cx="1332148" cy="3066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Current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97585" y="607355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24698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and Time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Load multiple processes </a:t>
            </a:r>
            <a:r>
              <a:rPr lang="en-US" altLang="ko-KR" dirty="0"/>
              <a:t>in memory.</a:t>
            </a:r>
          </a:p>
          <a:p>
            <a:pPr lvl="1"/>
            <a:r>
              <a:rPr lang="en-US" altLang="ko-KR" dirty="0"/>
              <a:t>Execute one for a short while.</a:t>
            </a:r>
          </a:p>
          <a:p>
            <a:pPr lvl="1"/>
            <a:r>
              <a:rPr lang="en-US" altLang="ko-KR" dirty="0"/>
              <a:t>Switch processes between them in memory.</a:t>
            </a:r>
          </a:p>
          <a:p>
            <a:pPr lvl="1"/>
            <a:r>
              <a:rPr lang="en-US" altLang="ko-KR" dirty="0"/>
              <a:t>Increase utilization and efficiency.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Cause an important </a:t>
            </a:r>
            <a:r>
              <a:rPr lang="en-US" altLang="ko-KR" b="1" dirty="0"/>
              <a:t>protection issue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Errant memory accesses from other processes</a:t>
            </a:r>
          </a:p>
          <a:p>
            <a:pPr lvl="2"/>
            <a:endParaRPr lang="en-US" altLang="ko-KR" sz="1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7713643" y="1198333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0178" y="168264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78612" y="1352707"/>
            <a:ext cx="1533812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78612" y="2355640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C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78612" y="1851583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78612" y="2854517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8612" y="3353393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78612" y="3857450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56241" y="5466550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78611" y="4356326"/>
            <a:ext cx="1532978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78612" y="4860382"/>
            <a:ext cx="1533811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8" y="218512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0179" y="271601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192KB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80177" y="32148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0181" y="371895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80181" y="421782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384KB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80178" y="4725145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0177" y="5189551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512KB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2999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3512" y="899815"/>
            <a:ext cx="8786812" cy="5501258"/>
          </a:xfrm>
        </p:spPr>
        <p:txBody>
          <a:bodyPr/>
          <a:lstStyle/>
          <a:p>
            <a:r>
              <a:rPr lang="en-US" altLang="ko-KR" dirty="0"/>
              <a:t>OS creates an </a:t>
            </a:r>
            <a:r>
              <a:rPr lang="en-US" altLang="ko-KR" b="1" dirty="0"/>
              <a:t>abstraction</a:t>
            </a:r>
            <a:r>
              <a:rPr lang="en-US" altLang="ko-KR" dirty="0"/>
              <a:t> of physical memory.</a:t>
            </a:r>
          </a:p>
          <a:p>
            <a:pPr lvl="1"/>
            <a:r>
              <a:rPr lang="en-US" altLang="ko-KR" dirty="0"/>
              <a:t>The address space contains all about a running process.</a:t>
            </a:r>
          </a:p>
          <a:p>
            <a:pPr lvl="1"/>
            <a:r>
              <a:rPr lang="en-US" altLang="ko-KR" dirty="0"/>
              <a:t>That is consist of program code, heap, stack and etc.</a:t>
            </a:r>
            <a:endParaRPr lang="en-US" altLang="ko-KR" sz="1600" dirty="0"/>
          </a:p>
          <a:p>
            <a:endParaRPr lang="ko-KR" altLang="en-US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583833" y="2452360"/>
            <a:ext cx="3757617" cy="3726409"/>
            <a:chOff x="3059832" y="2525414"/>
            <a:chExt cx="3757617" cy="3726409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14969" y="2525414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37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4969" y="2982379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92501" y="3471388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9832" y="5506053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9832" y="5944046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34592" y="6073552"/>
            <a:ext cx="143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0323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</TotalTime>
  <Words>572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Memory Virtualization</vt:lpstr>
      <vt:lpstr>Benefit of Memory Virtualization</vt:lpstr>
      <vt:lpstr>OS in The Early System</vt:lpstr>
      <vt:lpstr>Multiprogramming and Time Sharing</vt:lpstr>
      <vt:lpstr>Address Space</vt:lpstr>
      <vt:lpstr>Address Space(Cont.)</vt:lpstr>
      <vt:lpstr>Virtual Address</vt:lpstr>
      <vt:lpstr>Virtual Address(Cont.)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2021-07-20T07:15:55Z</dcterms:created>
  <dcterms:modified xsi:type="dcterms:W3CDTF">2021-07-20T14:54:52Z</dcterms:modified>
</cp:coreProperties>
</file>